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7" r:id="rId3"/>
    <p:sldId id="264" r:id="rId4"/>
    <p:sldId id="260" r:id="rId5"/>
    <p:sldId id="394" r:id="rId6"/>
    <p:sldId id="392" r:id="rId7"/>
    <p:sldId id="339" r:id="rId8"/>
    <p:sldId id="268" r:id="rId9"/>
    <p:sldId id="310" r:id="rId10"/>
    <p:sldId id="341" r:id="rId11"/>
    <p:sldId id="344" r:id="rId12"/>
    <p:sldId id="372" r:id="rId13"/>
    <p:sldId id="388" r:id="rId14"/>
    <p:sldId id="275" r:id="rId15"/>
    <p:sldId id="276" r:id="rId16"/>
    <p:sldId id="277" r:id="rId17"/>
    <p:sldId id="347" r:id="rId18"/>
    <p:sldId id="348" r:id="rId19"/>
    <p:sldId id="346" r:id="rId20"/>
    <p:sldId id="338" r:id="rId21"/>
    <p:sldId id="384" r:id="rId22"/>
    <p:sldId id="385" r:id="rId23"/>
    <p:sldId id="386" r:id="rId24"/>
    <p:sldId id="382" r:id="rId25"/>
    <p:sldId id="378" r:id="rId26"/>
    <p:sldId id="379" r:id="rId27"/>
    <p:sldId id="375" r:id="rId28"/>
    <p:sldId id="376" r:id="rId30"/>
    <p:sldId id="377" r:id="rId31"/>
    <p:sldId id="380" r:id="rId32"/>
    <p:sldId id="381" r:id="rId33"/>
    <p:sldId id="284" r:id="rId34"/>
    <p:sldId id="267" r:id="rId35"/>
    <p:sldId id="328" r:id="rId36"/>
    <p:sldId id="293" r:id="rId37"/>
    <p:sldId id="286" r:id="rId38"/>
    <p:sldId id="287" r:id="rId39"/>
    <p:sldId id="290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503050405090304" pitchFamily="2" charset="0"/>
        <a:ea typeface="楷体_GB2312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9900CC"/>
    <a:srgbClr val="FF0000"/>
    <a:srgbClr val="3333FF"/>
    <a:srgbClr val="CC0000"/>
    <a:srgbClr val="99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95A9-BA3D-49BE-B867-1063105A30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4891" y="260350"/>
            <a:ext cx="2095897" cy="58658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166190" cy="58658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503050405090304" pitchFamily="2" charset="0"/>
          <a:ea typeface="楷体_GB2312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GIF"/><Relationship Id="rId1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3" Type="http://schemas.openxmlformats.org/officeDocument/2006/relationships/image" Target="../media/image28.jpeg"/><Relationship Id="rId2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image.baidu.com/i?ct=503316480&amp;z=0&amp;tn=baiduimagedetail&amp;word=%CE%CA%BA%C5+%CA%B8%C1%BF%CD%BC&amp;in=355&amp;cl=2&amp;cm=1&amp;sc=0&amp;lm=-1&amp;pn=18&amp;rn=1&amp;di=1088795492&amp;ln=70&amp;fr=" TargetMode="External"/><Relationship Id="rId3" Type="http://schemas.openxmlformats.org/officeDocument/2006/relationships/image" Target="../media/image28.jpeg"/><Relationship Id="rId2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hyperlink" Target="http://image.baidu.com/i?ct=503316480&amp;z=2&amp;tn=baiduimagedetail&amp;word=%CA%E9%B1%BE%CA%B8%C1%BF&amp;in=11841&amp;cl=2&amp;cm=1&amp;sc=0&amp;lm=-1&amp;pn=13&amp;rn=1&amp;di=282033804&amp;ln=184&amp;fr=ala0" TargetMode="Externa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GIF"/><Relationship Id="rId3" Type="http://schemas.openxmlformats.org/officeDocument/2006/relationships/hyperlink" Target="G:\..\..\..\&#12304;4&#12289;&#22806;&#21253;&#36164;&#26009;&#12305;\&#12304;&#30456;&#20851;&#25991;&#20214;&#12305;\&#20061;&#24180;&#32423;\&#21442;&#32771;ppt\&#20061;&#24180;&#32423;&#19978;\&#19971;&#21916;&#30005;&#33041;\Local Settings\Temporary Internet Files\Content.IE5\KXCZGV07\&#22402;&#30452;&#20110;&#24358;&#30340;&#30452;&#24452;\&#20363;3.gsp" TargetMode="External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GIF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6" Type="http://schemas.openxmlformats.org/officeDocument/2006/relationships/image" Target="../media/image20.GIF"/><Relationship Id="rId5" Type="http://schemas.openxmlformats.org/officeDocument/2006/relationships/hyperlink" Target="G:\..\..\..\&#12304;4&#12289;&#22806;&#21253;&#36164;&#26009;&#12305;\&#12304;&#30456;&#20851;&#25991;&#20214;&#12305;\&#20061;&#24180;&#32423;\&#21442;&#32771;ppt\&#20061;&#24180;&#32423;&#19978;\&#19971;&#21916;&#30005;&#33041;\Local Settings\Temporary Internet Files\Content.IE5\KXCZGV07\&#22402;&#30452;&#20110;&#24358;&#30340;&#30452;&#24452;\&#20363;3.gsp" TargetMode="External"/><Relationship Id="rId4" Type="http://schemas.openxmlformats.org/officeDocument/2006/relationships/image" Target="../media/image29.jpeg"/><Relationship Id="rId3" Type="http://schemas.openxmlformats.org/officeDocument/2006/relationships/hyperlink" Target="http://image.baidu.com/i?ct=503316480&amp;z=0&amp;tn=baiduimagedetail&amp;word=%CE%CA%BA%C5+%CA%B8%C1%BF%CD%BC&amp;in=355&amp;cl=2&amp;cm=1&amp;sc=0&amp;lm=-1&amp;pn=18&amp;rn=1&amp;di=1088795492&amp;ln=70&amp;fr=" TargetMode="External"/><Relationship Id="rId2" Type="http://schemas.openxmlformats.org/officeDocument/2006/relationships/image" Target="../media/image31.wmf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jpeg"/><Relationship Id="rId3" Type="http://schemas.openxmlformats.org/officeDocument/2006/relationships/image" Target="../media/image24.png"/><Relationship Id="rId2" Type="http://schemas.openxmlformats.org/officeDocument/2006/relationships/image" Target="../media/image43.wmf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28.jpeg"/><Relationship Id="rId2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GIF"/><Relationship Id="rId3" Type="http://schemas.openxmlformats.org/officeDocument/2006/relationships/hyperlink" Target="G:\..\..\..\&#12304;4&#12289;&#22806;&#21253;&#36164;&#26009;&#12305;\&#12304;&#30456;&#20851;&#25991;&#20214;&#12305;\&#20061;&#24180;&#32423;\&#21442;&#32771;ppt\&#20061;&#24180;&#32423;&#19978;\&#19971;&#21916;&#30005;&#33041;\Local Settings\Temporary Internet Files\Content.IE5\KXCZGV07\&#22402;&#30452;&#20110;&#24358;&#30340;&#30452;&#24452;\&#20363;3.gsp" TargetMode="Externa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3073"/>
          <p:cNvSpPr/>
          <p:nvPr/>
        </p:nvSpPr>
        <p:spPr>
          <a:xfrm>
            <a:off x="1228408" y="2653983"/>
            <a:ext cx="6337300" cy="706755"/>
          </a:xfrm>
          <a:prstGeom prst="rect">
            <a:avLst/>
          </a:prstGeom>
          <a:gradFill rotWithShape="1">
            <a:gsLst>
              <a:gs pos="0">
                <a:srgbClr val="66FFFF">
                  <a:alpha val="57999"/>
                </a:srgbClr>
              </a:gs>
              <a:gs pos="50000">
                <a:schemeClr val="bg1"/>
              </a:gs>
              <a:gs pos="100000">
                <a:srgbClr val="66FFFF">
                  <a:alpha val="57999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1.1  </a:t>
            </a:r>
            <a:r>
              <a:rPr lang="zh-CN" altLang="en-US" sz="40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质点  参考系</a:t>
            </a:r>
            <a:endParaRPr lang="zh-CN" altLang="en-US" sz="40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sp>
        <p:nvSpPr>
          <p:cNvPr id="12291" name="文本框 3074"/>
          <p:cNvSpPr txBox="1"/>
          <p:nvPr/>
        </p:nvSpPr>
        <p:spPr>
          <a:xfrm>
            <a:off x="179388" y="476250"/>
            <a:ext cx="3692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chemeClr val="bg1"/>
                </a:solidFill>
                <a:latin typeface="Times New Roman" panose="02020503050405090304" pitchFamily="2" charset="0"/>
                <a:ea typeface="华文中宋" pitchFamily="2" charset="-122"/>
              </a:rPr>
              <a:t>第一章  运动的描述</a:t>
            </a:r>
            <a:endParaRPr lang="zh-CN" altLang="en-US">
              <a:solidFill>
                <a:schemeClr val="bg1"/>
              </a:solidFill>
              <a:latin typeface="Times New Roman" panose="02020503050405090304" pitchFamily="2" charset="0"/>
              <a:ea typeface="华文中宋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1898" y="3642043"/>
            <a:ext cx="6337300" cy="706755"/>
          </a:xfrm>
          <a:prstGeom prst="rect">
            <a:avLst/>
          </a:prstGeom>
          <a:gradFill rotWithShape="1">
            <a:gsLst>
              <a:gs pos="0">
                <a:srgbClr val="66FFFF">
                  <a:alpha val="57999"/>
                </a:srgbClr>
              </a:gs>
              <a:gs pos="50000">
                <a:schemeClr val="bg1"/>
              </a:gs>
              <a:gs pos="100000">
                <a:srgbClr val="66FFFF">
                  <a:alpha val="57999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1.2  </a:t>
            </a:r>
            <a:r>
              <a:rPr lang="zh-CN" altLang="en-US" sz="40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时间  位移</a:t>
            </a:r>
            <a:endParaRPr lang="zh-CN" altLang="en-US" sz="40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矩形 15361"/>
          <p:cNvSpPr/>
          <p:nvPr/>
        </p:nvSpPr>
        <p:spPr>
          <a:xfrm>
            <a:off x="381000" y="908050"/>
            <a:ext cx="8223250" cy="4791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（</a:t>
            </a: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1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）教练员针对训练录像纠正运动员的错误时，能否将运动员看成质点？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      （</a:t>
            </a: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2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）分析运动员的助跑速度时，能否将其看成质点？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      （</a:t>
            </a: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3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）测量其所跳高度（判断其是否打破记录）时，能否将其看成质点？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15363" name="矩形 15362"/>
          <p:cNvSpPr/>
          <p:nvPr/>
        </p:nvSpPr>
        <p:spPr>
          <a:xfrm>
            <a:off x="5205413" y="1411288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不能。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sp>
        <p:nvSpPr>
          <p:cNvPr id="15364" name="矩形 15363"/>
          <p:cNvSpPr/>
          <p:nvPr/>
        </p:nvSpPr>
        <p:spPr>
          <a:xfrm>
            <a:off x="1084263" y="2100263"/>
            <a:ext cx="7651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纠正错误动作时不能忽略运动员的形状和大小。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1619250" y="3284538"/>
            <a:ext cx="10810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能。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sp>
        <p:nvSpPr>
          <p:cNvPr id="15366" name="矩形 15365"/>
          <p:cNvSpPr/>
          <p:nvPr/>
        </p:nvSpPr>
        <p:spPr>
          <a:xfrm>
            <a:off x="1101725" y="4043363"/>
            <a:ext cx="8007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分析助跑速度时，可以忽略运动员的姿势及动作。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sp>
        <p:nvSpPr>
          <p:cNvPr id="15367" name="矩形 15366"/>
          <p:cNvSpPr/>
          <p:nvPr/>
        </p:nvSpPr>
        <p:spPr>
          <a:xfrm>
            <a:off x="4356100" y="515778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能。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pic>
        <p:nvPicPr>
          <p:cNvPr id="24584" name="图片 15367" descr="a99f975c41f342868793d2d2bcae80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157788"/>
            <a:ext cx="1150938" cy="115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5" name="组合 14338"/>
          <p:cNvGrpSpPr/>
          <p:nvPr/>
        </p:nvGrpSpPr>
        <p:grpSpPr>
          <a:xfrm>
            <a:off x="188595" y="46038"/>
            <a:ext cx="2743200" cy="838200"/>
            <a:chOff x="0" y="0"/>
            <a:chExt cx="1728" cy="528"/>
          </a:xfrm>
        </p:grpSpPr>
        <p:pic>
          <p:nvPicPr>
            <p:cNvPr id="23556" name="图片 14339" descr="DRA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48"/>
              <a:ext cx="1200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4341" name="文本框 14340"/>
            <p:cNvSpPr txBox="1"/>
            <p:nvPr/>
          </p:nvSpPr>
          <p:spPr>
            <a:xfrm>
              <a:off x="535" y="48"/>
              <a:ext cx="119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2" charset="0"/>
                  <a:ea typeface="幼圆" pitchFamily="1" charset="-122"/>
                  <a:cs typeface="+mn-cs"/>
                </a:rPr>
                <a:t>练一练</a:t>
              </a:r>
              <a:endParaRPr lang="zh-CN" altLang="en-US" sz="3600" noProof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503050405090304" pitchFamily="2" charset="0"/>
                <a:ea typeface="幼圆" pitchFamily="1" charset="-122"/>
              </a:endParaRPr>
            </a:p>
          </p:txBody>
        </p:sp>
        <p:pic>
          <p:nvPicPr>
            <p:cNvPr id="23558" name="图片 14341" descr="ni_png_02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28" cy="52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charRg st="42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7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362">
                                            <p:txEl>
                                              <p:charRg st="7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5362">
                                            <p:txEl>
                                              <p:charRg st="7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矩形 12291"/>
          <p:cNvSpPr/>
          <p:nvPr/>
        </p:nvSpPr>
        <p:spPr>
          <a:xfrm>
            <a:off x="899478" y="2662555"/>
            <a:ext cx="7345362" cy="1800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一个物体能否看成质点，是</a:t>
            </a:r>
            <a:r>
              <a:rPr lang="zh-CN" altLang="en-US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由问题的性质决定</a:t>
            </a:r>
            <a:r>
              <a:rPr lang="zh-CN" altLang="en-US">
                <a:solidFill>
                  <a:srgbClr val="3333FF"/>
                </a:solidFill>
                <a:latin typeface="华文新魏" pitchFamily="2" charset="-122"/>
                <a:ea typeface="华文新魏" pitchFamily="2" charset="-122"/>
              </a:rPr>
              <a:t>的，取决于它的形状和大小在所研究问题中是否可以忽略不计，而跟自身体积的大小、质量的多少和运动速度的大小无关。</a:t>
            </a:r>
            <a:endParaRPr lang="zh-CN" altLang="en-US">
              <a:solidFill>
                <a:srgbClr val="3333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12294" name="组合 12293"/>
          <p:cNvGrpSpPr/>
          <p:nvPr/>
        </p:nvGrpSpPr>
        <p:grpSpPr>
          <a:xfrm>
            <a:off x="330200" y="1671003"/>
            <a:ext cx="1728788" cy="863600"/>
            <a:chOff x="0" y="0"/>
            <a:chExt cx="1089" cy="544"/>
          </a:xfrm>
        </p:grpSpPr>
        <p:sp>
          <p:nvSpPr>
            <p:cNvPr id="21511" name="圆角矩形 12294"/>
            <p:cNvSpPr/>
            <p:nvPr/>
          </p:nvSpPr>
          <p:spPr>
            <a:xfrm>
              <a:off x="0" y="0"/>
              <a:ext cx="1044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50000">
                  <a:schemeClr val="bg1"/>
                </a:gs>
                <a:gs pos="100000">
                  <a:srgbClr val="FFFFCC"/>
                </a:gs>
              </a:gsLst>
              <a:lin ang="5400000" scaled="1"/>
              <a:tileRect/>
            </a:gradFill>
            <a:ln w="12700" cap="flat" cmpd="sng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13499999" sx="75000" sy="75000" algn="tl" rotWithShape="0">
                <a:srgbClr val="FF9933">
                  <a:alpha val="50000"/>
                </a:srgbClr>
              </a:outerShdw>
            </a:effectLst>
          </p:spPr>
          <p:txBody>
            <a:bodyPr wrap="none" anchor="ctr"/>
            <a:p>
              <a:pPr algn="ctr"/>
              <a:endParaRPr lang="zh-CN" sz="1800">
                <a:latin typeface="Arial" panose="020B0604020202090204" pitchFamily="34" charset="0"/>
                <a:ea typeface="宋体" pitchFamily="2" charset="-122"/>
              </a:endParaRPr>
            </a:p>
          </p:txBody>
        </p:sp>
        <p:sp>
          <p:nvSpPr>
            <p:cNvPr id="21512" name="矩形 12295"/>
            <p:cNvSpPr/>
            <p:nvPr/>
          </p:nvSpPr>
          <p:spPr>
            <a:xfrm>
              <a:off x="136" y="91"/>
              <a:ext cx="95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总结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  <p:sp>
        <p:nvSpPr>
          <p:cNvPr id="10243" name="文本框 10242"/>
          <p:cNvSpPr txBox="1"/>
          <p:nvPr/>
        </p:nvSpPr>
        <p:spPr>
          <a:xfrm>
            <a:off x="1330643" y="529590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3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）质点的条件</a:t>
            </a:r>
            <a:r>
              <a:rPr lang="zh-CN" altLang="en-US" sz="3600">
                <a:solidFill>
                  <a:srgbClr val="CC0066"/>
                </a:solidFill>
                <a:latin typeface="Times New Roman" panose="02020503050405090304" pitchFamily="2" charset="0"/>
                <a:ea typeface="宋体" pitchFamily="2" charset="-122"/>
              </a:rPr>
              <a:t>        </a:t>
            </a:r>
            <a:endParaRPr lang="zh-CN" altLang="en-US" sz="3600" b="0">
              <a:solidFill>
                <a:srgbClr val="FF00FF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24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24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矩形 31745"/>
          <p:cNvSpPr/>
          <p:nvPr/>
        </p:nvSpPr>
        <p:spPr>
          <a:xfrm>
            <a:off x="900113" y="1196975"/>
            <a:ext cx="7632700" cy="22272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    1.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下列物体能看做质点的是（        ）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A.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沿着斜面下滑的木块           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B.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研究斜面上的木块是下滑还是翻滚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C.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电扇的叶片                  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D.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自转中的地球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</p:txBody>
      </p:sp>
      <p:grpSp>
        <p:nvGrpSpPr>
          <p:cNvPr id="40963" name="组合 31746"/>
          <p:cNvGrpSpPr/>
          <p:nvPr/>
        </p:nvGrpSpPr>
        <p:grpSpPr>
          <a:xfrm>
            <a:off x="2195513" y="188913"/>
            <a:ext cx="5410200" cy="990600"/>
            <a:chOff x="0" y="0"/>
            <a:chExt cx="3408" cy="624"/>
          </a:xfrm>
        </p:grpSpPr>
        <p:pic>
          <p:nvPicPr>
            <p:cNvPr id="40964" name="图片 31747" descr="j041957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8"/>
              <a:ext cx="2064" cy="4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5" name="矩形 31748"/>
            <p:cNvSpPr/>
            <p:nvPr/>
          </p:nvSpPr>
          <p:spPr>
            <a:xfrm>
              <a:off x="864" y="0"/>
              <a:ext cx="2544" cy="624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rgbClr val="FFFF00">
                  <a:alpha val="50000"/>
                </a:srgbClr>
              </a:outerShdw>
            </a:effectLst>
          </p:spPr>
          <p:txBody>
            <a:bodyPr anchor="ctr"/>
            <a:p>
              <a:pPr>
                <a:spcBef>
                  <a:spcPct val="50000"/>
                </a:spcBef>
              </a:pPr>
              <a:r>
                <a:rPr lang="zh-CN" altLang="en-US" sz="4800" b="0">
                  <a:solidFill>
                    <a:srgbClr val="FF0000"/>
                  </a:solidFill>
                  <a:latin typeface="Times New Roman" panose="02020503050405090304" pitchFamily="2" charset="0"/>
                  <a:ea typeface="华文行楷" pitchFamily="2" charset="-122"/>
                </a:rPr>
                <a:t>课堂练习</a:t>
              </a:r>
              <a:endParaRPr lang="zh-CN" altLang="en-US" sz="4800" b="0">
                <a:solidFill>
                  <a:srgbClr val="FF0000"/>
                </a:solidFill>
                <a:latin typeface="Times New Roman" panose="02020503050405090304" pitchFamily="2" charset="0"/>
                <a:ea typeface="华文行楷" pitchFamily="2" charset="-122"/>
              </a:endParaRPr>
            </a:p>
          </p:txBody>
        </p:sp>
        <p:pic>
          <p:nvPicPr>
            <p:cNvPr id="40966" name="图片 31749" descr="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"/>
              <a:ext cx="864" cy="4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67" name="矩形 31750"/>
          <p:cNvSpPr/>
          <p:nvPr/>
        </p:nvSpPr>
        <p:spPr>
          <a:xfrm>
            <a:off x="1258888" y="3644900"/>
            <a:ext cx="7632700" cy="2654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2.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下列关于质点的说法中，正确的是（        ）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A.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地球很大，一定不能看做质点     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B.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原子核很小，一定能看做质点      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C.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同一物体在不同的情况中，有时可看做质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 点，有时则不可看做质点         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D.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质点是一种理想化模型，无实际意义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</p:txBody>
      </p:sp>
      <p:sp>
        <p:nvSpPr>
          <p:cNvPr id="31752" name="文本框 31751"/>
          <p:cNvSpPr txBox="1"/>
          <p:nvPr/>
        </p:nvSpPr>
        <p:spPr>
          <a:xfrm>
            <a:off x="6084888" y="1196975"/>
            <a:ext cx="13160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A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31753" name="文本框 31752"/>
          <p:cNvSpPr txBox="1"/>
          <p:nvPr/>
        </p:nvSpPr>
        <p:spPr>
          <a:xfrm>
            <a:off x="7451725" y="3644900"/>
            <a:ext cx="13160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C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1908175" y="2781300"/>
            <a:ext cx="5040313" cy="10985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66FFFF">
                <a:alpha val="50000"/>
              </a:srgbClr>
            </a:outerShdw>
          </a:effectLst>
        </p:spPr>
        <p:txBody>
          <a:bodyPr anchor="t">
            <a:spAutoFit/>
          </a:bodyPr>
          <a:p>
            <a:pPr algn="ctr"/>
            <a:r>
              <a:rPr lang="en-US" altLang="zh-CN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2</a:t>
            </a:r>
            <a:r>
              <a:rPr lang="zh-CN" altLang="en-US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、参考系</a:t>
            </a:r>
            <a:endParaRPr lang="zh-CN" altLang="en-US" sz="6600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pic>
        <p:nvPicPr>
          <p:cNvPr id="25603" name="图片 16386" descr="u=4242136576,3724545559&amp;fm=0&amp;gp=30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549275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16387" descr="图片14145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88" y="4724400"/>
            <a:ext cx="1220787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 descr="0902192236eae881d77b9e176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1341438"/>
            <a:ext cx="179070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图片 17409" descr="u=4242136576,3724545559&amp;fm=0&amp;gp=30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549275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7410"/>
          <p:cNvSpPr/>
          <p:nvPr/>
        </p:nvSpPr>
        <p:spPr>
          <a:xfrm>
            <a:off x="1763713" y="5805488"/>
            <a:ext cx="59039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008000"/>
                </a:solidFill>
                <a:latin typeface="Times New Roman" panose="02020503050405090304" pitchFamily="2" charset="0"/>
                <a:ea typeface="黑体" pitchFamily="2" charset="-122"/>
              </a:rPr>
              <a:t>如何判断一个物体是运动的？</a:t>
            </a:r>
            <a:endParaRPr lang="zh-CN" altLang="en-US">
              <a:solidFill>
                <a:srgbClr val="008000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pic>
        <p:nvPicPr>
          <p:cNvPr id="17412" name="图片 17411" descr="u=218650057,412871961&amp;fm=0&amp;gp=42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5385">
            <a:off x="3492500" y="549275"/>
            <a:ext cx="914400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1989138"/>
            <a:ext cx="7956550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 descr="0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13" y="765175"/>
            <a:ext cx="1447800" cy="906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文本占位符 18433" descr="u=4020316453,3203369331&amp;fm=0&amp;gp=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275" y="5300663"/>
            <a:ext cx="1346200" cy="981075"/>
          </a:xfrm>
          <a:ln/>
        </p:spPr>
      </p:pic>
      <p:sp>
        <p:nvSpPr>
          <p:cNvPr id="27651" name="矩形 18434"/>
          <p:cNvSpPr/>
          <p:nvPr/>
        </p:nvSpPr>
        <p:spPr>
          <a:xfrm>
            <a:off x="1042988" y="692150"/>
            <a:ext cx="4319587" cy="806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1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）参考系的定义</a:t>
            </a:r>
            <a:endParaRPr lang="zh-CN" altLang="en-US" sz="36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sp>
        <p:nvSpPr>
          <p:cNvPr id="18436" name="矩形 18435"/>
          <p:cNvSpPr/>
          <p:nvPr/>
        </p:nvSpPr>
        <p:spPr>
          <a:xfrm>
            <a:off x="611188" y="2133600"/>
            <a:ext cx="8066087" cy="2655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要描述一个物体的运动，首先要选定某个</a:t>
            </a:r>
            <a:r>
              <a:rPr lang="zh-CN" altLang="en-US" i="1">
                <a:solidFill>
                  <a:srgbClr val="CC00CC"/>
                </a:solidFill>
                <a:latin typeface="Times New Roman" panose="02020503050405090304" pitchFamily="2" charset="0"/>
                <a:ea typeface="楷体_GB2312" pitchFamily="1" charset="-122"/>
              </a:rPr>
              <a:t>其他物体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做参考，观察物体相对于这个“其他物体”的位置是否随时间变化，以及怎样变化。这种用来做参考的物体称为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参考系（</a:t>
            </a: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reference frame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）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。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参考系</a:t>
            </a:r>
            <a:r>
              <a:rPr lang="zh-CN" altLang="en-US">
                <a:latin typeface="Times New Roman" panose="02020503050405090304" pitchFamily="2" charset="0"/>
                <a:ea typeface="华文新魏" pitchFamily="2" charset="-122"/>
              </a:rPr>
              <a:t>是研究机械运动的标准</a:t>
            </a:r>
            <a:r>
              <a:rPr lang="zh-CN" altLang="en-US" b="0">
                <a:latin typeface="Times New Roman" panose="02020503050405090304" pitchFamily="2" charset="0"/>
                <a:ea typeface="华文新魏" pitchFamily="2" charset="-122"/>
              </a:rPr>
              <a:t>。</a:t>
            </a:r>
            <a:endParaRPr lang="zh-CN" altLang="en-US" b="0">
              <a:latin typeface="Times New Roman" panose="02020503050405090304" pitchFamily="2" charset="0"/>
              <a:ea typeface="华文新魏" pitchFamily="2" charset="-122"/>
            </a:endParaRPr>
          </a:p>
        </p:txBody>
      </p:sp>
      <p:grpSp>
        <p:nvGrpSpPr>
          <p:cNvPr id="27653" name="组合 18436"/>
          <p:cNvGrpSpPr/>
          <p:nvPr/>
        </p:nvGrpSpPr>
        <p:grpSpPr>
          <a:xfrm>
            <a:off x="5219700" y="1052513"/>
            <a:ext cx="3384550" cy="1008062"/>
            <a:chOff x="0" y="0"/>
            <a:chExt cx="2132" cy="635"/>
          </a:xfrm>
        </p:grpSpPr>
        <p:sp>
          <p:nvSpPr>
            <p:cNvPr id="27654" name="菱形 18437"/>
            <p:cNvSpPr/>
            <p:nvPr/>
          </p:nvSpPr>
          <p:spPr>
            <a:xfrm>
              <a:off x="0" y="0"/>
              <a:ext cx="2132" cy="635"/>
            </a:xfrm>
            <a:prstGeom prst="diamond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  <a:tileRect/>
            </a:gradFill>
            <a:ln w="19050" cap="flat" cmpd="sng">
              <a:pattFill prst="plaid">
                <a:fgClr>
                  <a:srgbClr val="FF66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600"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  <p:sp>
          <p:nvSpPr>
            <p:cNvPr id="27655" name="矩形 18438"/>
            <p:cNvSpPr/>
            <p:nvPr/>
          </p:nvSpPr>
          <p:spPr>
            <a:xfrm>
              <a:off x="409" y="136"/>
              <a:ext cx="163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名词解释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矩形 19457"/>
          <p:cNvSpPr/>
          <p:nvPr/>
        </p:nvSpPr>
        <p:spPr>
          <a:xfrm>
            <a:off x="1258888" y="549275"/>
            <a:ext cx="60674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2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）参考系的选择</a:t>
            </a:r>
            <a:endParaRPr lang="zh-CN" altLang="en-US" sz="36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sp>
        <p:nvSpPr>
          <p:cNvPr id="19459" name="矩形 19458"/>
          <p:cNvSpPr/>
          <p:nvPr/>
        </p:nvSpPr>
        <p:spPr>
          <a:xfrm>
            <a:off x="323850" y="1268413"/>
            <a:ext cx="8424863" cy="2143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①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参考系的选择是任意的，应以观测方便和使物体的运动尽可能简单为原则。一般选择地球和相对于地球静止的物体。描述地面上物体运动时，通常选</a:t>
            </a:r>
            <a:r>
              <a:rPr lang="zh-CN" altLang="en-US">
                <a:solidFill>
                  <a:srgbClr val="FF3300"/>
                </a:solidFill>
                <a:latin typeface="Times New Roman" panose="02020503050405090304" pitchFamily="2" charset="0"/>
                <a:ea typeface="楷体_GB2312" pitchFamily="1" charset="-122"/>
              </a:rPr>
              <a:t>地面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或相对于地面静止不动的其他物体作为参考系。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323850" y="3390900"/>
            <a:ext cx="626427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②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一个物体一旦被选为参考系，就认为它是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静止的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，假定参考系不动。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323850" y="4325938"/>
            <a:ext cx="8137525" cy="6048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③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比较两个物体的运动应选同一参考系。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19462" name="矩形 19461"/>
          <p:cNvSpPr/>
          <p:nvPr/>
        </p:nvSpPr>
        <p:spPr>
          <a:xfrm>
            <a:off x="323850" y="5046663"/>
            <a:ext cx="65532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④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选择不同的参考系来观察同一个物体的运动，观察的结果可能会不同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pic>
        <p:nvPicPr>
          <p:cNvPr id="28679" name="图片 19462" descr="ni_png_0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3933825"/>
            <a:ext cx="1150938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19463" descr="GIF18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5589588"/>
            <a:ext cx="647700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19464"/>
          <p:cNvSpPr txBox="1"/>
          <p:nvPr/>
        </p:nvSpPr>
        <p:spPr>
          <a:xfrm>
            <a:off x="6227763" y="5661025"/>
            <a:ext cx="27003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33CC"/>
                </a:solidFill>
                <a:latin typeface="Times New Roman" panose="02020503050405090304" pitchFamily="2" charset="0"/>
                <a:ea typeface="华文中宋" pitchFamily="2" charset="-122"/>
              </a:rPr>
              <a:t>运动的相对性</a:t>
            </a:r>
            <a:endParaRPr lang="zh-CN" altLang="en-US">
              <a:solidFill>
                <a:srgbClr val="FF33CC"/>
              </a:solidFill>
              <a:latin typeface="Times New Roman" panose="02020503050405090304" pitchFamily="2" charset="0"/>
              <a:ea typeface="华文中宋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611188" y="2276475"/>
            <a:ext cx="8064500" cy="2143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自然界的一切物体都处于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永恒的运动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中，绝对静止的物体是不存在的。就此意义而言，我们说运动是绝对的。但是，描述某一个物体的位置及其随时间的变化，却又总是相对于其他物体而言的。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29699" name="组合 20482"/>
          <p:cNvGrpSpPr/>
          <p:nvPr/>
        </p:nvGrpSpPr>
        <p:grpSpPr>
          <a:xfrm>
            <a:off x="4932363" y="620713"/>
            <a:ext cx="3384550" cy="1008062"/>
            <a:chOff x="0" y="0"/>
            <a:chExt cx="2132" cy="635"/>
          </a:xfrm>
        </p:grpSpPr>
        <p:sp>
          <p:nvSpPr>
            <p:cNvPr id="29700" name="菱形 20483"/>
            <p:cNvSpPr/>
            <p:nvPr/>
          </p:nvSpPr>
          <p:spPr>
            <a:xfrm>
              <a:off x="0" y="0"/>
              <a:ext cx="2132" cy="635"/>
            </a:xfrm>
            <a:prstGeom prst="diamond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  <a:tileRect/>
            </a:gradFill>
            <a:ln w="19050" cap="flat" cmpd="sng">
              <a:pattFill prst="plaid">
                <a:fgClr>
                  <a:srgbClr val="FF66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600"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  <p:sp>
          <p:nvSpPr>
            <p:cNvPr id="29701" name="矩形 20484"/>
            <p:cNvSpPr/>
            <p:nvPr/>
          </p:nvSpPr>
          <p:spPr>
            <a:xfrm>
              <a:off x="409" y="136"/>
              <a:ext cx="163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名词解释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  <p:sp>
        <p:nvSpPr>
          <p:cNvPr id="29702" name="文本框 20485"/>
          <p:cNvSpPr txBox="1"/>
          <p:nvPr/>
        </p:nvSpPr>
        <p:spPr>
          <a:xfrm>
            <a:off x="2987675" y="1484313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>
                <a:solidFill>
                  <a:srgbClr val="FF33CC"/>
                </a:solidFill>
                <a:latin typeface="Times New Roman" panose="02020503050405090304" pitchFamily="2" charset="0"/>
                <a:ea typeface="华文中宋" pitchFamily="2" charset="-122"/>
              </a:rPr>
              <a:t>运动的相对性</a:t>
            </a:r>
            <a:endParaRPr lang="zh-CN" altLang="en-US" sz="3600">
              <a:solidFill>
                <a:srgbClr val="FF33CC"/>
              </a:solidFill>
              <a:latin typeface="Times New Roman" panose="02020503050405090304" pitchFamily="2" charset="0"/>
              <a:ea typeface="华文中宋" pitchFamily="2" charset="-122"/>
            </a:endParaRPr>
          </a:p>
        </p:txBody>
      </p:sp>
      <p:pic>
        <p:nvPicPr>
          <p:cNvPr id="29703" name="图片 20486" descr="a99f975c41f342868793d2d2bcae80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4508500"/>
            <a:ext cx="1727200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2150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908050"/>
            <a:ext cx="3024187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1506" descr="U339P461T5D210070F154DT200808151745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216275"/>
            <a:ext cx="2952750" cy="2012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4" name="组合 21507"/>
          <p:cNvGrpSpPr/>
          <p:nvPr/>
        </p:nvGrpSpPr>
        <p:grpSpPr>
          <a:xfrm>
            <a:off x="1692275" y="620713"/>
            <a:ext cx="2087563" cy="914400"/>
            <a:chOff x="0" y="0"/>
            <a:chExt cx="970" cy="576"/>
          </a:xfrm>
        </p:grpSpPr>
        <p:pic>
          <p:nvPicPr>
            <p:cNvPr id="30725" name="图片 21508" descr="按钮库_圆角04_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6" name="文本框 21509"/>
            <p:cNvSpPr txBox="1"/>
            <p:nvPr/>
          </p:nvSpPr>
          <p:spPr>
            <a:xfrm>
              <a:off x="96" y="48"/>
              <a:ext cx="87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200">
                  <a:solidFill>
                    <a:srgbClr val="9900FF"/>
                  </a:solidFill>
                  <a:latin typeface="Arial" panose="020B0604020202090204" pitchFamily="34" charset="0"/>
                  <a:ea typeface="方正姚体" pitchFamily="2" charset="-122"/>
                </a:rPr>
                <a:t>想一想</a:t>
              </a:r>
              <a:endParaRPr lang="zh-CN" altLang="en-US" sz="3200">
                <a:solidFill>
                  <a:srgbClr val="9900FF"/>
                </a:solidFill>
                <a:latin typeface="Arial" panose="020B0604020202090204" pitchFamily="34" charset="0"/>
                <a:ea typeface="方正姚体" pitchFamily="2" charset="-122"/>
              </a:endParaRPr>
            </a:p>
          </p:txBody>
        </p:sp>
      </p:grpSp>
      <p:sp>
        <p:nvSpPr>
          <p:cNvPr id="21511" name="文本框 21510"/>
          <p:cNvSpPr txBox="1"/>
          <p:nvPr/>
        </p:nvSpPr>
        <p:spPr>
          <a:xfrm>
            <a:off x="971550" y="1484313"/>
            <a:ext cx="4103688" cy="15636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我们说下列物体是运动的，是拿什么作为参考系？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pic>
        <p:nvPicPr>
          <p:cNvPr id="21512" name="图片 21511" descr="运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3933825"/>
            <a:ext cx="2952750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文本框 21512"/>
          <p:cNvSpPr txBox="1"/>
          <p:nvPr/>
        </p:nvSpPr>
        <p:spPr>
          <a:xfrm>
            <a:off x="971550" y="5445125"/>
            <a:ext cx="46085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地面、观众、路旁的树</a:t>
            </a: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……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468313" y="2345055"/>
            <a:ext cx="7850187" cy="1031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1.  “</a:t>
            </a:r>
            <a:r>
              <a:rPr lang="zh-CN" altLang="en-US">
                <a:solidFill>
                  <a:srgbClr val="3333FF"/>
                </a:solidFill>
                <a:latin typeface="Times New Roman" panose="02020503050405090304" pitchFamily="2" charset="0"/>
                <a:ea typeface="华文隶书" pitchFamily="2" charset="-122"/>
              </a:rPr>
              <a:t>小小竹排江中游，巍巍青山两岸走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”分别描述了两种运动情景，分别是以什么为参考系？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468313" y="3929380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2. “</a:t>
            </a:r>
            <a:r>
              <a:rPr lang="zh-CN" altLang="en-US">
                <a:solidFill>
                  <a:srgbClr val="3333FF"/>
                </a:solidFill>
                <a:latin typeface="Times New Roman" panose="02020503050405090304" pitchFamily="2" charset="0"/>
                <a:ea typeface="华文隶书" pitchFamily="2" charset="-122"/>
              </a:rPr>
              <a:t>月亮在莲花般的云朵里穿行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”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31749" name="组合 22532"/>
          <p:cNvGrpSpPr/>
          <p:nvPr/>
        </p:nvGrpSpPr>
        <p:grpSpPr>
          <a:xfrm>
            <a:off x="2916238" y="977900"/>
            <a:ext cx="2743200" cy="838200"/>
            <a:chOff x="0" y="0"/>
            <a:chExt cx="1728" cy="528"/>
          </a:xfrm>
        </p:grpSpPr>
        <p:pic>
          <p:nvPicPr>
            <p:cNvPr id="31750" name="图片 22533" descr="DRAW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48"/>
              <a:ext cx="1200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2535" name="文本框 22534"/>
            <p:cNvSpPr txBox="1"/>
            <p:nvPr/>
          </p:nvSpPr>
          <p:spPr>
            <a:xfrm>
              <a:off x="535" y="48"/>
              <a:ext cx="119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2" charset="0"/>
                  <a:ea typeface="幼圆" pitchFamily="1" charset="-122"/>
                  <a:cs typeface="+mn-cs"/>
                </a:rPr>
                <a:t>练一练</a:t>
              </a:r>
              <a:endParaRPr lang="zh-CN" altLang="en-US" sz="3600" noProof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503050405090304" pitchFamily="2" charset="0"/>
                <a:ea typeface="幼圆" pitchFamily="1" charset="-122"/>
              </a:endParaRPr>
            </a:p>
          </p:txBody>
        </p:sp>
        <p:pic>
          <p:nvPicPr>
            <p:cNvPr id="31752" name="图片 22535" descr="ni_png_02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8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7" name="矩形 22536"/>
          <p:cNvSpPr/>
          <p:nvPr/>
        </p:nvSpPr>
        <p:spPr>
          <a:xfrm>
            <a:off x="1042988" y="3353118"/>
            <a:ext cx="2879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河岸、竹排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22538" name="矩形 22537"/>
          <p:cNvSpPr/>
          <p:nvPr/>
        </p:nvSpPr>
        <p:spPr>
          <a:xfrm>
            <a:off x="5653088" y="3929380"/>
            <a:ext cx="15128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云朵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7" grpId="0"/>
      <p:bldP spid="22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文本框 4097"/>
          <p:cNvSpPr txBox="1"/>
          <p:nvPr/>
        </p:nvSpPr>
        <p:spPr>
          <a:xfrm>
            <a:off x="1187450" y="2708275"/>
            <a:ext cx="6913563" cy="1006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66FFFF">
                <a:alpha val="50000"/>
              </a:srgbClr>
            </a:outerShdw>
          </a:effectLst>
        </p:spPr>
        <p:txBody>
          <a:bodyPr anchor="t">
            <a:spAutoFit/>
          </a:bodyPr>
          <a:p>
            <a:pPr algn="ctr"/>
            <a:r>
              <a:rPr lang="en-US" altLang="zh-CN" sz="60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1</a:t>
            </a:r>
            <a:r>
              <a:rPr lang="zh-CN" altLang="en-US" sz="60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、物体和质点</a:t>
            </a:r>
            <a:endParaRPr lang="zh-CN" altLang="en-US" sz="6000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pic>
        <p:nvPicPr>
          <p:cNvPr id="13315" name="图片 4098" descr="图片14145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4724400"/>
            <a:ext cx="1220787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4099" descr="0902192236eae881d77b9e176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1341438"/>
            <a:ext cx="179070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34817"/>
          <p:cNvSpPr txBox="1"/>
          <p:nvPr/>
        </p:nvSpPr>
        <p:spPr>
          <a:xfrm>
            <a:off x="684213" y="1179037"/>
            <a:ext cx="7991475" cy="47428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        </a:t>
            </a:r>
            <a:r>
              <a:rPr lang="en-US" altLang="zh-CN" dirty="0">
                <a:latin typeface="Times New Roman" panose="02020503050405090304" pitchFamily="2" charset="0"/>
                <a:ea typeface="华文楷体" panose="02010600040101010101" pitchFamily="2" charset="-122"/>
              </a:rPr>
              <a:t>3</a:t>
            </a: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. 第一次世界大战期间，一名法国飞行员在2000米的高空飞行时，发现旁边有一个小东西，他以为是一只小飞虫，敏捷地把它抓过来，令他吃惊的是，抓到的竟是一颗子弹。飞行员能抓住子弹的原因是</a:t>
            </a: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  <a:sym typeface="Wingdings" panose="05000000000000000000" pitchFamily="2" charset="2"/>
              </a:rPr>
              <a:t>（        ）</a:t>
            </a:r>
            <a:endParaRPr lang="zh-CN" altLang="en-US" dirty="0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        A. 飞行员反应快    </a:t>
            </a:r>
            <a:endParaRPr lang="zh-CN" altLang="en-US" dirty="0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        B. 子弹相对飞行员是静止的  </a:t>
            </a:r>
            <a:endParaRPr lang="zh-CN" altLang="en-US" dirty="0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        C. 子弹已经飞行的没劲了  </a:t>
            </a:r>
            <a:endParaRPr lang="zh-CN" altLang="en-US" dirty="0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华文楷体" panose="02010600040101010101" pitchFamily="2" charset="-122"/>
              </a:rPr>
              <a:t>        D. 飞行员有手劲</a:t>
            </a:r>
            <a:endParaRPr lang="zh-CN" altLang="en-US" dirty="0">
              <a:latin typeface="Times New Roman" panose="02020503050405090304" pitchFamily="2" charset="0"/>
              <a:ea typeface="华文楷体" panose="02010600040101010101" pitchFamily="2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3348038" y="3300413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B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框 35841"/>
          <p:cNvSpPr txBox="1"/>
          <p:nvPr/>
        </p:nvSpPr>
        <p:spPr>
          <a:xfrm>
            <a:off x="395288" y="1044893"/>
            <a:ext cx="8532812" cy="21583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         4.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在公路上向左匀速运动的汽车，经过一棵果树时，恰有树上一个果子从上面自由落下，下图为运动的轨迹，在地面上观察到的运动轨迹是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_____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车中人以车为参考系观察到果子的运动轨迹是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______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。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</p:txBody>
      </p:sp>
      <p:sp>
        <p:nvSpPr>
          <p:cNvPr id="45059" name="直接连接符 35842"/>
          <p:cNvSpPr/>
          <p:nvPr/>
        </p:nvSpPr>
        <p:spPr>
          <a:xfrm>
            <a:off x="1258888" y="3429000"/>
            <a:ext cx="0" cy="20177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60" name="直接连接符 35843"/>
          <p:cNvSpPr/>
          <p:nvPr/>
        </p:nvSpPr>
        <p:spPr>
          <a:xfrm flipH="1">
            <a:off x="2484438" y="3429000"/>
            <a:ext cx="792162" cy="20177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61" name="未知"/>
          <p:cNvSpPr/>
          <p:nvPr/>
        </p:nvSpPr>
        <p:spPr>
          <a:xfrm>
            <a:off x="6011863" y="3429000"/>
            <a:ext cx="1633537" cy="2220913"/>
          </a:xfrm>
          <a:custGeom>
            <a:avLst/>
            <a:gdLst/>
            <a:ahLst/>
            <a:cxnLst/>
            <a:pathLst>
              <a:path w="1029" h="1399">
                <a:moveTo>
                  <a:pt x="0" y="0"/>
                </a:moveTo>
                <a:cubicBezTo>
                  <a:pt x="193" y="57"/>
                  <a:pt x="386" y="114"/>
                  <a:pt x="545" y="318"/>
                </a:cubicBezTo>
                <a:cubicBezTo>
                  <a:pt x="704" y="522"/>
                  <a:pt x="877" y="1051"/>
                  <a:pt x="953" y="1225"/>
                </a:cubicBezTo>
                <a:cubicBezTo>
                  <a:pt x="1029" y="1399"/>
                  <a:pt x="1013" y="1380"/>
                  <a:pt x="998" y="136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2" name="未知"/>
          <p:cNvSpPr/>
          <p:nvPr/>
        </p:nvSpPr>
        <p:spPr>
          <a:xfrm flipH="1">
            <a:off x="4211638" y="3357563"/>
            <a:ext cx="1512887" cy="2220912"/>
          </a:xfrm>
          <a:custGeom>
            <a:avLst/>
            <a:gdLst/>
            <a:ahLst/>
            <a:cxnLst/>
            <a:pathLst>
              <a:path w="1029" h="1399">
                <a:moveTo>
                  <a:pt x="0" y="0"/>
                </a:moveTo>
                <a:cubicBezTo>
                  <a:pt x="193" y="57"/>
                  <a:pt x="386" y="114"/>
                  <a:pt x="545" y="318"/>
                </a:cubicBezTo>
                <a:cubicBezTo>
                  <a:pt x="704" y="522"/>
                  <a:pt x="877" y="1051"/>
                  <a:pt x="953" y="1225"/>
                </a:cubicBezTo>
                <a:cubicBezTo>
                  <a:pt x="1029" y="1399"/>
                  <a:pt x="1013" y="1380"/>
                  <a:pt x="998" y="136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3" name="文本框 35846"/>
          <p:cNvSpPr txBox="1"/>
          <p:nvPr/>
        </p:nvSpPr>
        <p:spPr>
          <a:xfrm>
            <a:off x="973138" y="558958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宋体" pitchFamily="2" charset="-122"/>
              </a:rPr>
              <a:t>A</a:t>
            </a:r>
            <a:endParaRPr lang="en-US" altLang="zh-CN"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45064" name="文本框 35847"/>
          <p:cNvSpPr txBox="1"/>
          <p:nvPr/>
        </p:nvSpPr>
        <p:spPr>
          <a:xfrm>
            <a:off x="2268538" y="558958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宋体" pitchFamily="2" charset="-122"/>
              </a:rPr>
              <a:t>B</a:t>
            </a:r>
            <a:endParaRPr lang="en-US" altLang="zh-CN"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45065" name="文本框 35848"/>
          <p:cNvSpPr txBox="1"/>
          <p:nvPr/>
        </p:nvSpPr>
        <p:spPr>
          <a:xfrm>
            <a:off x="3995738" y="5589588"/>
            <a:ext cx="9366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宋体" pitchFamily="2" charset="-122"/>
              </a:rPr>
              <a:t>C</a:t>
            </a:r>
            <a:endParaRPr lang="en-US" altLang="zh-CN"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45066" name="文本框 35849"/>
          <p:cNvSpPr txBox="1"/>
          <p:nvPr/>
        </p:nvSpPr>
        <p:spPr>
          <a:xfrm>
            <a:off x="7380288" y="5589588"/>
            <a:ext cx="7683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latin typeface="Times New Roman" panose="02020503050405090304" pitchFamily="2" charset="0"/>
                <a:ea typeface="宋体" pitchFamily="2" charset="-122"/>
              </a:rPr>
              <a:t>D</a:t>
            </a:r>
            <a:endParaRPr lang="en-US" altLang="zh-CN"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35851" name="文本框 35850"/>
          <p:cNvSpPr txBox="1"/>
          <p:nvPr/>
        </p:nvSpPr>
        <p:spPr>
          <a:xfrm>
            <a:off x="6659563" y="2060575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A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35852" name="文本框 35851"/>
          <p:cNvSpPr txBox="1"/>
          <p:nvPr/>
        </p:nvSpPr>
        <p:spPr>
          <a:xfrm>
            <a:off x="6804025" y="2636838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D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36865"/>
          <p:cNvSpPr/>
          <p:nvPr/>
        </p:nvSpPr>
        <p:spPr>
          <a:xfrm>
            <a:off x="468313" y="1029653"/>
            <a:ext cx="8507412" cy="52622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　　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5.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太阳从东边升起，西边落下，是地球上的自然现象，但在某些条件下，在纬度较高地区上空飞行的飞机上，旅客可以看到太阳从西边升起的奇妙现象。这些条件是（        ）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A.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时间必须是在清晨，飞机正在由东向西飞行，飞机的速度必须较大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B.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时间必须是在清晨，飞机正在由西向东飞行，飞机的速度必须较大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C.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时间必须是在傍晚，飞机正在由东向西飞行，飞机的速度必须较大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  <a:p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        </a:t>
            </a:r>
            <a:r>
              <a:rPr lang="en-US" altLang="zh-CN">
                <a:latin typeface="Times New Roman" panose="02020503050405090304" pitchFamily="2" charset="0"/>
                <a:ea typeface="华文楷体" panose="02010600040101010101" pitchFamily="2" charset="-122"/>
              </a:rPr>
              <a:t>D. </a:t>
            </a:r>
            <a:r>
              <a:rPr lang="zh-CN" altLang="en-US">
                <a:latin typeface="Times New Roman" panose="02020503050405090304" pitchFamily="2" charset="0"/>
                <a:ea typeface="华文楷体" panose="02010600040101010101" pitchFamily="2" charset="-122"/>
              </a:rPr>
              <a:t>时间必须是在傍晚，飞机正在由西向东飞行，飞机的速度不能太大</a:t>
            </a:r>
            <a:endParaRPr lang="zh-CN" altLang="en-US">
              <a:latin typeface="Times New Roman" panose="02020503050405090304" pitchFamily="2" charset="0"/>
              <a:ea typeface="华文楷体" panose="02010600040101010101" pitchFamily="2" charset="-122"/>
            </a:endParaRPr>
          </a:p>
        </p:txBody>
      </p:sp>
      <p:sp>
        <p:nvSpPr>
          <p:cNvPr id="36867" name="文本框 36866"/>
          <p:cNvSpPr txBox="1"/>
          <p:nvPr/>
        </p:nvSpPr>
        <p:spPr>
          <a:xfrm>
            <a:off x="2719388" y="2349500"/>
            <a:ext cx="771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C</a:t>
            </a:r>
            <a:endParaRPr lang="en-US" altLang="zh-CN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799465" y="2781300"/>
            <a:ext cx="7585075" cy="110680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66FFFF">
                <a:alpha val="50000"/>
              </a:srgbClr>
            </a:outerShdw>
          </a:effectLst>
        </p:spPr>
        <p:txBody>
          <a:bodyPr wrap="square" anchor="t">
            <a:spAutoFit/>
          </a:bodyPr>
          <a:p>
            <a:pPr algn="ctr"/>
            <a:r>
              <a:rPr lang="en-US" altLang="zh-CN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3</a:t>
            </a:r>
            <a:r>
              <a:rPr lang="zh-CN" altLang="en-US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、时间间隔和时刻</a:t>
            </a:r>
            <a:endParaRPr lang="zh-CN" altLang="en-US" sz="6600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pic>
        <p:nvPicPr>
          <p:cNvPr id="25603" name="图片 16386" descr="u=4242136576,3724545559&amp;fm=0&amp;gp=30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549275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16387" descr="图片14145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8" y="4724400"/>
            <a:ext cx="1220787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 descr="0902192236eae881d77b9e176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1341438"/>
            <a:ext cx="179070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560" y="1477010"/>
            <a:ext cx="4427220" cy="42983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8:00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8:40   </a:t>
            </a:r>
            <a:r>
              <a:rPr lang="zh-CN" altLang="en-US" sz="3200" dirty="0">
                <a:latin typeface="Times New Roman" panose="02020503050405090304" pitchFamily="2" charset="0"/>
                <a:ea typeface="宋体" pitchFamily="2" charset="-122"/>
              </a:rPr>
              <a:t>第一</a:t>
            </a:r>
            <a:r>
              <a:rPr lang="zh-CN" altLang="en-US" sz="3200" dirty="0" smtClean="0">
                <a:latin typeface="Times New Roman" panose="02020503050405090304" pitchFamily="2" charset="0"/>
                <a:ea typeface="宋体" pitchFamily="2" charset="-122"/>
              </a:rPr>
              <a:t>节</a:t>
            </a:r>
            <a:endParaRPr lang="en-US" altLang="zh-CN" sz="3200" dirty="0" smtClean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8:50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9:30   </a:t>
            </a:r>
            <a:r>
              <a:rPr lang="zh-CN" altLang="en-US" sz="3200" dirty="0">
                <a:latin typeface="Times New Roman" panose="02020503050405090304" pitchFamily="2" charset="0"/>
                <a:ea typeface="宋体" pitchFamily="2" charset="-122"/>
              </a:rPr>
              <a:t>第二</a:t>
            </a:r>
            <a:r>
              <a:rPr lang="zh-CN" altLang="en-US" sz="3200" dirty="0" smtClean="0">
                <a:latin typeface="Times New Roman" panose="02020503050405090304" pitchFamily="2" charset="0"/>
                <a:ea typeface="宋体" pitchFamily="2" charset="-122"/>
              </a:rPr>
              <a:t>节</a:t>
            </a:r>
            <a:endParaRPr lang="en-US" altLang="zh-CN" sz="3200" dirty="0" smtClean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12:20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13:00   </a:t>
            </a:r>
            <a:r>
              <a:rPr lang="zh-CN" altLang="en-US" sz="3200" dirty="0" smtClean="0">
                <a:latin typeface="Times New Roman" panose="02020503050405090304" pitchFamily="2" charset="0"/>
                <a:ea typeface="宋体" pitchFamily="2" charset="-122"/>
              </a:rPr>
              <a:t>午餐</a:t>
            </a:r>
            <a:endParaRPr lang="en-US" altLang="zh-CN" sz="3200" dirty="0" smtClean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13:00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2" charset="0"/>
                <a:ea typeface="宋体" pitchFamily="2" charset="-122"/>
              </a:rPr>
              <a:t>13:</a:t>
            </a:r>
            <a:r>
              <a:rPr lang="en-US" altLang="zh-CN" sz="3200" dirty="0" smtClean="0">
                <a:latin typeface="Times New Roman" panose="02020503050405090304" pitchFamily="2" charset="0"/>
                <a:ea typeface="宋体" pitchFamily="2" charset="-122"/>
              </a:rPr>
              <a:t>20  </a:t>
            </a:r>
            <a:r>
              <a:rPr lang="zh-CN" altLang="en-US" sz="3200" dirty="0" smtClean="0">
                <a:latin typeface="Times New Roman" panose="02020503050405090304" pitchFamily="2" charset="0"/>
                <a:ea typeface="宋体" pitchFamily="2" charset="-122"/>
              </a:rPr>
              <a:t>午自习</a:t>
            </a:r>
            <a:endParaRPr lang="en-US" altLang="zh-CN" sz="3200" dirty="0" smtClean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en-US" altLang="zh-CN" sz="3200" dirty="0">
              <a:latin typeface="Times New Roman" panose="02020503050405090304" pitchFamily="2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 smtClean="0">
                <a:latin typeface="Times New Roman" panose="02020503050405090304" pitchFamily="2" charset="0"/>
                <a:ea typeface="宋体" pitchFamily="2" charset="-122"/>
              </a:rPr>
              <a:t>13:30</a:t>
            </a:r>
            <a:r>
              <a:rPr lang="en-US" altLang="zh-CN" sz="3200" dirty="0" smtClean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 smtClean="0">
                <a:latin typeface="Times New Roman" panose="02020503050405090304" pitchFamily="2" charset="0"/>
                <a:ea typeface="宋体" pitchFamily="2" charset="-122"/>
              </a:rPr>
              <a:t>14:10   </a:t>
            </a:r>
            <a:r>
              <a:rPr lang="zh-CN" altLang="en-US" sz="3200" dirty="0">
                <a:latin typeface="Times New Roman" panose="02020503050405090304" pitchFamily="2" charset="0"/>
                <a:ea typeface="宋体" pitchFamily="2" charset="-122"/>
              </a:rPr>
              <a:t>第六</a:t>
            </a:r>
            <a:r>
              <a:rPr lang="zh-CN" altLang="en-US" sz="3200" dirty="0" smtClean="0">
                <a:latin typeface="Times New Roman" panose="02020503050405090304" pitchFamily="2" charset="0"/>
                <a:ea typeface="宋体" pitchFamily="2" charset="-122"/>
              </a:rPr>
              <a:t>节</a:t>
            </a:r>
            <a:endParaRPr lang="zh-CN" altLang="en-US" sz="3200" dirty="0"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405220"/>
            <a:ext cx="4860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）第一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节什么时间上课？</a:t>
            </a:r>
            <a:endParaRPr lang="en-US" altLang="zh-CN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）一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节课多少时间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？</a:t>
            </a:r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）课件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休息多少时间？</a:t>
            </a:r>
            <a:endParaRPr lang="en-US" altLang="zh-CN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）第二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节什么时间下课？</a:t>
            </a:r>
            <a:endParaRPr lang="en-US" altLang="zh-CN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8372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8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点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2774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40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分钟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114" y="45544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分钟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4114" y="57140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9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点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30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19755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思考：</a:t>
            </a:r>
            <a:endParaRPr lang="zh-CN" altLang="en-US" sz="44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时间、时刻和时间间隔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3488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8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点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4208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40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分钟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0770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分钟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40050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9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点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30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23528" y="2204864"/>
            <a:ext cx="2736304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3284984"/>
            <a:ext cx="259228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时间点（时刻）</a:t>
            </a:r>
            <a:endParaRPr lang="zh-CN" altLang="en-US" sz="2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868144" y="2204864"/>
            <a:ext cx="2736304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940152" y="3068960"/>
            <a:ext cx="259228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时间段</a:t>
            </a:r>
            <a:endParaRPr lang="en-US" altLang="zh-CN" sz="2800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（时间间隔）</a:t>
            </a:r>
            <a:endParaRPr lang="zh-CN" altLang="en-US" sz="2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AutoShape 46"/>
          <p:cNvSpPr>
            <a:spLocks noChangeArrowheads="1"/>
          </p:cNvSpPr>
          <p:nvPr/>
        </p:nvSpPr>
        <p:spPr bwMode="gray">
          <a:xfrm rot="5400000">
            <a:off x="4939233" y="3003498"/>
            <a:ext cx="772790" cy="1085031"/>
          </a:xfrm>
          <a:prstGeom prst="upArrow">
            <a:avLst>
              <a:gd name="adj1" fmla="val 51013"/>
              <a:gd name="adj2" fmla="val 71631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AutoShape 46"/>
          <p:cNvSpPr>
            <a:spLocks noChangeArrowheads="1"/>
          </p:cNvSpPr>
          <p:nvPr/>
        </p:nvSpPr>
        <p:spPr bwMode="gray">
          <a:xfrm rot="16200000" flipH="1">
            <a:off x="3225987" y="3004079"/>
            <a:ext cx="772790" cy="1085031"/>
          </a:xfrm>
          <a:prstGeom prst="upArrow">
            <a:avLst>
              <a:gd name="adj1" fmla="val 51013"/>
              <a:gd name="adj2" fmla="val 71631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时间、时刻和时间间隔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预习题：</a:t>
            </a:r>
            <a:r>
              <a:rPr lang="en-US" altLang="zh-CN" b="1" dirty="0" smtClean="0">
                <a:solidFill>
                  <a:srgbClr val="0000FF"/>
                </a:solidFill>
              </a:rPr>
              <a:t>1</a:t>
            </a:r>
            <a:r>
              <a:rPr lang="zh-CN" altLang="en-US" b="1" dirty="0">
                <a:solidFill>
                  <a:srgbClr val="0000FF"/>
                </a:solidFill>
              </a:rPr>
              <a:t>、什么是时刻、时间间隔</a:t>
            </a:r>
            <a:r>
              <a:rPr lang="zh-CN" altLang="en-US" b="1" dirty="0" smtClean="0">
                <a:solidFill>
                  <a:srgbClr val="0000FF"/>
                </a:solidFill>
              </a:rPr>
              <a:t>？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dirty="0"/>
              <a:t>1.</a:t>
            </a:r>
            <a:r>
              <a:rPr lang="zh-CN" altLang="en-US" dirty="0"/>
              <a:t>时刻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描述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一个时间点的量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时间间隔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一个时间段的量，简称时间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时间、时刻和时间间隔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354" y="1412776"/>
            <a:ext cx="52387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zh-CN" b="1" dirty="0">
                <a:latin typeface="+mn-lt"/>
                <a:ea typeface="+mn-ea"/>
              </a:rPr>
              <a:t>3.</a:t>
            </a:r>
            <a:r>
              <a:rPr lang="zh-CN" altLang="en-US" b="1" dirty="0">
                <a:latin typeface="+mn-lt"/>
                <a:ea typeface="+mn-ea"/>
              </a:rPr>
              <a:t> 使用时间轴时的表示方法：</a:t>
            </a:r>
            <a:endParaRPr lang="zh-CN" altLang="en-US" b="1" dirty="0">
              <a:latin typeface="+mn-lt"/>
              <a:ea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1146292" y="344820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835696" y="31601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64000" y="31601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20272" y="31409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67744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99792" y="32681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29955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63888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95936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60032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292080" y="3248936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22243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56176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660232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91680" y="344820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8</a:t>
            </a:r>
            <a:endParaRPr lang="zh-CN" alt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3968" y="34767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9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34767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10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68344" y="34767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/>
              <a:t>t</a:t>
            </a:r>
            <a:r>
              <a:rPr lang="en-US" altLang="zh-CN" sz="2800" b="1" dirty="0" smtClean="0"/>
              <a:t>/h</a:t>
            </a:r>
            <a:endParaRPr lang="zh-CN" altLang="en-US" sz="2800" b="1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7380312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740352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403648" y="32681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81336" y="5465028"/>
            <a:ext cx="5426968" cy="1170191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时刻对应时间轴上的</a:t>
            </a:r>
            <a:r>
              <a:rPr lang="en-US" altLang="zh-CN" b="1" dirty="0"/>
              <a:t>_______</a:t>
            </a:r>
            <a:endParaRPr lang="en-US" altLang="zh-CN" b="1" dirty="0"/>
          </a:p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时间间隔对应时间轴上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__</a:t>
            </a:r>
            <a:r>
              <a:rPr lang="zh-CN" altLang="en-US" b="1" dirty="0" smtClean="0"/>
              <a:t>_____</a:t>
            </a:r>
            <a:endParaRPr lang="zh-CN" altLang="en-US" b="1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499248" y="5445224"/>
            <a:ext cx="990600" cy="5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03304" y="6093296"/>
            <a:ext cx="990600" cy="5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835696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63888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95936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24525" y="3709810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051720" y="421853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130948" y="422510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563888" y="450912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59732" y="4437112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40min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8" y="4695527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10min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19972" y="4365104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40min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1835696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563888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3995936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711663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9632" y="2165955"/>
            <a:ext cx="5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上课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6" y="2149405"/>
            <a:ext cx="5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下课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3267" y="2165955"/>
            <a:ext cx="5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上课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6136" y="2132856"/>
            <a:ext cx="5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下课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 bldLvl="0" animBg="1"/>
      <p:bldP spid="29" grpId="0"/>
      <p:bldP spid="30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丰富的时间表述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333" r="40834" b="59259"/>
          <a:stretch>
            <a:fillRect/>
          </a:stretch>
        </p:blipFill>
        <p:spPr bwMode="auto">
          <a:xfrm>
            <a:off x="1403648" y="2446390"/>
            <a:ext cx="4536504" cy="127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27222" r="47500" b="61111"/>
          <a:stretch>
            <a:fillRect/>
          </a:stretch>
        </p:blipFill>
        <p:spPr bwMode="auto">
          <a:xfrm>
            <a:off x="42631" y="1124744"/>
            <a:ext cx="542350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21111" r="40467" b="60000"/>
          <a:stretch>
            <a:fillRect/>
          </a:stretch>
        </p:blipFill>
        <p:spPr bwMode="auto">
          <a:xfrm>
            <a:off x="2754380" y="3822932"/>
            <a:ext cx="5346011" cy="126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9412" r="41042" b="59630"/>
          <a:stretch>
            <a:fillRect/>
          </a:stretch>
        </p:blipFill>
        <p:spPr bwMode="auto">
          <a:xfrm>
            <a:off x="3923928" y="5157192"/>
            <a:ext cx="5040052" cy="133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131840" y="1340768"/>
            <a:ext cx="792088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915816" y="2564904"/>
            <a:ext cx="936104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635896" y="4149080"/>
            <a:ext cx="118813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812360" y="5229200"/>
            <a:ext cx="82809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时间、时刻和时间间隔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32057"/>
            <a:ext cx="24482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思考与讨论：</a:t>
            </a:r>
            <a:endParaRPr lang="zh-CN" altLang="en-US" sz="32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3407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秒内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407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秒末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9197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秒初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9168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）第</a:t>
            </a:r>
            <a:r>
              <a:rPr lang="en-US" altLang="zh-CN" sz="2800" b="1" i="1" dirty="0"/>
              <a:t>n</a:t>
            </a:r>
            <a:r>
              <a:rPr lang="zh-CN" altLang="en-US" sz="2800" dirty="0" smtClean="0"/>
              <a:t>秒</a:t>
            </a:r>
            <a:r>
              <a:rPr lang="zh-CN" altLang="en-US" sz="2800" dirty="0"/>
              <a:t>初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2472" y="2474893"/>
            <a:ext cx="674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）第</a:t>
            </a:r>
            <a:r>
              <a:rPr lang="en-US" altLang="zh-CN" sz="2800" b="1" i="1" dirty="0"/>
              <a:t>n</a:t>
            </a:r>
            <a:r>
              <a:rPr lang="zh-CN" altLang="en-US" sz="2800" dirty="0" smtClean="0"/>
              <a:t>秒末。分别在时间轴上如何表示？</a:t>
            </a:r>
            <a:endParaRPr lang="en-US" altLang="zh-CN" sz="2800" dirty="0" smtClean="0"/>
          </a:p>
          <a:p>
            <a:r>
              <a:rPr lang="zh-CN" altLang="en-US" sz="2800" dirty="0" smtClean="0"/>
              <a:t>          它们是时刻还是时间间隔？</a:t>
            </a:r>
            <a:endParaRPr lang="zh-CN" altLang="en-US" sz="28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508104" y="5095165"/>
            <a:ext cx="345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5200" y="5187240"/>
            <a:ext cx="595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i="1" dirty="0">
                <a:latin typeface="+mj-lt"/>
                <a:ea typeface="宋体" pitchFamily="2" charset="-122"/>
              </a:rPr>
              <a:t>t</a:t>
            </a:r>
            <a:r>
              <a:rPr lang="en-US" altLang="zh-CN" sz="2400" b="1" dirty="0">
                <a:latin typeface="+mj-lt"/>
                <a:ea typeface="宋体" pitchFamily="2" charset="-122"/>
              </a:rPr>
              <a:t>/s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6171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726878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670893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636715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125120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106182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7504" y="5095165"/>
            <a:ext cx="41764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707780" y="5095165"/>
            <a:ext cx="187233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11560" y="5123592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0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619672" y="5123592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1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556594" y="5131678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宋体" pitchFamily="2" charset="-122"/>
              </a:rPr>
              <a:t>2</a:t>
            </a:r>
            <a:endParaRPr lang="zh-CN" altLang="en-US" b="1">
              <a:latin typeface="+mn-lt"/>
              <a:ea typeface="宋体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492699" y="5138028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3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856386" y="5109453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latin typeface="+mn-lt"/>
                <a:ea typeface="宋体" pitchFamily="2" charset="-122"/>
              </a:rPr>
              <a:t>n</a:t>
            </a:r>
            <a:r>
              <a:rPr lang="en-US" altLang="zh-CN" b="1" dirty="0">
                <a:latin typeface="+mn-lt"/>
                <a:ea typeface="宋体" pitchFamily="2" charset="-122"/>
              </a:rPr>
              <a:t>-1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008514" y="5138028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 smtClean="0">
                <a:latin typeface="+mn-lt"/>
                <a:ea typeface="宋体" pitchFamily="2" charset="-122"/>
              </a:rPr>
              <a:t>n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682379" y="54564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670524" y="5492952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771799" y="5877894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27784" y="602128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731789" y="4221088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95736" y="3460938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75643" y="3820978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6167140" y="426191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10994" y="3861807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7160182" y="426191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18571" y="3861048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5121" descr="18852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473075"/>
            <a:ext cx="3600450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5122" descr="01300000044935123618176301553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065463"/>
            <a:ext cx="2857500" cy="2811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123" descr="e4345f0823fe61b70b7b8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2908300"/>
            <a:ext cx="2965450" cy="296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1979613" y="5876925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008000"/>
                </a:solidFill>
                <a:latin typeface="Times New Roman" panose="02020503050405090304" pitchFamily="2" charset="0"/>
                <a:ea typeface="黑体" pitchFamily="2" charset="-122"/>
              </a:rPr>
              <a:t>怎样描述宇宙中的行星的运动？</a:t>
            </a:r>
            <a:endParaRPr lang="zh-CN" altLang="en-US">
              <a:solidFill>
                <a:srgbClr val="008000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时间、时刻和时间间隔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30963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补充全时间轴：</a:t>
            </a:r>
            <a:endParaRPr lang="zh-CN" altLang="en-US" sz="32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508104" y="4375085"/>
            <a:ext cx="345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5200" y="4467160"/>
            <a:ext cx="595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i="1" dirty="0">
                <a:latin typeface="+mj-lt"/>
                <a:ea typeface="宋体" pitchFamily="2" charset="-122"/>
              </a:rPr>
              <a:t>t</a:t>
            </a:r>
            <a:r>
              <a:rPr lang="en-US" altLang="zh-CN" sz="2400" b="1" dirty="0">
                <a:latin typeface="+mj-lt"/>
                <a:ea typeface="宋体" pitchFamily="2" charset="-122"/>
              </a:rPr>
              <a:t>/s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6171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726878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670893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636715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125120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106182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7504" y="4375085"/>
            <a:ext cx="41764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707780" y="4375085"/>
            <a:ext cx="187233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11560" y="4403512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0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619672" y="4403512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1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556594" y="4411598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宋体" pitchFamily="2" charset="-122"/>
              </a:rPr>
              <a:t>2</a:t>
            </a:r>
            <a:endParaRPr lang="zh-CN" altLang="en-US" b="1">
              <a:latin typeface="+mn-lt"/>
              <a:ea typeface="宋体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492699" y="4417948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3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856386" y="4389373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latin typeface="+mn-lt"/>
                <a:ea typeface="宋体" pitchFamily="2" charset="-122"/>
              </a:rPr>
              <a:t>n</a:t>
            </a:r>
            <a:r>
              <a:rPr lang="en-US" altLang="zh-CN" b="1" dirty="0">
                <a:latin typeface="+mn-lt"/>
                <a:ea typeface="宋体" pitchFamily="2" charset="-122"/>
              </a:rPr>
              <a:t>-1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008514" y="4434344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 smtClean="0">
                <a:latin typeface="+mn-lt"/>
                <a:ea typeface="宋体" pitchFamily="2" charset="-122"/>
              </a:rPr>
              <a:t>n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10171" y="473633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798316" y="4772872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899591" y="5157814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5576" y="530120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731789" y="3501008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95830" y="2062480"/>
            <a:ext cx="1460500" cy="95313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第</a:t>
            </a:r>
            <a:r>
              <a:rPr lang="en-US" altLang="zh-CN" b="1" dirty="0">
                <a:solidFill>
                  <a:srgbClr val="002060"/>
                </a:solidFill>
              </a:rPr>
              <a:t>3</a:t>
            </a:r>
            <a:r>
              <a:rPr lang="zh-CN" altLang="en-US" b="1" dirty="0">
                <a:solidFill>
                  <a:srgbClr val="002060"/>
                </a:solidFill>
              </a:rPr>
              <a:t>秒</a:t>
            </a:r>
            <a:r>
              <a:rPr lang="zh-CN" altLang="en-US" b="1" dirty="0" smtClean="0">
                <a:solidFill>
                  <a:srgbClr val="002060"/>
                </a:solidFill>
              </a:rPr>
              <a:t>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6167140" y="354183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10994" y="3141727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7160182" y="354183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18571" y="3140968"/>
            <a:ext cx="13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810171" y="348411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9865" y="2060575"/>
            <a:ext cx="1607820" cy="95313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计时零点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第</a:t>
            </a:r>
            <a:r>
              <a:rPr lang="en-US" altLang="zh-CN" b="1" dirty="0">
                <a:solidFill>
                  <a:srgbClr val="002060"/>
                </a:solidFill>
              </a:rPr>
              <a:t>1</a:t>
            </a:r>
            <a:r>
              <a:rPr lang="zh-CN" altLang="en-US" b="1" dirty="0">
                <a:solidFill>
                  <a:srgbClr val="002060"/>
                </a:solidFill>
              </a:rPr>
              <a:t>秒</a:t>
            </a:r>
            <a:r>
              <a:rPr lang="zh-CN" altLang="en-US" b="1" dirty="0" smtClean="0">
                <a:solidFill>
                  <a:srgbClr val="002060"/>
                </a:solidFill>
              </a:rPr>
              <a:t>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1764518" y="350507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58570" y="2780665"/>
            <a:ext cx="1520825" cy="95313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1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秒初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3655950" y="350507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50235" y="2780665"/>
            <a:ext cx="1480185" cy="95313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</a:rPr>
              <a:t>秒初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36205" y="4725144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1837480" y="5181616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27684" y="530120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3686508" y="4725144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787783" y="5181616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77987" y="530120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810171" y="5744448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27684" y="630932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前</a:t>
            </a:r>
            <a:r>
              <a:rPr lang="en-US" altLang="zh-CN" sz="2000" b="1" dirty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686508" y="573325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936518" y="6213448"/>
            <a:ext cx="2664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220373" y="48210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7170676" y="48210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6271951" y="5277488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162155" y="539708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最后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07504" y="1948011"/>
            <a:ext cx="7992888" cy="15529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004048" y="2276872"/>
            <a:ext cx="11581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时刻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571500" y="4967949"/>
            <a:ext cx="6850795" cy="1741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3923928" y="5807005"/>
            <a:ext cx="215493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时间间隔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7" grpId="0" bldLvl="0" animBg="1"/>
      <p:bldP spid="54" grpId="0" bldLvl="0" animBg="1"/>
      <p:bldP spid="57" grpId="0" bldLvl="0" animBg="1"/>
      <p:bldP spid="60" grpId="0"/>
      <p:bldP spid="66" grpId="0"/>
      <p:bldP spid="72" grpId="0"/>
      <p:bldP spid="27" grpId="0" bldLvl="0" animBg="1"/>
      <p:bldP spid="28" grpId="0" bldLvl="0" animBg="1"/>
      <p:bldP spid="73" grpId="0" bldLvl="0" animBg="1"/>
      <p:bldP spid="7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1692275" y="2636838"/>
            <a:ext cx="5256213" cy="110680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66FFFF">
                <a:alpha val="50000"/>
              </a:srgbClr>
            </a:outerShdw>
          </a:effectLst>
        </p:spPr>
        <p:txBody>
          <a:bodyPr anchor="t">
            <a:spAutoFit/>
          </a:bodyPr>
          <a:p>
            <a:pPr algn="ctr"/>
            <a:r>
              <a:rPr lang="en-US" altLang="zh-CN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4</a:t>
            </a:r>
            <a:r>
              <a:rPr lang="zh-CN" altLang="en-US" sz="66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、坐标系</a:t>
            </a:r>
            <a:r>
              <a:rPr lang="zh-CN" altLang="en-US" sz="6000">
                <a:solidFill>
                  <a:srgbClr val="FF0000"/>
                </a:solidFill>
                <a:latin typeface="Times New Roman" panose="02020503050405090304" pitchFamily="2" charset="0"/>
                <a:ea typeface="华文新魏" pitchFamily="2" charset="-122"/>
              </a:rPr>
              <a:t>   </a:t>
            </a:r>
            <a:endParaRPr lang="zh-CN" altLang="en-US" sz="6000">
              <a:solidFill>
                <a:srgbClr val="FF0000"/>
              </a:solidFill>
              <a:latin typeface="Times New Roman" panose="02020503050405090304" pitchFamily="2" charset="0"/>
              <a:ea typeface="华文新魏" pitchFamily="2" charset="-122"/>
            </a:endParaRPr>
          </a:p>
        </p:txBody>
      </p:sp>
      <p:pic>
        <p:nvPicPr>
          <p:cNvPr id="32771" name="图片 23554" descr="图片14145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4724400"/>
            <a:ext cx="1220787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23555" descr="0902192236eae881d77b9e176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1341438"/>
            <a:ext cx="179070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24577" descr="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909638"/>
            <a:ext cx="1439862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24578" descr="u=218650057,412871961&amp;fm=0&amp;gp=42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</a:blip>
          <a:stretch>
            <a:fillRect/>
          </a:stretch>
        </p:blipFill>
        <p:spPr>
          <a:xfrm rot="935385">
            <a:off x="3132138" y="693738"/>
            <a:ext cx="896937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GIF18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917950" y="3940175"/>
            <a:ext cx="576263" cy="56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24580"/>
          <p:cNvSpPr/>
          <p:nvPr/>
        </p:nvSpPr>
        <p:spPr>
          <a:xfrm>
            <a:off x="3924300" y="1268413"/>
            <a:ext cx="4756150" cy="604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如何确定物体的位置？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539750" y="2060575"/>
            <a:ext cx="8137525" cy="1630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若物体只在一条直线上运动，如何描述位置及位置变化？若在某平面（操场）上呢？文字描述方便吗？能精确吗？有没有简便又准确的方法？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pic>
        <p:nvPicPr>
          <p:cNvPr id="24583" name="图片 24582" descr="图片1"/>
          <p:cNvPicPr>
            <a:picLocks noChangeAspect="1"/>
          </p:cNvPicPr>
          <p:nvPr/>
        </p:nvPicPr>
        <p:blipFill>
          <a:blip r:embed="rId7"/>
          <a:srcRect b="28572"/>
          <a:stretch>
            <a:fillRect/>
          </a:stretch>
        </p:blipFill>
        <p:spPr>
          <a:xfrm>
            <a:off x="1403350" y="4724400"/>
            <a:ext cx="6548438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4" name="组合 24583"/>
          <p:cNvGrpSpPr/>
          <p:nvPr/>
        </p:nvGrpSpPr>
        <p:grpSpPr>
          <a:xfrm>
            <a:off x="5003800" y="3643313"/>
            <a:ext cx="3779838" cy="1152525"/>
            <a:chOff x="0" y="0"/>
            <a:chExt cx="2381" cy="726"/>
          </a:xfrm>
        </p:grpSpPr>
        <p:sp>
          <p:nvSpPr>
            <p:cNvPr id="33801" name="椭圆形标注 24584"/>
            <p:cNvSpPr/>
            <p:nvPr/>
          </p:nvSpPr>
          <p:spPr>
            <a:xfrm>
              <a:off x="408" y="0"/>
              <a:ext cx="1905" cy="726"/>
            </a:xfrm>
            <a:prstGeom prst="wedgeEllipseCallout">
              <a:avLst>
                <a:gd name="adj1" fmla="val -50366"/>
                <a:gd name="adj2" fmla="val 64051"/>
              </a:avLst>
            </a:prstGeom>
            <a:solidFill>
              <a:srgbClr val="00FFFF"/>
            </a:solidFill>
            <a:ln w="9525">
              <a:noFill/>
            </a:ln>
            <a:effectLst>
              <a:prstShdw prst="shdw17" dist="17961" dir="13499999">
                <a:srgbClr val="009999"/>
              </a:prstShdw>
            </a:effectLst>
          </p:spPr>
          <p:txBody>
            <a:bodyPr anchor="t"/>
            <a:p>
              <a:pPr algn="ctr"/>
              <a:endParaRPr lang="zh-CN" sz="1800" b="0">
                <a:latin typeface="Arial" panose="020B0604020202090204" pitchFamily="34" charset="0"/>
                <a:ea typeface="宋体" pitchFamily="2" charset="-122"/>
              </a:endParaRPr>
            </a:p>
          </p:txBody>
        </p:sp>
        <p:sp>
          <p:nvSpPr>
            <p:cNvPr id="33802" name="文本框 24585"/>
            <p:cNvSpPr txBox="1"/>
            <p:nvPr/>
          </p:nvSpPr>
          <p:spPr>
            <a:xfrm>
              <a:off x="0" y="227"/>
              <a:ext cx="238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en-US" altLang="zh-CN">
                  <a:latin typeface="Arial" panose="020B0604020202090204" pitchFamily="34" charset="0"/>
                  <a:ea typeface="楷体_GB2312" pitchFamily="1" charset="-122"/>
                </a:rPr>
                <a:t> </a:t>
              </a:r>
              <a:r>
                <a:rPr lang="zh-CN" altLang="en-US">
                  <a:latin typeface="Arial" panose="020B0604020202090204" pitchFamily="34" charset="0"/>
                  <a:ea typeface="楷体_GB2312" pitchFamily="1" charset="-122"/>
                </a:rPr>
                <a:t>这是不是很方便？</a:t>
              </a:r>
              <a:endParaRPr lang="zh-CN" altLang="en-US">
                <a:latin typeface="Arial" panose="020B0604020202090204" pitchFamily="34" charset="0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5602" name="组合 25601"/>
          <p:cNvGrpSpPr/>
          <p:nvPr/>
        </p:nvGrpSpPr>
        <p:grpSpPr>
          <a:xfrm>
            <a:off x="1258888" y="1557338"/>
            <a:ext cx="1006475" cy="1511300"/>
            <a:chOff x="0" y="0"/>
            <a:chExt cx="634" cy="952"/>
          </a:xfrm>
        </p:grpSpPr>
        <p:sp>
          <p:nvSpPr>
            <p:cNvPr id="34819" name="矩形 25602"/>
            <p:cNvSpPr/>
            <p:nvPr/>
          </p:nvSpPr>
          <p:spPr>
            <a:xfrm>
              <a:off x="0" y="0"/>
              <a:ext cx="499" cy="952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0" name="矩形 25603"/>
            <p:cNvSpPr/>
            <p:nvPr/>
          </p:nvSpPr>
          <p:spPr>
            <a:xfrm>
              <a:off x="91" y="4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1" name="矩形 25604"/>
            <p:cNvSpPr/>
            <p:nvPr/>
          </p:nvSpPr>
          <p:spPr>
            <a:xfrm>
              <a:off x="272" y="4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2" name="矩形 25605"/>
            <p:cNvSpPr/>
            <p:nvPr/>
          </p:nvSpPr>
          <p:spPr>
            <a:xfrm>
              <a:off x="91" y="317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3" name="矩形 25606"/>
            <p:cNvSpPr/>
            <p:nvPr/>
          </p:nvSpPr>
          <p:spPr>
            <a:xfrm>
              <a:off x="272" y="317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4" name="矩形 25607"/>
            <p:cNvSpPr/>
            <p:nvPr/>
          </p:nvSpPr>
          <p:spPr>
            <a:xfrm>
              <a:off x="91" y="63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5" name="矩形 25608"/>
            <p:cNvSpPr/>
            <p:nvPr/>
          </p:nvSpPr>
          <p:spPr>
            <a:xfrm>
              <a:off x="272" y="63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6" name="矩形 25609"/>
            <p:cNvSpPr/>
            <p:nvPr/>
          </p:nvSpPr>
          <p:spPr>
            <a:xfrm>
              <a:off x="453" y="226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7" name="矩形 25610"/>
            <p:cNvSpPr/>
            <p:nvPr/>
          </p:nvSpPr>
          <p:spPr>
            <a:xfrm>
              <a:off x="453" y="544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28" name="矩形 25611"/>
            <p:cNvSpPr/>
            <p:nvPr/>
          </p:nvSpPr>
          <p:spPr>
            <a:xfrm>
              <a:off x="453" y="861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</p:grpSp>
      <p:pic>
        <p:nvPicPr>
          <p:cNvPr id="25613" name="图片 25612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75013" y="2420938"/>
            <a:ext cx="936625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直接连接符 25613"/>
          <p:cNvSpPr/>
          <p:nvPr/>
        </p:nvSpPr>
        <p:spPr>
          <a:xfrm>
            <a:off x="250825" y="3070225"/>
            <a:ext cx="792162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5" name="文本框 25614"/>
          <p:cNvSpPr txBox="1"/>
          <p:nvPr/>
        </p:nvSpPr>
        <p:spPr>
          <a:xfrm>
            <a:off x="8101013" y="2997200"/>
            <a:ext cx="7921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00"/>
                </a:solidFill>
                <a:latin typeface="Times New Roman" panose="02020503050405090304" pitchFamily="2" charset="0"/>
                <a:ea typeface="宋体" pitchFamily="2" charset="-122"/>
              </a:rPr>
              <a:t>x</a:t>
            </a:r>
            <a:endParaRPr lang="en-US" altLang="zh-CN" sz="3200" i="1">
              <a:solidFill>
                <a:srgbClr val="FF0000"/>
              </a:solidFill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25616" name="文本框 25615"/>
          <p:cNvSpPr txBox="1"/>
          <p:nvPr/>
        </p:nvSpPr>
        <p:spPr>
          <a:xfrm>
            <a:off x="1476375" y="299720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503050405090304" pitchFamily="2" charset="0"/>
                <a:ea typeface="宋体" pitchFamily="2" charset="-122"/>
              </a:rPr>
              <a:t>o</a:t>
            </a:r>
            <a:endParaRPr lang="en-US" altLang="zh-CN" sz="3200">
              <a:solidFill>
                <a:srgbClr val="FF0000"/>
              </a:solidFill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25617" name="椭圆 25616"/>
          <p:cNvSpPr/>
          <p:nvPr/>
        </p:nvSpPr>
        <p:spPr>
          <a:xfrm>
            <a:off x="1619250" y="29972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noFill/>
          </a:ln>
        </p:spPr>
        <p:txBody>
          <a:bodyPr anchor="t"/>
          <a:p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25618" name="组合 25617"/>
          <p:cNvGrpSpPr/>
          <p:nvPr/>
        </p:nvGrpSpPr>
        <p:grpSpPr>
          <a:xfrm>
            <a:off x="6156325" y="1560513"/>
            <a:ext cx="863600" cy="644525"/>
            <a:chOff x="0" y="0"/>
            <a:chExt cx="544" cy="406"/>
          </a:xfrm>
        </p:grpSpPr>
        <p:sp>
          <p:nvSpPr>
            <p:cNvPr id="34835" name="直接连接符 25618"/>
            <p:cNvSpPr/>
            <p:nvPr/>
          </p:nvSpPr>
          <p:spPr>
            <a:xfrm>
              <a:off x="0" y="40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6" name="直接连接符 25619"/>
            <p:cNvSpPr/>
            <p:nvPr/>
          </p:nvSpPr>
          <p:spPr>
            <a:xfrm flipV="1">
              <a:off x="0" y="27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7" name="直接连接符 25620"/>
            <p:cNvSpPr/>
            <p:nvPr/>
          </p:nvSpPr>
          <p:spPr>
            <a:xfrm flipV="1">
              <a:off x="544" y="27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8" name="文本框 25621"/>
            <p:cNvSpPr txBox="1"/>
            <p:nvPr/>
          </p:nvSpPr>
          <p:spPr>
            <a:xfrm>
              <a:off x="28" y="0"/>
              <a:ext cx="45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503050405090304" pitchFamily="2" charset="0"/>
                  <a:ea typeface="宋体" pitchFamily="2" charset="-122"/>
                </a:rPr>
                <a:t>5m</a:t>
              </a:r>
              <a:endParaRPr lang="en-US" altLang="zh-CN" sz="3200">
                <a:solidFill>
                  <a:srgbClr val="FF0000"/>
                </a:solidFill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</p:grpSp>
      <p:grpSp>
        <p:nvGrpSpPr>
          <p:cNvPr id="25623" name="组合 25622"/>
          <p:cNvGrpSpPr/>
          <p:nvPr/>
        </p:nvGrpSpPr>
        <p:grpSpPr>
          <a:xfrm>
            <a:off x="1692275" y="2854325"/>
            <a:ext cx="863600" cy="215900"/>
            <a:chOff x="0" y="0"/>
            <a:chExt cx="544" cy="136"/>
          </a:xfrm>
        </p:grpSpPr>
        <p:sp>
          <p:nvSpPr>
            <p:cNvPr id="34840" name="直接连接符 25623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1" name="直接连接符 25624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2" name="直接连接符 25625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27" name="组合 25626"/>
          <p:cNvGrpSpPr/>
          <p:nvPr/>
        </p:nvGrpSpPr>
        <p:grpSpPr>
          <a:xfrm>
            <a:off x="2555875" y="2852738"/>
            <a:ext cx="863600" cy="215900"/>
            <a:chOff x="0" y="0"/>
            <a:chExt cx="544" cy="136"/>
          </a:xfrm>
        </p:grpSpPr>
        <p:sp>
          <p:nvSpPr>
            <p:cNvPr id="34844" name="直接连接符 25627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5" name="直接连接符 25628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6" name="直接连接符 25629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1" name="组合 25630"/>
          <p:cNvGrpSpPr/>
          <p:nvPr/>
        </p:nvGrpSpPr>
        <p:grpSpPr>
          <a:xfrm>
            <a:off x="3419475" y="2852738"/>
            <a:ext cx="863600" cy="215900"/>
            <a:chOff x="0" y="0"/>
            <a:chExt cx="544" cy="136"/>
          </a:xfrm>
        </p:grpSpPr>
        <p:sp>
          <p:nvSpPr>
            <p:cNvPr id="34848" name="直接连接符 25631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9" name="直接连接符 25632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0" name="直接连接符 25633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5" name="组合 25634"/>
          <p:cNvGrpSpPr/>
          <p:nvPr/>
        </p:nvGrpSpPr>
        <p:grpSpPr>
          <a:xfrm>
            <a:off x="4284663" y="2852738"/>
            <a:ext cx="863600" cy="215900"/>
            <a:chOff x="0" y="0"/>
            <a:chExt cx="544" cy="136"/>
          </a:xfrm>
        </p:grpSpPr>
        <p:sp>
          <p:nvSpPr>
            <p:cNvPr id="34852" name="直接连接符 25635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3" name="直接连接符 25636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4" name="直接连接符 25637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9" name="组合 25638"/>
          <p:cNvGrpSpPr/>
          <p:nvPr/>
        </p:nvGrpSpPr>
        <p:grpSpPr>
          <a:xfrm>
            <a:off x="5148263" y="2852738"/>
            <a:ext cx="863600" cy="215900"/>
            <a:chOff x="0" y="0"/>
            <a:chExt cx="544" cy="136"/>
          </a:xfrm>
        </p:grpSpPr>
        <p:sp>
          <p:nvSpPr>
            <p:cNvPr id="34856" name="直接连接符 25639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7" name="直接连接符 25640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8" name="直接连接符 25641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43" name="组合 25642"/>
          <p:cNvGrpSpPr/>
          <p:nvPr/>
        </p:nvGrpSpPr>
        <p:grpSpPr>
          <a:xfrm>
            <a:off x="6011863" y="2852738"/>
            <a:ext cx="863600" cy="215900"/>
            <a:chOff x="0" y="0"/>
            <a:chExt cx="544" cy="136"/>
          </a:xfrm>
        </p:grpSpPr>
        <p:sp>
          <p:nvSpPr>
            <p:cNvPr id="34860" name="直接连接符 25643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1" name="直接连接符 25644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2" name="直接连接符 25645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47" name="组合 25646"/>
          <p:cNvGrpSpPr/>
          <p:nvPr/>
        </p:nvGrpSpPr>
        <p:grpSpPr>
          <a:xfrm>
            <a:off x="6877050" y="2852738"/>
            <a:ext cx="863600" cy="215900"/>
            <a:chOff x="0" y="0"/>
            <a:chExt cx="544" cy="136"/>
          </a:xfrm>
        </p:grpSpPr>
        <p:sp>
          <p:nvSpPr>
            <p:cNvPr id="34864" name="直接连接符 25647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5" name="直接连接符 25648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6" name="直接连接符 25649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51" name="组合 25650"/>
          <p:cNvGrpSpPr/>
          <p:nvPr/>
        </p:nvGrpSpPr>
        <p:grpSpPr>
          <a:xfrm>
            <a:off x="827088" y="2854325"/>
            <a:ext cx="863600" cy="215900"/>
            <a:chOff x="0" y="0"/>
            <a:chExt cx="544" cy="136"/>
          </a:xfrm>
        </p:grpSpPr>
        <p:sp>
          <p:nvSpPr>
            <p:cNvPr id="34868" name="直接连接符 25651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9" name="直接连接符 25652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70" name="直接连接符 25653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5655" name="直接连接符 25654"/>
          <p:cNvSpPr/>
          <p:nvPr/>
        </p:nvSpPr>
        <p:spPr>
          <a:xfrm>
            <a:off x="7883525" y="3070225"/>
            <a:ext cx="504825" cy="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stealth" w="lg" len="lg"/>
          </a:ln>
        </p:spPr>
      </p:sp>
      <p:grpSp>
        <p:nvGrpSpPr>
          <p:cNvPr id="34872" name="组合 25655"/>
          <p:cNvGrpSpPr/>
          <p:nvPr/>
        </p:nvGrpSpPr>
        <p:grpSpPr>
          <a:xfrm>
            <a:off x="2916238" y="1628775"/>
            <a:ext cx="3384550" cy="576263"/>
            <a:chOff x="0" y="0"/>
            <a:chExt cx="2132" cy="363"/>
          </a:xfrm>
        </p:grpSpPr>
        <p:sp>
          <p:nvSpPr>
            <p:cNvPr id="34873" name="矩形 25656"/>
            <p:cNvSpPr/>
            <p:nvPr/>
          </p:nvSpPr>
          <p:spPr>
            <a:xfrm>
              <a:off x="0" y="0"/>
              <a:ext cx="21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>
                  <a:latin typeface="Times New Roman" panose="02020503050405090304" pitchFamily="2" charset="0"/>
                  <a:ea typeface="楷体_GB2312" pitchFamily="1" charset="-122"/>
                </a:rPr>
                <a:t>物体沿直线运动</a:t>
              </a:r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4874" name="直接连接符 25657"/>
            <p:cNvSpPr/>
            <p:nvPr/>
          </p:nvSpPr>
          <p:spPr>
            <a:xfrm>
              <a:off x="90" y="363"/>
              <a:ext cx="113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5659" name="文本框 25658"/>
          <p:cNvSpPr txBox="1"/>
          <p:nvPr/>
        </p:nvSpPr>
        <p:spPr>
          <a:xfrm>
            <a:off x="179388" y="3860800"/>
            <a:ext cx="8748712" cy="1117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为了定量地描述物体的位置及位置的变化，需要在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参考系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上建立适当的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坐标系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（</a:t>
            </a: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coordinate system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）。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34876" name="矩形 25659"/>
          <p:cNvSpPr/>
          <p:nvPr/>
        </p:nvSpPr>
        <p:spPr>
          <a:xfrm>
            <a:off x="1331913" y="620713"/>
            <a:ext cx="39608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1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）坐标系</a:t>
            </a:r>
            <a:endParaRPr lang="zh-CN" altLang="en-US" sz="36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grpSp>
        <p:nvGrpSpPr>
          <p:cNvPr id="34877" name="组合 25660"/>
          <p:cNvGrpSpPr/>
          <p:nvPr/>
        </p:nvGrpSpPr>
        <p:grpSpPr>
          <a:xfrm>
            <a:off x="4211638" y="333375"/>
            <a:ext cx="3384550" cy="1008063"/>
            <a:chOff x="0" y="0"/>
            <a:chExt cx="2132" cy="635"/>
          </a:xfrm>
        </p:grpSpPr>
        <p:sp>
          <p:nvSpPr>
            <p:cNvPr id="34878" name="菱形 25661"/>
            <p:cNvSpPr/>
            <p:nvPr/>
          </p:nvSpPr>
          <p:spPr>
            <a:xfrm>
              <a:off x="0" y="0"/>
              <a:ext cx="2132" cy="635"/>
            </a:xfrm>
            <a:prstGeom prst="diamond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  <a:tileRect/>
            </a:gradFill>
            <a:ln w="19050" cap="flat" cmpd="sng">
              <a:pattFill prst="plaid">
                <a:fgClr>
                  <a:srgbClr val="FF66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600"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  <p:sp>
          <p:nvSpPr>
            <p:cNvPr id="34879" name="矩形 25662"/>
            <p:cNvSpPr/>
            <p:nvPr/>
          </p:nvSpPr>
          <p:spPr>
            <a:xfrm>
              <a:off x="409" y="136"/>
              <a:ext cx="163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名词解释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  <p:sp>
        <p:nvSpPr>
          <p:cNvPr id="25664" name="矩形 25663"/>
          <p:cNvSpPr/>
          <p:nvPr/>
        </p:nvSpPr>
        <p:spPr>
          <a:xfrm>
            <a:off x="2555875" y="5373688"/>
            <a:ext cx="63373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坐标系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是在参考系的基础上抽象出来的概念，是</a:t>
            </a:r>
            <a:r>
              <a:rPr lang="zh-CN" altLang="en-US" i="1">
                <a:solidFill>
                  <a:srgbClr val="CC00CC"/>
                </a:solidFill>
                <a:latin typeface="Times New Roman" panose="02020503050405090304" pitchFamily="2" charset="0"/>
                <a:ea typeface="楷体_GB2312" pitchFamily="1" charset="-122"/>
              </a:rPr>
              <a:t>抽象化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的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参考系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25665" name="组合 25664"/>
          <p:cNvGrpSpPr/>
          <p:nvPr/>
        </p:nvGrpSpPr>
        <p:grpSpPr>
          <a:xfrm>
            <a:off x="0" y="5229225"/>
            <a:ext cx="2520950" cy="1211263"/>
            <a:chOff x="0" y="0"/>
            <a:chExt cx="1588" cy="763"/>
          </a:xfrm>
        </p:grpSpPr>
        <p:pic>
          <p:nvPicPr>
            <p:cNvPr id="34882" name="图片 25665" descr="DRA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" y="146"/>
              <a:ext cx="922" cy="460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5667" name="文本框 25666"/>
            <p:cNvSpPr txBox="1"/>
            <p:nvPr/>
          </p:nvSpPr>
          <p:spPr>
            <a:xfrm>
              <a:off x="590" y="136"/>
              <a:ext cx="907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2" charset="0"/>
                  <a:ea typeface="幼圆" pitchFamily="1" charset="-122"/>
                  <a:cs typeface="+mn-cs"/>
                </a:rPr>
                <a:t>  </a:t>
              </a:r>
              <a:r>
                <a:rPr lang="zh-CN" altLang="en-US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2" charset="0"/>
                  <a:ea typeface="幼圆" pitchFamily="1" charset="-122"/>
                  <a:cs typeface="+mn-cs"/>
                </a:rPr>
                <a:t>注意</a:t>
              </a:r>
              <a:endParaRPr lang="zh-CN" altLang="en-US" sz="3600" noProof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503050405090304" pitchFamily="2" charset="0"/>
                <a:ea typeface="幼圆" pitchFamily="1" charset="-122"/>
              </a:endParaRPr>
            </a:p>
          </p:txBody>
        </p:sp>
        <p:pic>
          <p:nvPicPr>
            <p:cNvPr id="34884" name="图片 25667" descr="illusticon209429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26" cy="7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  <p:bldP spid="25659" grpId="0" animBg="1"/>
      <p:bldP spid="256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5842" name="图片 26625" descr="图片1"/>
          <p:cNvPicPr>
            <a:picLocks noChangeAspect="1"/>
          </p:cNvPicPr>
          <p:nvPr/>
        </p:nvPicPr>
        <p:blipFill>
          <a:blip r:embed="rId2"/>
          <a:srcRect b="28572"/>
          <a:stretch>
            <a:fillRect/>
          </a:stretch>
        </p:blipFill>
        <p:spPr>
          <a:xfrm>
            <a:off x="1403350" y="2852738"/>
            <a:ext cx="65484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矩形 26626"/>
          <p:cNvSpPr/>
          <p:nvPr/>
        </p:nvSpPr>
        <p:spPr>
          <a:xfrm>
            <a:off x="1116013" y="620713"/>
            <a:ext cx="8027987" cy="750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2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）坐标系的构成要素</a:t>
            </a:r>
            <a:endParaRPr lang="zh-CN" altLang="en-US" sz="32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5844" name="文本框 26627"/>
          <p:cNvSpPr txBox="1"/>
          <p:nvPr/>
        </p:nvSpPr>
        <p:spPr>
          <a:xfrm>
            <a:off x="3419475" y="5373688"/>
            <a:ext cx="25923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>
                <a:solidFill>
                  <a:srgbClr val="008000"/>
                </a:solidFill>
                <a:latin typeface="Times New Roman" panose="02020503050405090304" pitchFamily="2" charset="0"/>
                <a:ea typeface="黑体" pitchFamily="2" charset="-122"/>
              </a:rPr>
              <a:t>   </a:t>
            </a:r>
            <a:r>
              <a:rPr lang="zh-CN" altLang="en-US">
                <a:solidFill>
                  <a:srgbClr val="008000"/>
                </a:solidFill>
                <a:latin typeface="Times New Roman" panose="02020503050405090304" pitchFamily="2" charset="0"/>
                <a:ea typeface="黑体" pitchFamily="2" charset="-122"/>
              </a:rPr>
              <a:t>直线坐标系</a:t>
            </a:r>
            <a:endParaRPr lang="zh-CN" altLang="en-US">
              <a:solidFill>
                <a:srgbClr val="008000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2411413" y="3644900"/>
            <a:ext cx="1152525" cy="519113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数字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3348038" y="2347913"/>
            <a:ext cx="1060450" cy="519112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原点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4643438" y="2347913"/>
            <a:ext cx="1644650" cy="519112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单位长度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32" name="右大括号 26631"/>
          <p:cNvSpPr/>
          <p:nvPr/>
        </p:nvSpPr>
        <p:spPr>
          <a:xfrm rot="-5371273">
            <a:off x="5224463" y="2566988"/>
            <a:ext cx="215900" cy="927100"/>
          </a:xfrm>
          <a:prstGeom prst="rightBrace">
            <a:avLst>
              <a:gd name="adj1" fmla="val 357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26633" name="文本框 26632"/>
          <p:cNvSpPr txBox="1"/>
          <p:nvPr/>
        </p:nvSpPr>
        <p:spPr>
          <a:xfrm>
            <a:off x="6877050" y="2347913"/>
            <a:ext cx="1289050" cy="519112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正方向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34" name="文本框 26633"/>
          <p:cNvSpPr txBox="1"/>
          <p:nvPr/>
        </p:nvSpPr>
        <p:spPr>
          <a:xfrm>
            <a:off x="5435600" y="4076700"/>
            <a:ext cx="1728788" cy="94615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物理量的符号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7380288" y="4076700"/>
            <a:ext cx="1079500" cy="519113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66FF33"/>
                </a:solidFill>
                <a:latin typeface="Times New Roman" panose="02020503050405090304" pitchFamily="2" charset="0"/>
                <a:ea typeface="黑体" pitchFamily="2" charset="-122"/>
              </a:rPr>
              <a:t>单位</a:t>
            </a:r>
            <a:endParaRPr lang="zh-CN" altLang="en-US">
              <a:solidFill>
                <a:srgbClr val="66FF33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3" grpId="0" animBg="1"/>
      <p:bldP spid="26634" grpId="0" animBg="1"/>
      <p:bldP spid="266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6866" name="图片 27649" descr="u=4242136576,3724545559&amp;fm=0&amp;gp=30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850" y="0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27650"/>
          <p:cNvSpPr/>
          <p:nvPr/>
        </p:nvSpPr>
        <p:spPr>
          <a:xfrm>
            <a:off x="900113" y="549275"/>
            <a:ext cx="7848600" cy="4621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（3）坐标系的种类</a:t>
            </a:r>
            <a:endParaRPr lang="zh-CN" altLang="en-US" sz="3600" dirty="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dirty="0">
                <a:solidFill>
                  <a:srgbClr val="CC0066"/>
                </a:solidFill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①一维坐标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503050405090304" pitchFamily="2" charset="0"/>
                <a:ea typeface="华文行楷" pitchFamily="2" charset="-122"/>
              </a:rPr>
              <a:t>（直线坐标系）</a:t>
            </a:r>
            <a:endParaRPr lang="zh-CN" altLang="en-US" b="0" dirty="0">
              <a:solidFill>
                <a:srgbClr val="FF0000"/>
              </a:solidFill>
              <a:latin typeface="Times New Roman" panose="02020503050405090304" pitchFamily="2" charset="0"/>
              <a:ea typeface="华文行楷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        描述物体在一条直线上运动，即物体做一维运动时，可以以这条直线为 </a:t>
            </a:r>
            <a:r>
              <a:rPr lang="zh-CN" altLang="en-US" i="1" dirty="0">
                <a:latin typeface="Times New Roman" panose="02020503050405090304" pitchFamily="2" charset="0"/>
                <a:ea typeface="楷体_GB2312" pitchFamily="1" charset="-122"/>
              </a:rPr>
              <a:t>x </a:t>
            </a: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轴，在直线上规定原点、正方向和单位长度，建立直线坐标系。如图所示，若某一物体运动到A点，此时它的位置坐标 </a:t>
            </a:r>
            <a:r>
              <a:rPr lang="zh-CN" altLang="en-US" i="1" dirty="0">
                <a:latin typeface="Times New Roman" panose="02020503050405090304" pitchFamily="2" charset="0"/>
                <a:ea typeface="楷体_GB2312" pitchFamily="1" charset="-122"/>
              </a:rPr>
              <a:t>x</a:t>
            </a:r>
            <a:r>
              <a:rPr lang="zh-CN" altLang="en-US" baseline="-25000" dirty="0">
                <a:latin typeface="Times New Roman" panose="02020503050405090304" pitchFamily="2" charset="0"/>
                <a:ea typeface="楷体_GB2312" pitchFamily="1" charset="-122"/>
              </a:rPr>
              <a:t>A</a:t>
            </a: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＝3m，若它运动到B点，则此时它的坐标 </a:t>
            </a:r>
            <a:r>
              <a:rPr lang="zh-CN" altLang="en-US" i="1" dirty="0">
                <a:latin typeface="Times New Roman" panose="02020503050405090304" pitchFamily="2" charset="0"/>
                <a:ea typeface="楷体_GB2312" pitchFamily="1" charset="-122"/>
              </a:rPr>
              <a:t>x</a:t>
            </a:r>
            <a:r>
              <a:rPr lang="zh-CN" altLang="en-US" baseline="-25000" dirty="0">
                <a:latin typeface="Times New Roman" panose="02020503050405090304" pitchFamily="2" charset="0"/>
                <a:ea typeface="楷体_GB2312" pitchFamily="1" charset="-122"/>
              </a:rPr>
              <a:t>B</a:t>
            </a: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＝</a:t>
            </a:r>
            <a:r>
              <a:rPr lang="en-US" altLang="zh-CN" dirty="0">
                <a:latin typeface="Times New Roman" panose="02020503050405090304" pitchFamily="2" charset="0"/>
                <a:ea typeface="楷体_GB2312" pitchFamily="1" charset="-122"/>
              </a:rPr>
              <a:t>－</a:t>
            </a: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2m</a:t>
            </a:r>
            <a:r>
              <a:rPr lang="zh-CN" altLang="en-US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（“</a:t>
            </a:r>
            <a:r>
              <a:rPr lang="en-US" altLang="zh-CN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－</a:t>
            </a:r>
            <a:r>
              <a:rPr lang="zh-CN" altLang="en-US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”表示沿 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x </a:t>
            </a:r>
            <a:r>
              <a:rPr lang="zh-CN" altLang="en-US" dirty="0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轴负方向）</a:t>
            </a:r>
            <a:r>
              <a:rPr lang="zh-CN" altLang="en-US" dirty="0">
                <a:latin typeface="Times New Roman" panose="02020503050405090304" pitchFamily="2" charset="0"/>
                <a:ea typeface="楷体_GB2312" pitchFamily="1" charset="-122"/>
              </a:rPr>
              <a:t>。</a:t>
            </a:r>
            <a:endParaRPr lang="zh-CN" altLang="en-US" dirty="0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1835150" y="5373688"/>
            <a:ext cx="5761038" cy="949325"/>
            <a:chOff x="0" y="0"/>
            <a:chExt cx="3629" cy="598"/>
          </a:xfrm>
        </p:grpSpPr>
        <p:pic>
          <p:nvPicPr>
            <p:cNvPr id="36869" name="图片 27652" descr="图片1"/>
            <p:cNvPicPr>
              <a:picLocks noChangeAspect="1"/>
            </p:cNvPicPr>
            <p:nvPr/>
          </p:nvPicPr>
          <p:blipFill>
            <a:blip r:embed="rId4"/>
            <a:srcRect b="28572"/>
            <a:stretch>
              <a:fillRect/>
            </a:stretch>
          </p:blipFill>
          <p:spPr>
            <a:xfrm>
              <a:off x="0" y="0"/>
              <a:ext cx="3629" cy="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0" name="椭圆 27653"/>
            <p:cNvSpPr/>
            <p:nvPr/>
          </p:nvSpPr>
          <p:spPr>
            <a:xfrm>
              <a:off x="2903" y="31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6871" name="椭圆 27654"/>
            <p:cNvSpPr/>
            <p:nvPr/>
          </p:nvSpPr>
          <p:spPr>
            <a:xfrm>
              <a:off x="318" y="31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684213" y="620713"/>
            <a:ext cx="7848600" cy="1801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       ②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二维坐标</a:t>
            </a:r>
            <a:r>
              <a:rPr lang="zh-CN" altLang="en-US" b="0">
                <a:solidFill>
                  <a:srgbClr val="FF0000"/>
                </a:solidFill>
                <a:latin typeface="Times New Roman" panose="02020503050405090304" pitchFamily="2" charset="0"/>
                <a:ea typeface="华文行楷" pitchFamily="2" charset="-122"/>
              </a:rPr>
              <a:t>（平面直角坐标系）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        描述物体在一平面内运动，即二维运动时，需采用两个坐标确定它的位置。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28675" name="直接连接符 28674"/>
          <p:cNvSpPr/>
          <p:nvPr/>
        </p:nvSpPr>
        <p:spPr>
          <a:xfrm>
            <a:off x="1978025" y="3355975"/>
            <a:ext cx="1081088" cy="0"/>
          </a:xfrm>
          <a:prstGeom prst="line">
            <a:avLst/>
          </a:prstGeom>
          <a:ln w="57150" cap="flat" cmpd="sng">
            <a:solidFill>
              <a:srgbClr val="9900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8676" name="直接连接符 28675"/>
          <p:cNvSpPr/>
          <p:nvPr/>
        </p:nvSpPr>
        <p:spPr>
          <a:xfrm flipV="1">
            <a:off x="3059113" y="3355975"/>
            <a:ext cx="0" cy="792163"/>
          </a:xfrm>
          <a:prstGeom prst="line">
            <a:avLst/>
          </a:prstGeom>
          <a:ln w="57150" cap="flat" cmpd="sng">
            <a:solidFill>
              <a:srgbClr val="9900FF"/>
            </a:solidFill>
            <a:prstDash val="sysDot"/>
            <a:round/>
            <a:headEnd type="none" w="med" len="med"/>
            <a:tailEnd type="none" w="med" len="med"/>
          </a:ln>
        </p:spPr>
      </p:sp>
      <p:grpSp>
        <p:nvGrpSpPr>
          <p:cNvPr id="28677" name="组合 28676"/>
          <p:cNvGrpSpPr/>
          <p:nvPr/>
        </p:nvGrpSpPr>
        <p:grpSpPr>
          <a:xfrm>
            <a:off x="2986088" y="3068638"/>
            <a:ext cx="596900" cy="519112"/>
            <a:chOff x="0" y="0"/>
            <a:chExt cx="376" cy="327"/>
          </a:xfrm>
        </p:grpSpPr>
        <p:sp>
          <p:nvSpPr>
            <p:cNvPr id="37894" name="文本框 28677"/>
            <p:cNvSpPr txBox="1"/>
            <p:nvPr/>
          </p:nvSpPr>
          <p:spPr>
            <a:xfrm>
              <a:off x="46" y="0"/>
              <a:ext cx="33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>
                  <a:latin typeface="Times New Roman" panose="02020503050405090304" pitchFamily="2" charset="0"/>
                  <a:ea typeface="楷体_GB2312" pitchFamily="1" charset="-122"/>
                </a:rPr>
                <a:t>A</a:t>
              </a:r>
              <a:endParaRPr lang="en-US" altLang="zh-CN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7895" name="椭圆 28678"/>
            <p:cNvSpPr/>
            <p:nvPr/>
          </p:nvSpPr>
          <p:spPr>
            <a:xfrm>
              <a:off x="0" y="13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</p:grpSp>
      <p:grpSp>
        <p:nvGrpSpPr>
          <p:cNvPr id="28680" name="组合 28679"/>
          <p:cNvGrpSpPr/>
          <p:nvPr/>
        </p:nvGrpSpPr>
        <p:grpSpPr>
          <a:xfrm>
            <a:off x="1187450" y="2420938"/>
            <a:ext cx="3889375" cy="3527425"/>
            <a:chOff x="0" y="0"/>
            <a:chExt cx="2450" cy="2222"/>
          </a:xfrm>
        </p:grpSpPr>
        <p:sp>
          <p:nvSpPr>
            <p:cNvPr id="37897" name="文本框 28680"/>
            <p:cNvSpPr txBox="1"/>
            <p:nvPr/>
          </p:nvSpPr>
          <p:spPr>
            <a:xfrm>
              <a:off x="1951" y="1089"/>
              <a:ext cx="49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503050405090304" pitchFamily="2" charset="0"/>
                  <a:ea typeface="宋体" pitchFamily="2" charset="-122"/>
                </a:rPr>
                <a:t>x</a:t>
              </a:r>
              <a:endParaRPr lang="en-US" altLang="zh-CN" sz="2400" i="1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898" name="文本框 28681"/>
            <p:cNvSpPr txBox="1"/>
            <p:nvPr/>
          </p:nvSpPr>
          <p:spPr>
            <a:xfrm>
              <a:off x="182" y="0"/>
              <a:ext cx="31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anose="02020503050405090304" pitchFamily="2" charset="0"/>
                  <a:ea typeface="宋体" pitchFamily="2" charset="-122"/>
                </a:rPr>
                <a:t>y</a:t>
              </a:r>
              <a:endParaRPr lang="en-US" altLang="zh-CN" i="1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899" name="直接连接符 28682"/>
            <p:cNvSpPr/>
            <p:nvPr/>
          </p:nvSpPr>
          <p:spPr>
            <a:xfrm flipV="1">
              <a:off x="0" y="1089"/>
              <a:ext cx="2132" cy="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7900" name="直接连接符 28683"/>
            <p:cNvSpPr/>
            <p:nvPr/>
          </p:nvSpPr>
          <p:spPr>
            <a:xfrm>
              <a:off x="816" y="998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1" name="直接连接符 28684"/>
            <p:cNvSpPr/>
            <p:nvPr/>
          </p:nvSpPr>
          <p:spPr>
            <a:xfrm>
              <a:off x="1179" y="998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2" name="直接连接符 28685"/>
            <p:cNvSpPr/>
            <p:nvPr/>
          </p:nvSpPr>
          <p:spPr>
            <a:xfrm>
              <a:off x="1542" y="998"/>
              <a:ext cx="1" cy="6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3" name="直接连接符 28686"/>
            <p:cNvSpPr/>
            <p:nvPr/>
          </p:nvSpPr>
          <p:spPr>
            <a:xfrm>
              <a:off x="1905" y="998"/>
              <a:ext cx="0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4" name="直接连接符 28687"/>
            <p:cNvSpPr/>
            <p:nvPr/>
          </p:nvSpPr>
          <p:spPr>
            <a:xfrm flipV="1">
              <a:off x="453" y="106"/>
              <a:ext cx="1" cy="21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7905" name="直接连接符 28688"/>
            <p:cNvSpPr/>
            <p:nvPr/>
          </p:nvSpPr>
          <p:spPr>
            <a:xfrm>
              <a:off x="455" y="878"/>
              <a:ext cx="9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6" name="直接连接符 28689"/>
            <p:cNvSpPr/>
            <p:nvPr/>
          </p:nvSpPr>
          <p:spPr>
            <a:xfrm>
              <a:off x="453" y="589"/>
              <a:ext cx="9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7" name="文本框 28690"/>
            <p:cNvSpPr txBox="1"/>
            <p:nvPr/>
          </p:nvSpPr>
          <p:spPr>
            <a:xfrm>
              <a:off x="226" y="1088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503050405090304" pitchFamily="2" charset="0"/>
                  <a:ea typeface="宋体" pitchFamily="2" charset="-122"/>
                </a:rPr>
                <a:t>O</a:t>
              </a:r>
              <a:endParaRPr lang="en-US" altLang="zh-CN" sz="2400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908" name="文本框 28691"/>
            <p:cNvSpPr txBox="1"/>
            <p:nvPr/>
          </p:nvSpPr>
          <p:spPr>
            <a:xfrm>
              <a:off x="1088" y="1088"/>
              <a:ext cx="36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>
                  <a:latin typeface="Times New Roman" panose="02020503050405090304" pitchFamily="2" charset="0"/>
                  <a:ea typeface="楷体_GB2312" pitchFamily="1" charset="-122"/>
                </a:rPr>
                <a:t>2</a:t>
              </a:r>
              <a:endParaRPr lang="en-US" altLang="zh-CN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  <p:sp>
          <p:nvSpPr>
            <p:cNvPr id="37909" name="文本框 28692"/>
            <p:cNvSpPr txBox="1"/>
            <p:nvPr/>
          </p:nvSpPr>
          <p:spPr>
            <a:xfrm>
              <a:off x="226" y="408"/>
              <a:ext cx="5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>
                  <a:latin typeface="Times New Roman" panose="02020503050405090304" pitchFamily="2" charset="0"/>
                  <a:ea typeface="楷体_GB2312" pitchFamily="1" charset="-122"/>
                </a:rPr>
                <a:t>2</a:t>
              </a:r>
              <a:endParaRPr lang="en-US" altLang="zh-CN">
                <a:latin typeface="Times New Roman" panose="02020503050405090304" pitchFamily="2" charset="0"/>
                <a:ea typeface="楷体_GB2312" pitchFamily="1" charset="-122"/>
              </a:endParaRPr>
            </a:p>
          </p:txBody>
        </p:sp>
      </p:grpSp>
      <p:pic>
        <p:nvPicPr>
          <p:cNvPr id="28694" name="图片 28693" descr="喷水抛物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916113"/>
            <a:ext cx="1482725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5" name="文本框 28694"/>
          <p:cNvSpPr txBox="1"/>
          <p:nvPr/>
        </p:nvSpPr>
        <p:spPr>
          <a:xfrm>
            <a:off x="8101013" y="1773238"/>
            <a:ext cx="576262" cy="2227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>
                <a:solidFill>
                  <a:srgbClr val="008000"/>
                </a:solidFill>
                <a:latin typeface="Times New Roman" panose="02020503050405090304" pitchFamily="2" charset="0"/>
                <a:ea typeface="黑体" pitchFamily="2" charset="-122"/>
              </a:rPr>
              <a:t>喷水抛物线</a:t>
            </a:r>
            <a:endParaRPr lang="zh-CN" altLang="en-US">
              <a:solidFill>
                <a:srgbClr val="008000"/>
              </a:solidFill>
              <a:latin typeface="Times New Roman" panose="02020503050405090304" pitchFamily="2" charset="0"/>
              <a:ea typeface="黑体" pitchFamily="2" charset="-122"/>
            </a:endParaRPr>
          </a:p>
        </p:txBody>
      </p:sp>
      <p:grpSp>
        <p:nvGrpSpPr>
          <p:cNvPr id="28696" name="组合 28695"/>
          <p:cNvGrpSpPr/>
          <p:nvPr/>
        </p:nvGrpSpPr>
        <p:grpSpPr>
          <a:xfrm>
            <a:off x="5508625" y="3357563"/>
            <a:ext cx="3352800" cy="3162300"/>
            <a:chOff x="0" y="0"/>
            <a:chExt cx="1920" cy="1776"/>
          </a:xfrm>
        </p:grpSpPr>
        <p:sp>
          <p:nvSpPr>
            <p:cNvPr id="37913" name="直接连接符 28696"/>
            <p:cNvSpPr/>
            <p:nvPr/>
          </p:nvSpPr>
          <p:spPr>
            <a:xfrm flipH="1" flipV="1">
              <a:off x="622" y="725"/>
              <a:ext cx="8" cy="704"/>
            </a:xfrm>
            <a:prstGeom prst="line">
              <a:avLst/>
            </a:prstGeom>
            <a:ln w="3810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7914" name="直接连接符 28697"/>
            <p:cNvSpPr/>
            <p:nvPr/>
          </p:nvSpPr>
          <p:spPr>
            <a:xfrm flipH="1">
              <a:off x="244" y="725"/>
              <a:ext cx="362" cy="0"/>
            </a:xfrm>
            <a:prstGeom prst="line">
              <a:avLst/>
            </a:prstGeom>
            <a:ln w="3810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7915" name="文本框 28698"/>
            <p:cNvSpPr txBox="1"/>
            <p:nvPr/>
          </p:nvSpPr>
          <p:spPr>
            <a:xfrm>
              <a:off x="472" y="1433"/>
              <a:ext cx="78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i="1">
                  <a:latin typeface="Times New Roman" panose="02020503050405090304" pitchFamily="2" charset="0"/>
                  <a:ea typeface="宋体" pitchFamily="2" charset="-122"/>
                </a:rPr>
                <a:t>x</a:t>
              </a:r>
              <a:r>
                <a:rPr lang="en-US" altLang="zh-CN" baseline="-25000">
                  <a:latin typeface="Times New Roman" panose="02020503050405090304" pitchFamily="2" charset="0"/>
                  <a:ea typeface="宋体" pitchFamily="2" charset="-122"/>
                </a:rPr>
                <a:t>1</a:t>
              </a:r>
              <a:endParaRPr lang="en-US" altLang="zh-CN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916" name="文本框 28699"/>
            <p:cNvSpPr txBox="1"/>
            <p:nvPr/>
          </p:nvSpPr>
          <p:spPr>
            <a:xfrm>
              <a:off x="0" y="542"/>
              <a:ext cx="78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i="1">
                  <a:latin typeface="Times New Roman" panose="02020503050405090304" pitchFamily="2" charset="0"/>
                  <a:ea typeface="宋体" pitchFamily="2" charset="-122"/>
                </a:rPr>
                <a:t>y</a:t>
              </a:r>
              <a:r>
                <a:rPr lang="en-US" altLang="zh-CN" baseline="-25000">
                  <a:latin typeface="Times New Roman" panose="02020503050405090304" pitchFamily="2" charset="0"/>
                  <a:ea typeface="宋体" pitchFamily="2" charset="-122"/>
                </a:rPr>
                <a:t>1</a:t>
              </a:r>
              <a:endParaRPr lang="en-US" altLang="zh-CN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917" name="直接连接符 28700"/>
            <p:cNvSpPr/>
            <p:nvPr/>
          </p:nvSpPr>
          <p:spPr>
            <a:xfrm flipV="1">
              <a:off x="264" y="96"/>
              <a:ext cx="0" cy="13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37918" name="直接连接符 28701"/>
            <p:cNvSpPr/>
            <p:nvPr/>
          </p:nvSpPr>
          <p:spPr>
            <a:xfrm>
              <a:off x="270" y="1449"/>
              <a:ext cx="131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37919" name="组合 28702"/>
            <p:cNvGrpSpPr/>
            <p:nvPr/>
          </p:nvGrpSpPr>
          <p:grpSpPr>
            <a:xfrm>
              <a:off x="270" y="1395"/>
              <a:ext cx="1098" cy="54"/>
              <a:chOff x="0" y="0"/>
              <a:chExt cx="480" cy="120"/>
            </a:xfrm>
          </p:grpSpPr>
          <p:sp>
            <p:nvSpPr>
              <p:cNvPr id="37920" name="直接连接符 28703"/>
              <p:cNvSpPr/>
              <p:nvPr/>
            </p:nvSpPr>
            <p:spPr>
              <a:xfrm>
                <a:off x="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1" name="直接连接符 28704"/>
              <p:cNvSpPr/>
              <p:nvPr/>
            </p:nvSpPr>
            <p:spPr>
              <a:xfrm>
                <a:off x="16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2" name="直接连接符 28705"/>
              <p:cNvSpPr/>
              <p:nvPr/>
            </p:nvSpPr>
            <p:spPr>
              <a:xfrm>
                <a:off x="32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3" name="直接连接符 28706"/>
              <p:cNvSpPr/>
              <p:nvPr/>
            </p:nvSpPr>
            <p:spPr>
              <a:xfrm>
                <a:off x="480" y="0"/>
                <a:ext cx="0" cy="12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7924" name="组合 28707"/>
            <p:cNvGrpSpPr/>
            <p:nvPr/>
          </p:nvGrpSpPr>
          <p:grpSpPr>
            <a:xfrm rot="-5400000">
              <a:off x="-245" y="872"/>
              <a:ext cx="1087" cy="56"/>
              <a:chOff x="0" y="0"/>
              <a:chExt cx="480" cy="120"/>
            </a:xfrm>
          </p:grpSpPr>
          <p:sp>
            <p:nvSpPr>
              <p:cNvPr id="37925" name="直接连接符 28708"/>
              <p:cNvSpPr/>
              <p:nvPr/>
            </p:nvSpPr>
            <p:spPr>
              <a:xfrm>
                <a:off x="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6" name="直接连接符 28709"/>
              <p:cNvSpPr/>
              <p:nvPr/>
            </p:nvSpPr>
            <p:spPr>
              <a:xfrm>
                <a:off x="16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7" name="直接连接符 28710"/>
              <p:cNvSpPr/>
              <p:nvPr/>
            </p:nvSpPr>
            <p:spPr>
              <a:xfrm>
                <a:off x="32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8" name="直接连接符 28711"/>
              <p:cNvSpPr/>
              <p:nvPr/>
            </p:nvSpPr>
            <p:spPr>
              <a:xfrm>
                <a:off x="480" y="0"/>
                <a:ext cx="0" cy="12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7929" name="文本框 28712"/>
            <p:cNvSpPr txBox="1"/>
            <p:nvPr/>
          </p:nvSpPr>
          <p:spPr>
            <a:xfrm>
              <a:off x="48" y="0"/>
              <a:ext cx="427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 i="1">
                  <a:latin typeface="Times New Roman" panose="02020503050405090304" pitchFamily="2" charset="0"/>
                  <a:ea typeface="宋体" pitchFamily="2" charset="-122"/>
                </a:rPr>
                <a:t>y</a:t>
              </a:r>
              <a:endParaRPr lang="en-US" altLang="zh-CN" i="1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sp>
          <p:nvSpPr>
            <p:cNvPr id="37930" name="文本框 28713"/>
            <p:cNvSpPr txBox="1"/>
            <p:nvPr/>
          </p:nvSpPr>
          <p:spPr>
            <a:xfrm>
              <a:off x="132" y="1467"/>
              <a:ext cx="189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>
                  <a:latin typeface="Times New Roman" panose="02020503050405090304" pitchFamily="2" charset="0"/>
                  <a:ea typeface="宋体" pitchFamily="2" charset="-122"/>
                </a:rPr>
                <a:t>o</a:t>
              </a:r>
              <a:endParaRPr lang="en-US" altLang="zh-CN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  <p:grpSp>
          <p:nvGrpSpPr>
            <p:cNvPr id="37931" name="组合 28714"/>
            <p:cNvGrpSpPr/>
            <p:nvPr/>
          </p:nvGrpSpPr>
          <p:grpSpPr>
            <a:xfrm rot="429167">
              <a:off x="197" y="638"/>
              <a:ext cx="1206" cy="795"/>
              <a:chOff x="0" y="0"/>
              <a:chExt cx="2300" cy="1460"/>
            </a:xfrm>
          </p:grpSpPr>
          <p:sp>
            <p:nvSpPr>
              <p:cNvPr id="37932" name="未知"/>
              <p:cNvSpPr/>
              <p:nvPr/>
            </p:nvSpPr>
            <p:spPr>
              <a:xfrm>
                <a:off x="1020" y="0"/>
                <a:ext cx="1280" cy="1280"/>
              </a:xfrm>
              <a:custGeom>
                <a:avLst/>
                <a:gdLst/>
                <a:ahLst/>
                <a:cxnLst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7933" name="未知"/>
              <p:cNvSpPr/>
              <p:nvPr/>
            </p:nvSpPr>
            <p:spPr>
              <a:xfrm rot="-1182179" flipH="1">
                <a:off x="0" y="180"/>
                <a:ext cx="1280" cy="1280"/>
              </a:xfrm>
              <a:custGeom>
                <a:avLst/>
                <a:gdLst/>
                <a:ahLst/>
                <a:cxnLst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7934" name="文本框 28717"/>
            <p:cNvSpPr txBox="1"/>
            <p:nvPr/>
          </p:nvSpPr>
          <p:spPr>
            <a:xfrm>
              <a:off x="1489" y="1495"/>
              <a:ext cx="431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 i="1">
                  <a:latin typeface="Times New Roman" panose="02020503050405090304" pitchFamily="2" charset="0"/>
                  <a:ea typeface="宋体" pitchFamily="2" charset="-122"/>
                </a:rPr>
                <a:t>x</a:t>
              </a:r>
              <a:endParaRPr lang="en-US" altLang="zh-CN" i="1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</p:grpSp>
      <p:sp>
        <p:nvSpPr>
          <p:cNvPr id="28719" name="任意多边形 28718"/>
          <p:cNvSpPr/>
          <p:nvPr/>
        </p:nvSpPr>
        <p:spPr>
          <a:xfrm rot="5400000">
            <a:off x="7342188" y="4183063"/>
            <a:ext cx="504825" cy="28892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8914" name="图片 29697" descr="u=4242136576,3724545559&amp;fm=0&amp;gp=30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5" y="260350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29698"/>
          <p:cNvSpPr/>
          <p:nvPr/>
        </p:nvSpPr>
        <p:spPr>
          <a:xfrm>
            <a:off x="1331913" y="981075"/>
            <a:ext cx="7031037" cy="1289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③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三维坐标</a:t>
            </a:r>
            <a:r>
              <a:rPr lang="zh-CN" altLang="en-US" b="0">
                <a:solidFill>
                  <a:srgbClr val="FF0000"/>
                </a:solidFill>
                <a:latin typeface="Times New Roman" panose="02020503050405090304" pitchFamily="2" charset="0"/>
                <a:ea typeface="华文行楷" pitchFamily="2" charset="-122"/>
              </a:rPr>
              <a:t>（立体坐标系）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    描述物体在空间的运动。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grpSp>
        <p:nvGrpSpPr>
          <p:cNvPr id="38916" name="组合 29699"/>
          <p:cNvGrpSpPr/>
          <p:nvPr/>
        </p:nvGrpSpPr>
        <p:grpSpPr>
          <a:xfrm>
            <a:off x="2266950" y="2205038"/>
            <a:ext cx="5040313" cy="3676650"/>
            <a:chOff x="0" y="0"/>
            <a:chExt cx="3175" cy="2316"/>
          </a:xfrm>
        </p:grpSpPr>
        <p:grpSp>
          <p:nvGrpSpPr>
            <p:cNvPr id="38917" name="组合 29700"/>
            <p:cNvGrpSpPr/>
            <p:nvPr/>
          </p:nvGrpSpPr>
          <p:grpSpPr>
            <a:xfrm>
              <a:off x="0" y="0"/>
              <a:ext cx="3175" cy="2316"/>
              <a:chOff x="0" y="0"/>
              <a:chExt cx="3175" cy="2316"/>
            </a:xfrm>
          </p:grpSpPr>
          <p:grpSp>
            <p:nvGrpSpPr>
              <p:cNvPr id="38918" name="组合 29701"/>
              <p:cNvGrpSpPr/>
              <p:nvPr/>
            </p:nvGrpSpPr>
            <p:grpSpPr>
              <a:xfrm>
                <a:off x="363" y="182"/>
                <a:ext cx="2268" cy="2132"/>
                <a:chOff x="0" y="0"/>
                <a:chExt cx="2268" cy="2132"/>
              </a:xfrm>
            </p:grpSpPr>
            <p:sp>
              <p:nvSpPr>
                <p:cNvPr id="38919" name="直接连接符 29702"/>
                <p:cNvSpPr/>
                <p:nvPr/>
              </p:nvSpPr>
              <p:spPr>
                <a:xfrm flipV="1">
                  <a:off x="1089" y="0"/>
                  <a:ext cx="0" cy="172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grpSp>
              <p:nvGrpSpPr>
                <p:cNvPr id="38920" name="组合 29703"/>
                <p:cNvGrpSpPr/>
                <p:nvPr/>
              </p:nvGrpSpPr>
              <p:grpSpPr>
                <a:xfrm>
                  <a:off x="0" y="1724"/>
                  <a:ext cx="2268" cy="408"/>
                  <a:chOff x="0" y="0"/>
                  <a:chExt cx="2268" cy="408"/>
                </a:xfrm>
              </p:grpSpPr>
              <p:sp>
                <p:nvSpPr>
                  <p:cNvPr id="38921" name="直接连接符 29704"/>
                  <p:cNvSpPr/>
                  <p:nvPr/>
                </p:nvSpPr>
                <p:spPr>
                  <a:xfrm>
                    <a:off x="1089" y="0"/>
                    <a:ext cx="1179" cy="27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8922" name="直接连接符 29705"/>
                  <p:cNvSpPr/>
                  <p:nvPr/>
                </p:nvSpPr>
                <p:spPr>
                  <a:xfrm flipH="1">
                    <a:off x="0" y="0"/>
                    <a:ext cx="1089" cy="40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</p:grpSp>
          </p:grpSp>
          <p:sp>
            <p:nvSpPr>
              <p:cNvPr id="38923" name="文本框 29706"/>
              <p:cNvSpPr txBox="1"/>
              <p:nvPr/>
            </p:nvSpPr>
            <p:spPr>
              <a:xfrm>
                <a:off x="2676" y="1905"/>
                <a:ext cx="49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2" charset="0"/>
                    <a:ea typeface="宋体" pitchFamily="2" charset="-122"/>
                  </a:rPr>
                  <a:t>x</a:t>
                </a:r>
                <a:endParaRPr lang="en-US" altLang="zh-CN" sz="3200" i="1">
                  <a:latin typeface="Times New Roman" panose="02020503050405090304" pitchFamily="2" charset="0"/>
                  <a:ea typeface="宋体" pitchFamily="2" charset="-122"/>
                </a:endParaRPr>
              </a:p>
            </p:txBody>
          </p:sp>
          <p:sp>
            <p:nvSpPr>
              <p:cNvPr id="38924" name="文本框 29707"/>
              <p:cNvSpPr txBox="1"/>
              <p:nvPr/>
            </p:nvSpPr>
            <p:spPr>
              <a:xfrm>
                <a:off x="0" y="1951"/>
                <a:ext cx="363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2" charset="0"/>
                    <a:ea typeface="宋体" pitchFamily="2" charset="-122"/>
                  </a:rPr>
                  <a:t>y</a:t>
                </a:r>
                <a:endParaRPr lang="en-US" altLang="zh-CN" sz="3200" i="1">
                  <a:latin typeface="Times New Roman" panose="02020503050405090304" pitchFamily="2" charset="0"/>
                  <a:ea typeface="宋体" pitchFamily="2" charset="-122"/>
                </a:endParaRPr>
              </a:p>
            </p:txBody>
          </p:sp>
          <p:sp>
            <p:nvSpPr>
              <p:cNvPr id="38925" name="文本框 29708"/>
              <p:cNvSpPr txBox="1"/>
              <p:nvPr/>
            </p:nvSpPr>
            <p:spPr>
              <a:xfrm>
                <a:off x="1587" y="0"/>
                <a:ext cx="49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2" charset="0"/>
                    <a:ea typeface="宋体" pitchFamily="2" charset="-122"/>
                  </a:rPr>
                  <a:t>z</a:t>
                </a:r>
                <a:endParaRPr lang="en-US" altLang="zh-CN" sz="3200" i="1">
                  <a:latin typeface="Times New Roman" panose="02020503050405090304" pitchFamily="2" charset="0"/>
                  <a:ea typeface="宋体" pitchFamily="2" charset="-122"/>
                </a:endParaRPr>
              </a:p>
            </p:txBody>
          </p:sp>
        </p:grpSp>
        <p:sp>
          <p:nvSpPr>
            <p:cNvPr id="38926" name="文本框 29709"/>
            <p:cNvSpPr txBox="1"/>
            <p:nvPr/>
          </p:nvSpPr>
          <p:spPr>
            <a:xfrm>
              <a:off x="1315" y="1905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503050405090304" pitchFamily="2" charset="0"/>
                  <a:ea typeface="宋体" pitchFamily="2" charset="-122"/>
                </a:rPr>
                <a:t>O</a:t>
              </a:r>
              <a:endParaRPr lang="en-US" altLang="zh-CN" sz="2400">
                <a:latin typeface="Times New Roman" panose="02020503050405090304" pitchFamily="2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8" y="191277"/>
            <a:ext cx="44672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736" y="188640"/>
            <a:ext cx="4394951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27" y="2788069"/>
            <a:ext cx="8859959" cy="38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788024" y="33265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en-US" altLang="zh-CN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075</a:t>
            </a:r>
            <a:endParaRPr lang="zh-CN" alt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967335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en-US" altLang="zh-CN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C919</a:t>
            </a:r>
            <a:endParaRPr lang="zh-CN" alt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625" y="191277"/>
            <a:ext cx="15819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zh-CN" altLang="en-US" sz="36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比亚迪</a:t>
            </a:r>
            <a:endParaRPr lang="zh-CN" altLang="en-US" sz="36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699" y="112604"/>
            <a:ext cx="3587741" cy="32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700" y="3392435"/>
            <a:ext cx="3587740" cy="343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0065"/>
            <a:ext cx="4405148" cy="322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387175"/>
            <a:ext cx="4409570" cy="34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684213" y="4221163"/>
            <a:ext cx="8064500" cy="1973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研究一列北京到广州的列车的位置随时间的变化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   关系，可以</a:t>
            </a:r>
            <a:r>
              <a:rPr lang="zh-CN" altLang="en-US" i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</a:rPr>
              <a:t>忽略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物体的大小和形状，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   将它看作是有质量的点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684213" y="2708275"/>
            <a:ext cx="6119812" cy="1289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研究地球绕太阳公转，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   可以</a:t>
            </a:r>
            <a:r>
              <a:rPr lang="zh-CN" altLang="en-US" i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</a:rPr>
              <a:t>忽略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地球的大小和形状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pic>
        <p:nvPicPr>
          <p:cNvPr id="6148" name="图片 6147" descr="%B5%D8%C7%F2%B9%AB%D7%AA%CA%BE%D2%E2%CD%BC%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2492375"/>
            <a:ext cx="2449513" cy="156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09032608564741c369cdb4a5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2420938"/>
            <a:ext cx="2232025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c820af3e5a335ccd54e723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4941888"/>
            <a:ext cx="2016125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矩形 6150"/>
          <p:cNvSpPr/>
          <p:nvPr/>
        </p:nvSpPr>
        <p:spPr>
          <a:xfrm>
            <a:off x="684213" y="1268413"/>
            <a:ext cx="7920037" cy="1117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监测火箭发射时，用荧光屏上的</a:t>
            </a:r>
            <a:r>
              <a:rPr lang="zh-CN" altLang="en-US" i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</a:rPr>
              <a:t>小光点</a:t>
            </a:r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代替这个“庞大”的物体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楷体_GB2312" pitchFamily="1" charset="-122"/>
            </a:endParaRPr>
          </a:p>
        </p:txBody>
      </p:sp>
      <p:pic>
        <p:nvPicPr>
          <p:cNvPr id="15368" name="图片 6151" descr="20042171346546421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404813"/>
            <a:ext cx="4038600" cy="665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258888" y="1412875"/>
            <a:ext cx="6911975" cy="2143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noProof="1">
                <a:solidFill>
                  <a:srgbClr val="0033CC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        </a:t>
            </a:r>
            <a:r>
              <a:rPr lang="zh-CN" altLang="en-US" noProof="1">
                <a:latin typeface="Arial" panose="020B0604020202090204" pitchFamily="34" charset="0"/>
                <a:ea typeface="楷体_GB2312" pitchFamily="1" charset="-122"/>
                <a:cs typeface="+mn-cs"/>
              </a:rPr>
              <a:t>我们在处理这些问题时，常常不考虑物体各部分的差异，把物体简化成没有</a:t>
            </a:r>
            <a:r>
              <a:rPr lang="zh-CN" altLang="en-US" i="1" noProof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  <a:cs typeface="+mn-cs"/>
              </a:rPr>
              <a:t>大小</a:t>
            </a:r>
            <a:r>
              <a:rPr lang="zh-CN" altLang="en-US" noProof="1">
                <a:latin typeface="Arial" panose="020B0604020202090204" pitchFamily="34" charset="0"/>
                <a:ea typeface="楷体_GB2312" pitchFamily="1" charset="-122"/>
                <a:cs typeface="+mn-cs"/>
              </a:rPr>
              <a:t>、</a:t>
            </a:r>
            <a:r>
              <a:rPr lang="zh-CN" altLang="en-US" i="1" noProof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  <a:cs typeface="+mn-cs"/>
              </a:rPr>
              <a:t>形状</a:t>
            </a:r>
            <a:r>
              <a:rPr lang="zh-CN" altLang="en-US" noProof="1">
                <a:latin typeface="Arial" panose="020B0604020202090204" pitchFamily="34" charset="0"/>
                <a:ea typeface="楷体_GB2312" pitchFamily="1" charset="-122"/>
                <a:cs typeface="+mn-cs"/>
              </a:rPr>
              <a:t>的点，或者说用一个有</a:t>
            </a:r>
            <a:r>
              <a:rPr lang="zh-CN" altLang="en-US" i="1" noProof="1">
                <a:solidFill>
                  <a:srgbClr val="9900CC"/>
                </a:solidFill>
                <a:latin typeface="Times New Roman" panose="02020503050405090304" pitchFamily="2" charset="0"/>
                <a:ea typeface="楷体_GB2312" pitchFamily="1" charset="-122"/>
                <a:cs typeface="+mn-cs"/>
              </a:rPr>
              <a:t>质量</a:t>
            </a:r>
            <a:r>
              <a:rPr lang="zh-CN" altLang="en-US" noProof="1">
                <a:latin typeface="Arial" panose="020B0604020202090204" pitchFamily="34" charset="0"/>
                <a:ea typeface="楷体_GB2312" pitchFamily="1" charset="-122"/>
                <a:cs typeface="+mn-cs"/>
              </a:rPr>
              <a:t>的点来代替物体。</a:t>
            </a:r>
            <a:endParaRPr lang="zh-CN" altLang="en-US" sz="4400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90204" pitchFamily="34" charset="0"/>
              <a:ea typeface="楷体_GB2312" pitchFamily="1" charset="-122"/>
            </a:endParaRPr>
          </a:p>
        </p:txBody>
      </p:sp>
      <p:pic>
        <p:nvPicPr>
          <p:cNvPr id="16387" name="图片 7170" descr="flower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0"/>
            <a:ext cx="1100138" cy="148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矩形 7171"/>
          <p:cNvSpPr/>
          <p:nvPr/>
        </p:nvSpPr>
        <p:spPr>
          <a:xfrm>
            <a:off x="1187450" y="547688"/>
            <a:ext cx="4319588" cy="806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1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）质点的定义</a:t>
            </a:r>
            <a:endParaRPr lang="zh-CN" altLang="en-US" sz="3600">
              <a:solidFill>
                <a:srgbClr val="0000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1258888" y="4005263"/>
            <a:ext cx="6769100" cy="6477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latin typeface="Arial" panose="020B0604020202090204" pitchFamily="34" charset="0"/>
                <a:ea typeface="楷体_GB2312" pitchFamily="1" charset="-122"/>
              </a:rPr>
              <a:t>用来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代替</a:t>
            </a:r>
            <a:r>
              <a:rPr lang="zh-CN" altLang="en-US" i="1">
                <a:solidFill>
                  <a:srgbClr val="CC0066"/>
                </a:solidFill>
                <a:latin typeface="Arial" panose="020B0604020202090204" pitchFamily="34" charset="0"/>
                <a:ea typeface="楷体_GB2312" pitchFamily="1" charset="-122"/>
              </a:rPr>
              <a:t> </a:t>
            </a:r>
            <a:r>
              <a:rPr lang="zh-CN" altLang="en-US">
                <a:latin typeface="Arial" panose="020B0604020202090204" pitchFamily="34" charset="0"/>
                <a:ea typeface="楷体_GB2312" pitchFamily="1" charset="-122"/>
              </a:rPr>
              <a:t>物体的有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质量</a:t>
            </a:r>
            <a:r>
              <a:rPr lang="zh-CN" altLang="en-US">
                <a:latin typeface="Arial" panose="020B0604020202090204" pitchFamily="34" charset="0"/>
                <a:ea typeface="楷体_GB2312" pitchFamily="1" charset="-122"/>
              </a:rPr>
              <a:t>的点叫做质点。</a:t>
            </a:r>
            <a:endParaRPr lang="zh-CN" altLang="en-US">
              <a:latin typeface="Arial" panose="020B0604020202090204" pitchFamily="34" charset="0"/>
              <a:ea typeface="楷体_GB2312" pitchFamily="1" charset="-122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2700338" y="4724400"/>
            <a:ext cx="44132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3333FF"/>
                </a:solidFill>
                <a:latin typeface="Times New Roman" panose="02020503050405090304" pitchFamily="2" charset="0"/>
                <a:ea typeface="华文行楷" pitchFamily="2" charset="-122"/>
              </a:rPr>
              <a:t>实际物体运动的描述</a:t>
            </a:r>
            <a:endParaRPr lang="zh-CN" altLang="en-US">
              <a:solidFill>
                <a:srgbClr val="3333FF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3132138" y="5876925"/>
            <a:ext cx="34861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503050405090304" pitchFamily="2" charset="0"/>
                <a:ea typeface="华文行楷" pitchFamily="2" charset="-122"/>
              </a:rPr>
              <a:t>质点运动的描述</a:t>
            </a:r>
            <a:endParaRPr lang="zh-CN" altLang="en-US">
              <a:solidFill>
                <a:srgbClr val="FF0000"/>
              </a:solidFill>
              <a:latin typeface="Times New Roman" panose="02020503050405090304" pitchFamily="2" charset="0"/>
              <a:ea typeface="华文行楷" pitchFamily="2" charset="-122"/>
            </a:endParaRPr>
          </a:p>
        </p:txBody>
      </p:sp>
      <p:pic>
        <p:nvPicPr>
          <p:cNvPr id="7176" name="图片 7175" descr="GIF18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33850" y="5307013"/>
            <a:ext cx="571500" cy="55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7" name="组合 7176"/>
          <p:cNvGrpSpPr/>
          <p:nvPr/>
        </p:nvGrpSpPr>
        <p:grpSpPr>
          <a:xfrm>
            <a:off x="3132138" y="3068638"/>
            <a:ext cx="3384550" cy="1008062"/>
            <a:chOff x="0" y="0"/>
            <a:chExt cx="2132" cy="635"/>
          </a:xfrm>
        </p:grpSpPr>
        <p:sp>
          <p:nvSpPr>
            <p:cNvPr id="16394" name="菱形 7177"/>
            <p:cNvSpPr/>
            <p:nvPr/>
          </p:nvSpPr>
          <p:spPr>
            <a:xfrm>
              <a:off x="0" y="0"/>
              <a:ext cx="2132" cy="635"/>
            </a:xfrm>
            <a:prstGeom prst="diamond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  <a:tileRect/>
            </a:gradFill>
            <a:ln w="19050" cap="flat" cmpd="sng">
              <a:pattFill prst="plaid">
                <a:fgClr>
                  <a:srgbClr val="FF66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600"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  <p:sp>
          <p:nvSpPr>
            <p:cNvPr id="16395" name="矩形 7178"/>
            <p:cNvSpPr/>
            <p:nvPr/>
          </p:nvSpPr>
          <p:spPr>
            <a:xfrm>
              <a:off x="409" y="136"/>
              <a:ext cx="163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名词解释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250825" y="1484313"/>
            <a:ext cx="8893175" cy="4835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①“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具有质量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”和“占有位置” ，但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没有大小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、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没有形状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②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质点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没有体积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，因而质点是不可能转动的。任何转动的物体在研究其自转时都不能简化为质点。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③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质点不一定是很小的物体，很大的物体也可简化为质点。同一个物体有时可以看作质点，有时又不能看作质点，具体问题具体分析。 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④</a:t>
            </a:r>
            <a:r>
              <a:rPr lang="zh-CN" altLang="en-US">
                <a:latin typeface="Arial" panose="020B0604020202090204" pitchFamily="34" charset="0"/>
                <a:ea typeface="楷体_GB2312" pitchFamily="1" charset="-122"/>
              </a:rPr>
              <a:t>质点是一种科学抽象，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是对实际物体的近似，是一种理想化的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2" charset="0"/>
                <a:ea typeface="楷体_GB2312" pitchFamily="1" charset="-122"/>
              </a:rPr>
              <a:t>物理模型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，这也是物理学中常用的一种重要的研究方法。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042988" y="620713"/>
            <a:ext cx="7343775" cy="806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（</a:t>
            </a:r>
            <a:r>
              <a:rPr lang="en-US" altLang="zh-CN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2</a:t>
            </a:r>
            <a:r>
              <a:rPr lang="zh-CN" altLang="en-US" sz="3600">
                <a:solidFill>
                  <a:srgbClr val="0000FF"/>
                </a:solidFill>
                <a:latin typeface="Times New Roman" panose="02020503050405090304" pitchFamily="2" charset="0"/>
                <a:ea typeface="华文行楷" pitchFamily="2" charset="-122"/>
              </a:rPr>
              <a:t>）质点的特点</a:t>
            </a:r>
            <a:endParaRPr lang="zh-CN" altLang="en-US">
              <a:latin typeface="Arial" panose="020B0604020202090204" pitchFamily="34" charset="0"/>
              <a:ea typeface="楷体_GB2312" pitchFamily="1" charset="-122"/>
            </a:endParaRPr>
          </a:p>
        </p:txBody>
      </p:sp>
      <p:pic>
        <p:nvPicPr>
          <p:cNvPr id="17412" name="图片 8195" descr="ni_png_0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333375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2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33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9217"/>
          <p:cNvSpPr/>
          <p:nvPr/>
        </p:nvSpPr>
        <p:spPr>
          <a:xfrm>
            <a:off x="900113" y="2420938"/>
            <a:ext cx="7416800" cy="2827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>
                <a:latin typeface="Times New Roman" panose="02020503050405090304" pitchFamily="2" charset="0"/>
                <a:ea typeface="楷体_GB2312" pitchFamily="1" charset="-122"/>
              </a:rPr>
              <a:t>        </a:t>
            </a: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突出主要因素，忽略次要因素，将实际问题简化为物理模型，是研究物理学问题的基本思维方法之一，这种思维方法叫理想化方法。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>
                <a:latin typeface="Times New Roman" panose="02020503050405090304" pitchFamily="2" charset="0"/>
                <a:ea typeface="楷体_GB2312" pitchFamily="1" charset="-122"/>
              </a:rPr>
              <a:t>        质点就是利用这种思维方法建立的一个理想化物理模型。</a:t>
            </a:r>
            <a:endParaRPr lang="zh-CN" altLang="en-US">
              <a:latin typeface="Times New Roman" panose="02020503050405090304" pitchFamily="2" charset="0"/>
              <a:ea typeface="楷体_GB2312" pitchFamily="1" charset="-122"/>
            </a:endParaRPr>
          </a:p>
        </p:txBody>
      </p:sp>
      <p:sp>
        <p:nvSpPr>
          <p:cNvPr id="18435" name="矩形 9218"/>
          <p:cNvSpPr/>
          <p:nvPr/>
        </p:nvSpPr>
        <p:spPr>
          <a:xfrm>
            <a:off x="3203575" y="1628775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>
                <a:solidFill>
                  <a:srgbClr val="FF33CC"/>
                </a:solidFill>
                <a:latin typeface="Times New Roman" panose="02020503050405090304" pitchFamily="2" charset="0"/>
                <a:ea typeface="华文中宋" pitchFamily="2" charset="-122"/>
              </a:rPr>
              <a:t>理想化方法</a:t>
            </a:r>
            <a:endParaRPr lang="zh-CN" altLang="en-US" sz="3600">
              <a:solidFill>
                <a:srgbClr val="FF33CC"/>
              </a:solidFill>
              <a:latin typeface="Times New Roman" panose="02020503050405090304" pitchFamily="2" charset="0"/>
              <a:ea typeface="华文中宋" pitchFamily="2" charset="-122"/>
            </a:endParaRPr>
          </a:p>
        </p:txBody>
      </p:sp>
      <p:grpSp>
        <p:nvGrpSpPr>
          <p:cNvPr id="18436" name="组合 9219"/>
          <p:cNvGrpSpPr/>
          <p:nvPr/>
        </p:nvGrpSpPr>
        <p:grpSpPr>
          <a:xfrm>
            <a:off x="5076825" y="620713"/>
            <a:ext cx="3384550" cy="1008062"/>
            <a:chOff x="0" y="0"/>
            <a:chExt cx="2132" cy="635"/>
          </a:xfrm>
        </p:grpSpPr>
        <p:sp>
          <p:nvSpPr>
            <p:cNvPr id="18437" name="菱形 9220"/>
            <p:cNvSpPr/>
            <p:nvPr/>
          </p:nvSpPr>
          <p:spPr>
            <a:xfrm>
              <a:off x="0" y="0"/>
              <a:ext cx="2132" cy="635"/>
            </a:xfrm>
            <a:prstGeom prst="diamond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  <a:tileRect/>
            </a:gradFill>
            <a:ln w="19050" cap="flat" cmpd="sng">
              <a:pattFill prst="plaid">
                <a:fgClr>
                  <a:srgbClr val="FF66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600"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  <p:sp>
          <p:nvSpPr>
            <p:cNvPr id="18438" name="矩形 9221"/>
            <p:cNvSpPr/>
            <p:nvPr/>
          </p:nvSpPr>
          <p:spPr>
            <a:xfrm>
              <a:off x="409" y="136"/>
              <a:ext cx="163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600">
                  <a:solidFill>
                    <a:srgbClr val="FF0000"/>
                  </a:solidFill>
                  <a:latin typeface="Times New Roman" panose="02020503050405090304" pitchFamily="2" charset="0"/>
                  <a:ea typeface="华文隶书" pitchFamily="2" charset="-122"/>
                </a:rPr>
                <a:t>名词解释</a:t>
              </a:r>
              <a:endParaRPr lang="zh-CN" altLang="en-US" sz="3600">
                <a:solidFill>
                  <a:srgbClr val="FF0000"/>
                </a:solidFill>
                <a:latin typeface="Times New Roman" panose="02020503050405090304" pitchFamily="2" charset="0"/>
                <a:ea typeface="华文隶书" pitchFamily="2" charset="-122"/>
              </a:endParaRPr>
            </a:p>
          </p:txBody>
        </p:sp>
      </p:grpSp>
      <p:pic>
        <p:nvPicPr>
          <p:cNvPr id="18439" name="图片 9222" descr="u=990643558,2908332774&amp;gp=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5013325"/>
            <a:ext cx="1041400" cy="104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3323</Words>
  <Application>WPS 演示</Application>
  <PresentationFormat>在屏幕上显示</PresentationFormat>
  <Paragraphs>436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74" baseType="lpstr">
      <vt:lpstr>Arial</vt:lpstr>
      <vt:lpstr>方正书宋_GBK</vt:lpstr>
      <vt:lpstr>Wingdings</vt:lpstr>
      <vt:lpstr>宋体</vt:lpstr>
      <vt:lpstr>楷体_GB2312</vt:lpstr>
      <vt:lpstr>新宋体</vt:lpstr>
      <vt:lpstr>华文行楷</vt:lpstr>
      <vt:lpstr>微软雅黑</vt:lpstr>
      <vt:lpstr>Times New Roman</vt:lpstr>
      <vt:lpstr>华文新魏</vt:lpstr>
      <vt:lpstr>华文中宋</vt:lpstr>
      <vt:lpstr>仿宋_GB2312</vt:lpstr>
      <vt:lpstr>仿宋</vt:lpstr>
      <vt:lpstr>黑体</vt:lpstr>
      <vt:lpstr>华文隶书</vt:lpstr>
      <vt:lpstr>幼圆</vt:lpstr>
      <vt:lpstr>方正姚体</vt:lpstr>
      <vt:lpstr>华文楷体</vt:lpstr>
      <vt:lpstr>隶书</vt:lpstr>
      <vt:lpstr>Arial Unicode MS</vt:lpstr>
      <vt:lpstr>Calibri</vt:lpstr>
      <vt:lpstr>汉仪楷体简</vt:lpstr>
      <vt:lpstr>行楷-简</vt:lpstr>
      <vt:lpstr>苹方-简</vt:lpstr>
      <vt:lpstr>汉仪中黑KW</vt:lpstr>
      <vt:lpstr>汉仪书宋二KW</vt:lpstr>
      <vt:lpstr>汉仪旗黑</vt:lpstr>
      <vt:lpstr>宋体</vt:lpstr>
      <vt:lpstr>方正仿宋_GBK</vt:lpstr>
      <vt:lpstr>报隶-简</vt:lpstr>
      <vt:lpstr>Helvetica Neue</vt:lpstr>
      <vt:lpstr>华文琥珀</vt:lpstr>
      <vt:lpstr>宋体-简</vt:lpstr>
      <vt:lpstr>楷体</vt:lpstr>
      <vt:lpstr>汉仪楷体KW</vt:lpstr>
      <vt:lpstr>Apple Color Emoji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一、时间、时刻和时间间隔</vt:lpstr>
      <vt:lpstr>一、时间、时刻和时间间隔</vt:lpstr>
      <vt:lpstr>一、时间、时刻和时间间隔</vt:lpstr>
      <vt:lpstr>丰富的时间表述</vt:lpstr>
      <vt:lpstr>一、时间、时刻和时间间隔</vt:lpstr>
      <vt:lpstr>一、时间、时刻和时间间隔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质点、参照系和坐标系.ppt</dc:title>
  <dc:creator>河北远东博克文化传播有限公司</dc:creator>
  <cp:lastModifiedBy>huangyue</cp:lastModifiedBy>
  <cp:revision>189</cp:revision>
  <dcterms:created xsi:type="dcterms:W3CDTF">2020-09-07T00:48:18Z</dcterms:created>
  <dcterms:modified xsi:type="dcterms:W3CDTF">2020-09-07T00:48:18Z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2052-2.6.1.4274</vt:lpwstr>
  </property>
</Properties>
</file>