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09" r:id="rId3"/>
    <p:sldId id="643" r:id="rId4"/>
    <p:sldId id="696" r:id="rId5"/>
    <p:sldId id="647" r:id="rId6"/>
    <p:sldId id="326" r:id="rId7"/>
    <p:sldId id="719" r:id="rId8"/>
    <p:sldId id="698" r:id="rId9"/>
    <p:sldId id="331" r:id="rId10"/>
    <p:sldId id="699" r:id="rId11"/>
    <p:sldId id="713" r:id="rId12"/>
    <p:sldId id="701" r:id="rId13"/>
    <p:sldId id="705" r:id="rId14"/>
    <p:sldId id="714" r:id="rId15"/>
    <p:sldId id="7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279"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1BC1"/>
    <a:srgbClr val="000000"/>
    <a:srgbClr val="12037D"/>
    <a:srgbClr val="000099"/>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8" autoAdjust="0"/>
  </p:normalViewPr>
  <p:slideViewPr>
    <p:cSldViewPr>
      <p:cViewPr varScale="1">
        <p:scale>
          <a:sx n="65" d="100"/>
          <a:sy n="65" d="100"/>
        </p:scale>
        <p:origin x="-864" y="-102"/>
      </p:cViewPr>
      <p:guideLst>
        <p:guide orient="horz" pos="2069"/>
        <p:guide pos="3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03T21:14:04.438" idx="1">
    <p:pos x="7590" y="111"/>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306E4-A56E-4460-9D0B-56B67DC523D6}" type="datetimeFigureOut">
              <a:rPr lang="zh-CN" altLang="en-US" smtClean="0"/>
              <a:pPr/>
              <a:t>2022-02-25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A8F90-F226-4398-A36B-087C63A9B67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与项目符号">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prstGeom prst="rect">
            <a:avLst/>
          </a:prstGeom>
        </p:spPr>
        <p:txBody>
          <a:bodyPr/>
          <a:lstStyle/>
          <a:p>
            <a:r>
              <a:t>标题文本</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5" name="正文级别 1…"/>
          <p:cNvSpPr txBox="1">
            <a:spLocks noGrp="1"/>
          </p:cNvSpPr>
          <p:nvPr>
            <p:ph idx="1" hasCustomPrompt="1"/>
          </p:nvPr>
        </p:nvSpPr>
        <p:spPr>
          <a:xfrm>
            <a:off x="1551929" y="2053198"/>
            <a:ext cx="7614369" cy="3541273"/>
          </a:xfrm>
          <a:prstGeom prst="rect">
            <a:avLst/>
          </a:prstGeom>
          <a:ln w="12700">
            <a:miter lim="400000"/>
          </a:ln>
        </p:spPr>
        <p:txBody>
          <a:bodyPr lIns="50800" tIns="50800" rIns="50800" bIns="50800" anchor="ctr">
            <a:normAutofit/>
          </a:bodyPr>
          <a:lstStyle>
            <a:lvl1pPr marL="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1pPr>
            <a:lvl2pPr>
              <a:buBlip>
                <a:blip r:embed="rId2"/>
              </a:buBlip>
            </a:lvl2pPr>
            <a:lvl3pPr marL="67310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3pPr>
            <a:lvl4pPr marL="100965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4pPr>
            <a:lvl5pPr marL="134620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5pPr>
          </a:lstStyle>
          <a:p>
            <a:r>
              <a:rPr dirty="0" err="1"/>
              <a:t>正文级别</a:t>
            </a:r>
            <a:r>
              <a:rPr dirty="0"/>
              <a:t> 1</a:t>
            </a:r>
          </a:p>
          <a:p>
            <a:pPr lvl="2"/>
            <a:r>
              <a:rPr dirty="0" err="1"/>
              <a:t>正文级别</a:t>
            </a:r>
            <a:r>
              <a:rPr dirty="0"/>
              <a:t> 3</a:t>
            </a:r>
          </a:p>
          <a:p>
            <a:pPr lvl="3"/>
            <a:r>
              <a:rPr dirty="0" err="1"/>
              <a:t>正文级别</a:t>
            </a:r>
            <a:r>
              <a:rPr dirty="0"/>
              <a:t> 4</a:t>
            </a:r>
          </a:p>
          <a:p>
            <a:pPr lvl="4"/>
            <a:r>
              <a:rPr dirty="0" err="1"/>
              <a:t>正文级别</a:t>
            </a:r>
            <a:r>
              <a:rPr dirty="0"/>
              <a:t>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59EE7DE-4C47-4CAB-B2F9-1066ACAAE1A1}" type="datetimeFigureOut">
              <a:rPr lang="zh-CN" altLang="en-US" smtClean="0"/>
              <a:pPr/>
              <a:t>2022-02-25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793269-6C70-4974-9627-9C38A104030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EE7DE-4C47-4CAB-B2F9-1066ACAAE1A1}" type="datetimeFigureOut">
              <a:rPr lang="zh-CN" altLang="en-US" smtClean="0"/>
              <a:pPr/>
              <a:t>2022-02-25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93269-6C70-4974-9627-9C38A10403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3.jpeg"/><Relationship Id="rId10" Type="http://schemas.openxmlformats.org/officeDocument/2006/relationships/comments" Target="../comments/comment1.xml"/><Relationship Id="rId4" Type="http://schemas.openxmlformats.org/officeDocument/2006/relationships/image" Target="../media/image12.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1776095" y="1125220"/>
            <a:ext cx="8871585" cy="583565"/>
          </a:xfrm>
          <a:prstGeom prst="rect">
            <a:avLst/>
          </a:prstGeom>
          <a:noFill/>
        </p:spPr>
        <p:txBody>
          <a:bodyPr wrap="square" rtlCol="0" anchor="t">
            <a:spAutoFit/>
          </a:bodyPr>
          <a:lstStyle/>
          <a:p>
            <a:pPr algn="ct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3200" b="1" dirty="0">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课</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全球联系</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的初步建立与世界格局的演变</a:t>
            </a:r>
          </a:p>
        </p:txBody>
      </p:sp>
      <p:sp>
        <p:nvSpPr>
          <p:cNvPr id="5" name="流程图: 联系 4"/>
          <p:cNvSpPr/>
          <p:nvPr/>
        </p:nvSpPr>
        <p:spPr>
          <a:xfrm>
            <a:off x="3246120" y="836930"/>
            <a:ext cx="1809115" cy="1143635"/>
          </a:xfrm>
          <a:prstGeom prst="flowChartConnector">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011680" y="4869180"/>
            <a:ext cx="8233410" cy="1383665"/>
          </a:xfrm>
          <a:prstGeom prst="rect">
            <a:avLst/>
          </a:prstGeom>
          <a:noFill/>
          <a:ln w="12700" cmpd="sng">
            <a:solidFill>
              <a:schemeClr val="tx1"/>
            </a:solidFill>
            <a:prstDash val="sysDot"/>
          </a:ln>
        </p:spPr>
        <p:txBody>
          <a:bodyPr wrap="square" rtlCol="0" anchor="t">
            <a:spAutoFit/>
          </a:bodyPr>
          <a:lstStyle/>
          <a:p>
            <a:pPr algn="l">
              <a:buClrTx/>
              <a:buSzTx/>
              <a:buFontTx/>
            </a:pPr>
            <a:r>
              <a:rPr lang="zh-CN" altLang="en-US" sz="24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sym typeface="+mn-ea"/>
              </a:rPr>
              <a:t>课程标准：</a:t>
            </a:r>
            <a:r>
              <a:rPr lang="en-US" altLang="zh-CN" sz="2000" b="1" dirty="0">
                <a:solidFill>
                  <a:srgbClr val="12037D"/>
                </a:solidFill>
                <a:effectLst/>
                <a:latin typeface="黑体" panose="02010609060101010101" pitchFamily="49" charset="-122"/>
                <a:ea typeface="黑体" panose="02010609060101010101" pitchFamily="49" charset="-122"/>
                <a:cs typeface="黑体" panose="02010609060101010101" pitchFamily="49" charset="-122"/>
                <a:sym typeface="+mn-ea"/>
              </a:rPr>
              <a:t/>
            </a:r>
            <a:br>
              <a:rPr lang="en-US" altLang="zh-CN" sz="2000" b="1" dirty="0">
                <a:solidFill>
                  <a:srgbClr val="12037D"/>
                </a:solidFill>
                <a:effectLst/>
                <a:latin typeface="黑体" panose="02010609060101010101" pitchFamily="49" charset="-122"/>
                <a:ea typeface="黑体" panose="02010609060101010101" pitchFamily="49" charset="-122"/>
                <a:cs typeface="黑体" panose="02010609060101010101" pitchFamily="49" charset="-122"/>
                <a:sym typeface="+mn-ea"/>
              </a:rPr>
            </a:br>
            <a:r>
              <a:rPr lang="en-US" altLang="zh-CN"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了解新航路开辟所引发的人口、物种和商品的全球性流动、理解人类</a:t>
            </a:r>
            <a:r>
              <a:rPr lang="en-US" altLang="zh-CN"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 </a:t>
            </a:r>
          </a:p>
          <a:p>
            <a:pPr algn="l">
              <a:buClrTx/>
              <a:buSzTx/>
              <a:buFontTx/>
            </a:pPr>
            <a:r>
              <a:rPr lang="en-US" altLang="zh-CN"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认识世界的视野和能力的改变以及对世界各区域文明的不同影响。</a:t>
            </a:r>
            <a:endPar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endParaRPr>
          </a:p>
          <a:p>
            <a:r>
              <a:rPr lang="en-US" altLang="zh-CN"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理解新航路开辟是人类历史从分散走向整体过程中的重要节点。</a:t>
            </a:r>
          </a:p>
        </p:txBody>
      </p:sp>
      <p:sp>
        <p:nvSpPr>
          <p:cNvPr id="2" name="文本框 1"/>
          <p:cNvSpPr txBox="1"/>
          <p:nvPr/>
        </p:nvSpPr>
        <p:spPr>
          <a:xfrm>
            <a:off x="2639695" y="2637155"/>
            <a:ext cx="6760210" cy="829945"/>
          </a:xfrm>
          <a:prstGeom prst="rect">
            <a:avLst/>
          </a:prstGeom>
          <a:noFill/>
          <a:ln w="12700" cmpd="sng">
            <a:solidFill>
              <a:schemeClr val="tx1"/>
            </a:solidFill>
            <a:prstDash val="sysDot"/>
          </a:ln>
        </p:spPr>
        <p:txBody>
          <a:bodyPr wrap="square" rtlCol="0" anchor="t">
            <a:spAutoFit/>
          </a:bodyPr>
          <a:lstStyle/>
          <a:p>
            <a:r>
              <a:rPr lang="zh-CN" altLang="en-US" sz="24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指</a:t>
            </a:r>
            <a:r>
              <a:rPr lang="en-US" altLang="zh-CN" sz="24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15</a:t>
            </a:r>
            <a:r>
              <a:rPr lang="zh-CN" altLang="en-US" sz="24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世纪以后出现的以欧洲为主导的、跨越国家、民族、文化和社会形态界限的接触与互动。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55"/>
          <p:cNvSpPr txBox="1">
            <a:spLocks noChangeArrowheads="1"/>
          </p:cNvSpPr>
          <p:nvPr/>
        </p:nvSpPr>
        <p:spPr bwMode="auto">
          <a:xfrm>
            <a:off x="1199515" y="4797425"/>
            <a:ext cx="6690360"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i="0" dirty="0">
                <a:solidFill>
                  <a:srgbClr val="FF0000"/>
                </a:solidFill>
                <a:effectLst/>
                <a:latin typeface="黑体" panose="02010609060101010101" pitchFamily="49" charset="-122"/>
                <a:ea typeface="黑体" panose="02010609060101010101" pitchFamily="49" charset="-122"/>
              </a:rPr>
              <a:t>结合材料说明，早期殖民扩张的方式有哪些？</a:t>
            </a:r>
          </a:p>
        </p:txBody>
      </p:sp>
      <p:sp>
        <p:nvSpPr>
          <p:cNvPr id="5" name="矩形 4"/>
          <p:cNvSpPr/>
          <p:nvPr/>
        </p:nvSpPr>
        <p:spPr>
          <a:xfrm>
            <a:off x="1005217" y="1196733"/>
            <a:ext cx="10371826" cy="3248025"/>
          </a:xfrm>
          <a:prstGeom prst="rect">
            <a:avLst/>
          </a:prstGeom>
          <a:ln w="12700" cmpd="sng">
            <a:solidFill>
              <a:schemeClr val="tx1"/>
            </a:solidFill>
            <a:prstDash val="sysDot"/>
          </a:ln>
        </p:spPr>
        <p:txBody>
          <a:bodyPr wrap="square">
            <a:spAutoFit/>
          </a:bodyPr>
          <a:lstStyle/>
          <a:p>
            <a:pPr algn="l">
              <a:lnSpc>
                <a:spcPct val="110000"/>
              </a:lnSpc>
              <a:spcBef>
                <a:spcPts val="200"/>
              </a:spcBef>
            </a:pPr>
            <a:r>
              <a:rPr lang="zh-CN" altLang="en-US" sz="2800" dirty="0">
                <a:solidFill>
                  <a:srgbClr val="FFFF00"/>
                </a:solidFill>
                <a:effectLst/>
                <a:latin typeface="黑体" panose="02010609060101010101" pitchFamily="49" charset="-122"/>
                <a:ea typeface="黑体" panose="02010609060101010101" pitchFamily="49" charset="-122"/>
              </a:rPr>
              <a:t>   </a:t>
            </a:r>
            <a:r>
              <a:rPr lang="zh-CN" altLang="en-US" sz="2000" b="1" i="0" dirty="0">
                <a:solidFill>
                  <a:schemeClr val="tx1"/>
                </a:solidFill>
                <a:effectLst/>
                <a:latin typeface="黑体" panose="02010609060101010101" pitchFamily="49" charset="-122"/>
                <a:ea typeface="黑体" panose="02010609060101010101" pitchFamily="49" charset="-122"/>
              </a:rPr>
              <a:t>美洲金银产地的发现，土著居民的被剿灭、被奴役和被埋葬于矿井，对东印度开始进行的征服和掠夺，非洲变成商业性地猎获黑人的场所</a:t>
            </a:r>
            <a:r>
              <a:rPr lang="en-US" altLang="zh-CN" sz="2000" b="1" i="0" dirty="0">
                <a:solidFill>
                  <a:schemeClr val="tx1"/>
                </a:solidFill>
                <a:effectLst/>
                <a:latin typeface="黑体" panose="02010609060101010101" pitchFamily="49" charset="-122"/>
                <a:ea typeface="黑体" panose="02010609060101010101" pitchFamily="49" charset="-122"/>
              </a:rPr>
              <a:t>——</a:t>
            </a:r>
            <a:r>
              <a:rPr lang="zh-CN" altLang="en-US" sz="2000" b="1" i="0" dirty="0">
                <a:solidFill>
                  <a:schemeClr val="tx1"/>
                </a:solidFill>
                <a:effectLst/>
                <a:latin typeface="黑体" panose="02010609060101010101" pitchFamily="49" charset="-122"/>
                <a:ea typeface="黑体" panose="02010609060101010101" pitchFamily="49" charset="-122"/>
              </a:rPr>
              <a:t>这一切标志着资本主义生产时代的曙光。这些田园诗式的过程是原始积累的主要因素。</a:t>
            </a:r>
            <a:endParaRPr lang="en-US" altLang="zh-CN" sz="2000" b="1" i="0" dirty="0">
              <a:solidFill>
                <a:schemeClr val="tx1"/>
              </a:solidFill>
              <a:effectLst/>
              <a:latin typeface="黑体" panose="02010609060101010101" pitchFamily="49" charset="-122"/>
              <a:ea typeface="黑体" panose="02010609060101010101" pitchFamily="49" charset="-122"/>
            </a:endParaRPr>
          </a:p>
          <a:p>
            <a:pPr algn="l">
              <a:lnSpc>
                <a:spcPct val="110000"/>
              </a:lnSpc>
              <a:spcBef>
                <a:spcPts val="200"/>
              </a:spcBef>
            </a:pPr>
            <a:r>
              <a:rPr lang="en-US" altLang="zh-CN" sz="2400" b="1" i="0" dirty="0">
                <a:solidFill>
                  <a:schemeClr val="tx1"/>
                </a:solidFill>
                <a:effectLst/>
                <a:latin typeface="黑体" panose="02010609060101010101" pitchFamily="49" charset="-122"/>
                <a:ea typeface="黑体" panose="02010609060101010101" pitchFamily="49" charset="-122"/>
              </a:rPr>
              <a:t>                                         ——</a:t>
            </a:r>
            <a:r>
              <a:rPr lang="zh-CN" altLang="en-US" sz="2400" b="1" i="0" dirty="0">
                <a:solidFill>
                  <a:schemeClr val="tx1"/>
                </a:solidFill>
                <a:effectLst/>
                <a:latin typeface="黑体" panose="02010609060101010101" pitchFamily="49" charset="-122"/>
                <a:ea typeface="黑体" panose="02010609060101010101" pitchFamily="49" charset="-122"/>
              </a:rPr>
              <a:t>马克思</a:t>
            </a:r>
            <a:r>
              <a:rPr lang="en-US" altLang="zh-CN" sz="2400" b="1" i="0" dirty="0">
                <a:solidFill>
                  <a:schemeClr val="tx1"/>
                </a:solidFill>
                <a:effectLst/>
                <a:latin typeface="黑体" panose="02010609060101010101" pitchFamily="49" charset="-122"/>
                <a:ea typeface="黑体" panose="02010609060101010101" pitchFamily="49" charset="-122"/>
              </a:rPr>
              <a:t>《</a:t>
            </a:r>
            <a:r>
              <a:rPr lang="zh-CN" altLang="en-US" sz="2400" b="1" i="0" dirty="0">
                <a:solidFill>
                  <a:schemeClr val="tx1"/>
                </a:solidFill>
                <a:effectLst/>
                <a:latin typeface="黑体" panose="02010609060101010101" pitchFamily="49" charset="-122"/>
                <a:ea typeface="黑体" panose="02010609060101010101" pitchFamily="49" charset="-122"/>
              </a:rPr>
              <a:t>资本论</a:t>
            </a:r>
            <a:r>
              <a:rPr lang="en-US" altLang="zh-CN" sz="2400" b="1" i="0" dirty="0">
                <a:solidFill>
                  <a:schemeClr val="tx1"/>
                </a:solidFill>
                <a:effectLst/>
                <a:latin typeface="黑体" panose="02010609060101010101" pitchFamily="49" charset="-122"/>
                <a:ea typeface="黑体" panose="02010609060101010101" pitchFamily="49" charset="-122"/>
              </a:rPr>
              <a:t>》</a:t>
            </a:r>
          </a:p>
          <a:p>
            <a:pPr algn="l">
              <a:lnSpc>
                <a:spcPct val="110000"/>
              </a:lnSpc>
              <a:spcBef>
                <a:spcPts val="200"/>
              </a:spcBef>
            </a:pPr>
            <a:r>
              <a:rPr lang="zh-CN" altLang="en-US" sz="2400" b="1" i="0" noProof="1">
                <a:solidFill>
                  <a:schemeClr val="tx1"/>
                </a:solidFill>
                <a:effectLst/>
                <a:latin typeface="黑体" panose="02010609060101010101" pitchFamily="49" charset="-122"/>
                <a:ea typeface="黑体" panose="02010609060101010101" pitchFamily="49" charset="-122"/>
                <a:cs typeface="+mn-ea"/>
              </a:rPr>
              <a:t>    </a:t>
            </a:r>
            <a:r>
              <a:rPr lang="zh-CN" altLang="en-US" sz="2000" b="1" i="0" noProof="1">
                <a:solidFill>
                  <a:schemeClr val="tx1"/>
                </a:solidFill>
                <a:effectLst/>
                <a:latin typeface="黑体" panose="02010609060101010101" pitchFamily="49" charset="-122"/>
                <a:ea typeface="黑体" panose="02010609060101010101" pitchFamily="49" charset="-122"/>
                <a:cs typeface="+mn-ea"/>
              </a:rPr>
              <a:t>麦哲伦到达菲律宾群岛后，双方开始以物易物的贸易后，最令当地人感到惊奇的是铁。</a:t>
            </a:r>
            <a:r>
              <a:rPr lang="en-US" altLang="zh-CN" sz="2000" b="1" i="0" noProof="1">
                <a:solidFill>
                  <a:schemeClr val="tx1"/>
                </a:solidFill>
                <a:effectLst/>
                <a:latin typeface="黑体" panose="02010609060101010101" pitchFamily="49" charset="-122"/>
                <a:ea typeface="黑体" panose="02010609060101010101" pitchFamily="49" charset="-122"/>
                <a:cs typeface="+mn-ea"/>
              </a:rPr>
              <a:t>……</a:t>
            </a:r>
            <a:r>
              <a:rPr lang="zh-CN" altLang="en-US" sz="2000" b="1" i="0" noProof="1">
                <a:solidFill>
                  <a:schemeClr val="tx1"/>
                </a:solidFill>
                <a:effectLst/>
                <a:latin typeface="黑体" panose="02010609060101010101" pitchFamily="49" charset="-122"/>
                <a:ea typeface="黑体" panose="02010609060101010101" pitchFamily="49" charset="-122"/>
                <a:cs typeface="+mn-ea"/>
              </a:rPr>
              <a:t>比柔软的黄金有用多了。为了不让欧洲人吃亏，他们用</a:t>
            </a:r>
            <a:r>
              <a:rPr lang="en-US" altLang="zh-CN" sz="2000" b="1" i="0" noProof="1">
                <a:solidFill>
                  <a:schemeClr val="tx1"/>
                </a:solidFill>
                <a:effectLst/>
                <a:latin typeface="黑体" panose="02010609060101010101" pitchFamily="49" charset="-122"/>
                <a:ea typeface="黑体" panose="02010609060101010101" pitchFamily="49" charset="-122"/>
                <a:cs typeface="+mn-ea"/>
              </a:rPr>
              <a:t>15</a:t>
            </a:r>
            <a:r>
              <a:rPr lang="zh-CN" altLang="en-US" sz="2000" b="1" i="0" noProof="1">
                <a:solidFill>
                  <a:schemeClr val="tx1"/>
                </a:solidFill>
                <a:effectLst/>
                <a:latin typeface="黑体" panose="02010609060101010101" pitchFamily="49" charset="-122"/>
                <a:ea typeface="黑体" panose="02010609060101010101" pitchFamily="49" charset="-122"/>
                <a:cs typeface="+mn-ea"/>
              </a:rPr>
              <a:t>磅黄金换取了</a:t>
            </a:r>
            <a:r>
              <a:rPr lang="en-US" altLang="zh-CN" sz="2000" b="1" i="0" noProof="1">
                <a:solidFill>
                  <a:schemeClr val="tx1"/>
                </a:solidFill>
                <a:effectLst/>
                <a:latin typeface="黑体" panose="02010609060101010101" pitchFamily="49" charset="-122"/>
                <a:ea typeface="黑体" panose="02010609060101010101" pitchFamily="49" charset="-122"/>
                <a:cs typeface="+mn-ea"/>
              </a:rPr>
              <a:t>14</a:t>
            </a:r>
            <a:r>
              <a:rPr lang="zh-CN" altLang="en-US" sz="2000" b="1" i="0" noProof="1">
                <a:solidFill>
                  <a:schemeClr val="tx1"/>
                </a:solidFill>
                <a:effectLst/>
                <a:latin typeface="黑体" panose="02010609060101010101" pitchFamily="49" charset="-122"/>
                <a:ea typeface="黑体" panose="02010609060101010101" pitchFamily="49" charset="-122"/>
                <a:cs typeface="+mn-ea"/>
              </a:rPr>
              <a:t>磅铁。船员们疯狂地索取黄金，以至麦哲伦下令不允许泄露黄金的价值。</a:t>
            </a:r>
            <a:endParaRPr lang="en-US" altLang="zh-CN" sz="2000" b="1" i="0" noProof="1">
              <a:solidFill>
                <a:schemeClr val="tx1"/>
              </a:solidFill>
              <a:effectLst/>
              <a:latin typeface="黑体" panose="02010609060101010101" pitchFamily="49" charset="-122"/>
              <a:ea typeface="黑体" panose="02010609060101010101" pitchFamily="49" charset="-122"/>
              <a:cs typeface="+mn-ea"/>
            </a:endParaRPr>
          </a:p>
          <a:p>
            <a:pPr algn="l">
              <a:lnSpc>
                <a:spcPct val="110000"/>
              </a:lnSpc>
              <a:spcBef>
                <a:spcPts val="200"/>
              </a:spcBef>
            </a:pPr>
            <a:r>
              <a:rPr lang="en-US" altLang="zh-CN" sz="2600" b="1" i="0" noProof="1">
                <a:solidFill>
                  <a:schemeClr val="tx1"/>
                </a:solidFill>
                <a:effectLst/>
                <a:latin typeface="黑体" panose="02010609060101010101" pitchFamily="49" charset="-122"/>
                <a:ea typeface="黑体" panose="02010609060101010101" pitchFamily="49" charset="-122"/>
                <a:cs typeface="+mn-ea"/>
              </a:rPr>
              <a:t>                                    </a:t>
            </a:r>
            <a:r>
              <a:rPr lang="en-US" altLang="zh-CN" sz="2000" b="1" i="0" noProof="1">
                <a:solidFill>
                  <a:schemeClr val="tx1"/>
                </a:solidFill>
                <a:effectLst/>
                <a:latin typeface="黑体" panose="02010609060101010101" pitchFamily="49" charset="-122"/>
                <a:ea typeface="黑体" panose="02010609060101010101" pitchFamily="49" charset="-122"/>
                <a:cs typeface="+mn-ea"/>
              </a:rPr>
              <a:t>   ——</a:t>
            </a:r>
            <a:r>
              <a:rPr lang="zh-CN" altLang="en-US" sz="2000" b="1" i="0" noProof="1">
                <a:solidFill>
                  <a:schemeClr val="tx1"/>
                </a:solidFill>
                <a:effectLst/>
                <a:latin typeface="黑体" panose="02010609060101010101" pitchFamily="49" charset="-122"/>
                <a:ea typeface="黑体" panose="02010609060101010101" pitchFamily="49" charset="-122"/>
                <a:cs typeface="+mn-ea"/>
              </a:rPr>
              <a:t>唐晋主编</a:t>
            </a:r>
            <a:r>
              <a:rPr lang="en-US" altLang="zh-CN" sz="2000" b="1" i="0" noProof="1">
                <a:solidFill>
                  <a:schemeClr val="tx1"/>
                </a:solidFill>
                <a:effectLst/>
                <a:latin typeface="黑体" panose="02010609060101010101" pitchFamily="49" charset="-122"/>
                <a:ea typeface="黑体" panose="02010609060101010101" pitchFamily="49" charset="-122"/>
                <a:cs typeface="+mn-ea"/>
              </a:rPr>
              <a:t>《</a:t>
            </a:r>
            <a:r>
              <a:rPr lang="zh-CN" altLang="en-US" sz="2000" b="1" i="0" noProof="1">
                <a:solidFill>
                  <a:schemeClr val="tx1"/>
                </a:solidFill>
                <a:effectLst/>
                <a:latin typeface="黑体" panose="02010609060101010101" pitchFamily="49" charset="-122"/>
                <a:ea typeface="黑体" panose="02010609060101010101" pitchFamily="49" charset="-122"/>
                <a:cs typeface="+mn-ea"/>
              </a:rPr>
              <a:t>大国崛起</a:t>
            </a:r>
            <a:r>
              <a:rPr lang="en-US" altLang="zh-CN" sz="2000" b="1" i="0" noProof="1">
                <a:solidFill>
                  <a:schemeClr val="tx1"/>
                </a:solidFill>
                <a:effectLst/>
                <a:latin typeface="黑体" panose="02010609060101010101" pitchFamily="49" charset="-122"/>
                <a:ea typeface="黑体" panose="02010609060101010101" pitchFamily="49" charset="-122"/>
                <a:cs typeface="+mn-ea"/>
              </a:rPr>
              <a:t>》</a:t>
            </a:r>
            <a:endParaRPr lang="en-US" altLang="zh-CN" sz="2000" b="1" i="0" noProof="1">
              <a:solidFill>
                <a:schemeClr val="tx1"/>
              </a:solidFill>
              <a:effectLst/>
              <a:latin typeface="黑体" panose="02010609060101010101" pitchFamily="49" charset="-122"/>
              <a:ea typeface="黑体" panose="02010609060101010101" pitchFamily="49" charset="-122"/>
              <a:cs typeface="+mn-ea"/>
            </a:endParaRPr>
          </a:p>
        </p:txBody>
      </p:sp>
      <p:sp>
        <p:nvSpPr>
          <p:cNvPr id="6" name="文本框 5"/>
          <p:cNvSpPr txBox="1"/>
          <p:nvPr/>
        </p:nvSpPr>
        <p:spPr>
          <a:xfrm>
            <a:off x="2376170" y="895350"/>
            <a:ext cx="1556385" cy="460375"/>
          </a:xfrm>
          <a:prstGeom prst="rect">
            <a:avLst/>
          </a:prstGeom>
          <a:solidFill>
            <a:srgbClr val="FFFF00"/>
          </a:solidFill>
          <a:ln w="9525" cap="flat" cmpd="sng">
            <a:noFill/>
            <a:prstDash val="solid"/>
            <a:miter/>
            <a:headEnd type="none" w="med" len="med"/>
            <a:tailEnd type="none" w="med" len="med"/>
          </a:ln>
        </p:spPr>
        <p:txBody>
          <a:bodyPr wrap="square">
            <a:spAutoFit/>
          </a:bodyPr>
          <a:lstStyle/>
          <a:p>
            <a:pPr algn="ctr">
              <a:spcBef>
                <a:spcPct val="50000"/>
              </a:spcBef>
            </a:pPr>
            <a:r>
              <a:rPr lang="zh-CN" altLang="en-US" sz="2400" b="1" i="0" noProof="1">
                <a:solidFill>
                  <a:srgbClr val="051BC1"/>
                </a:solidFill>
                <a:effectLst/>
                <a:latin typeface="黑体" panose="02010609060101010101" pitchFamily="49" charset="-122"/>
                <a:ea typeface="黑体" panose="02010609060101010101" pitchFamily="49" charset="-122"/>
              </a:rPr>
              <a:t>抢夺财富</a:t>
            </a:r>
          </a:p>
        </p:txBody>
      </p:sp>
      <p:sp>
        <p:nvSpPr>
          <p:cNvPr id="7" name="文本框 6"/>
          <p:cNvSpPr txBox="1"/>
          <p:nvPr/>
        </p:nvSpPr>
        <p:spPr>
          <a:xfrm>
            <a:off x="5412105" y="882015"/>
            <a:ext cx="1581150" cy="460375"/>
          </a:xfrm>
          <a:prstGeom prst="rect">
            <a:avLst/>
          </a:prstGeom>
          <a:solidFill>
            <a:srgbClr val="FFFF00"/>
          </a:solidFill>
          <a:ln w="9525" cap="flat" cmpd="sng">
            <a:noFill/>
            <a:prstDash val="solid"/>
            <a:miter/>
            <a:headEnd type="none" w="med" len="med"/>
            <a:tailEnd type="none" w="med" len="med"/>
          </a:ln>
        </p:spPr>
        <p:txBody>
          <a:bodyPr wrap="square">
            <a:spAutoFit/>
          </a:bodyPr>
          <a:lstStyle/>
          <a:p>
            <a:pPr algn="ctr">
              <a:spcBef>
                <a:spcPct val="50000"/>
              </a:spcBef>
            </a:pPr>
            <a:r>
              <a:rPr lang="zh-CN" altLang="en-US" sz="2400" b="1" i="0" noProof="1">
                <a:solidFill>
                  <a:srgbClr val="051BC1"/>
                </a:solidFill>
                <a:effectLst/>
                <a:latin typeface="黑体" panose="02010609060101010101" pitchFamily="49" charset="-122"/>
                <a:ea typeface="黑体" panose="02010609060101010101" pitchFamily="49" charset="-122"/>
              </a:rPr>
              <a:t>种族灭绝</a:t>
            </a:r>
          </a:p>
        </p:txBody>
      </p:sp>
      <p:sp>
        <p:nvSpPr>
          <p:cNvPr id="8" name="文本框 7"/>
          <p:cNvSpPr txBox="1"/>
          <p:nvPr/>
        </p:nvSpPr>
        <p:spPr>
          <a:xfrm>
            <a:off x="4476115" y="2306320"/>
            <a:ext cx="1533525" cy="460375"/>
          </a:xfrm>
          <a:prstGeom prst="rect">
            <a:avLst/>
          </a:prstGeom>
          <a:solidFill>
            <a:srgbClr val="FFFF00"/>
          </a:solidFill>
          <a:ln w="9525" cap="flat" cmpd="sng">
            <a:noFill/>
            <a:prstDash val="solid"/>
            <a:miter/>
            <a:headEnd type="none" w="med" len="med"/>
            <a:tailEnd type="none" w="med" len="med"/>
          </a:ln>
        </p:spPr>
        <p:txBody>
          <a:bodyPr wrap="square">
            <a:spAutoFit/>
          </a:bodyPr>
          <a:lstStyle/>
          <a:p>
            <a:pPr algn="ctr">
              <a:spcBef>
                <a:spcPct val="50000"/>
              </a:spcBef>
            </a:pPr>
            <a:r>
              <a:rPr lang="zh-CN" altLang="en-US" sz="2400" b="1" i="0" noProof="1">
                <a:solidFill>
                  <a:srgbClr val="051BC1"/>
                </a:solidFill>
                <a:effectLst/>
                <a:latin typeface="黑体" panose="02010609060101010101" pitchFamily="49" charset="-122"/>
                <a:ea typeface="黑体" panose="02010609060101010101" pitchFamily="49" charset="-122"/>
              </a:rPr>
              <a:t>贩卖黑奴</a:t>
            </a:r>
          </a:p>
        </p:txBody>
      </p:sp>
      <p:sp>
        <p:nvSpPr>
          <p:cNvPr id="9" name="文本框 8"/>
          <p:cNvSpPr txBox="1"/>
          <p:nvPr/>
        </p:nvSpPr>
        <p:spPr>
          <a:xfrm>
            <a:off x="9724390" y="3575050"/>
            <a:ext cx="1724660" cy="460375"/>
          </a:xfrm>
          <a:prstGeom prst="rect">
            <a:avLst/>
          </a:prstGeom>
          <a:solidFill>
            <a:srgbClr val="FFFF00"/>
          </a:solidFill>
          <a:ln w="9525" cap="flat" cmpd="sng">
            <a:noFill/>
            <a:prstDash val="solid"/>
            <a:miter/>
            <a:headEnd type="none" w="med" len="med"/>
            <a:tailEnd type="none" w="med" len="med"/>
          </a:ln>
        </p:spPr>
        <p:txBody>
          <a:bodyPr wrap="square">
            <a:spAutoFit/>
          </a:bodyPr>
          <a:lstStyle/>
          <a:p>
            <a:pPr algn="ctr">
              <a:spcBef>
                <a:spcPct val="50000"/>
              </a:spcBef>
            </a:pPr>
            <a:r>
              <a:rPr lang="zh-CN" altLang="en-US" sz="2400" b="1" i="0" noProof="1">
                <a:solidFill>
                  <a:srgbClr val="051BC1"/>
                </a:solidFill>
                <a:effectLst/>
                <a:latin typeface="黑体" panose="02010609060101010101" pitchFamily="49" charset="-122"/>
                <a:ea typeface="黑体" panose="02010609060101010101" pitchFamily="49" charset="-122"/>
              </a:rPr>
              <a:t>欺诈性贸易</a:t>
            </a:r>
          </a:p>
        </p:txBody>
      </p:sp>
      <p:cxnSp>
        <p:nvCxnSpPr>
          <p:cNvPr id="10" name="直接连接符 9"/>
          <p:cNvCxnSpPr/>
          <p:nvPr/>
        </p:nvCxnSpPr>
        <p:spPr>
          <a:xfrm>
            <a:off x="1564640" y="1687830"/>
            <a:ext cx="2371090" cy="133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158615" y="1701165"/>
            <a:ext cx="2153285" cy="82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142615" y="2062480"/>
            <a:ext cx="3816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08570" y="3575050"/>
            <a:ext cx="3362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2206625" y="3557905"/>
            <a:ext cx="6737350" cy="860425"/>
          </a:xfrm>
          <a:prstGeom prst="rect">
            <a:avLst/>
          </a:prstGeom>
          <a:noFill/>
        </p:spPr>
        <p:txBody>
          <a:bodyPr wrap="square" rtlCol="0" anchor="t">
            <a:spAutoFit/>
          </a:bodyPr>
          <a:lstStyle/>
          <a:p>
            <a:pPr marL="0" marR="0" lvl="0" indent="0" algn="just" defTabSz="914400" rtl="0" eaLnBrk="1" fontAlgn="auto" latinLnBrk="0" hangingPunct="1">
              <a:lnSpc>
                <a:spcPct val="125000"/>
              </a:lnSpc>
              <a:spcBef>
                <a:spcPts val="0"/>
              </a:spcBef>
              <a:spcAft>
                <a:spcPts val="0"/>
              </a:spcAft>
              <a:buClrTx/>
              <a:buSzPct val="100000"/>
              <a:buFontTx/>
              <a:buNone/>
              <a:defRPr/>
            </a:pPr>
            <a:r>
              <a:rPr kumimoji="0" lang="zh-CN" altLang="en-US" sz="20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楷体" panose="02010609060101010101" pitchFamily="49" charset="-122"/>
                <a:sym typeface="+mn-ea"/>
              </a:rPr>
              <a:t>中断原有社会发展进程，打破相对平衡的多元文明格局，给当地人民带来巨大灾难</a:t>
            </a:r>
          </a:p>
        </p:txBody>
      </p:sp>
      <p:sp>
        <p:nvSpPr>
          <p:cNvPr id="15" name="文本框 14"/>
          <p:cNvSpPr txBox="1"/>
          <p:nvPr>
            <p:custDataLst>
              <p:tags r:id="rId2"/>
            </p:custDataLst>
          </p:nvPr>
        </p:nvSpPr>
        <p:spPr>
          <a:xfrm>
            <a:off x="2279650" y="4827905"/>
            <a:ext cx="2571115" cy="475615"/>
          </a:xfrm>
          <a:prstGeom prst="rect">
            <a:avLst/>
          </a:prstGeom>
          <a:noFill/>
        </p:spPr>
        <p:txBody>
          <a:bodyPr wrap="square" rtlCol="0" anchor="t">
            <a:spAutoFit/>
          </a:bodyPr>
          <a:lstStyle/>
          <a:p>
            <a:pPr marL="0" marR="0" lvl="0" indent="0" algn="just" defTabSz="914400" rtl="0" eaLnBrk="1" fontAlgn="auto" latinLnBrk="0" hangingPunct="1">
              <a:lnSpc>
                <a:spcPct val="125000"/>
              </a:lnSpc>
              <a:spcBef>
                <a:spcPts val="0"/>
              </a:spcBef>
              <a:spcAft>
                <a:spcPts val="0"/>
              </a:spcAft>
              <a:buClrTx/>
              <a:buSzPct val="100000"/>
              <a:buFontTx/>
              <a:buNone/>
              <a:defRPr/>
            </a:pPr>
            <a:r>
              <a:rPr kumimoji="0" lang="zh-CN" altLang="en-US" sz="20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楷体" panose="02010609060101010101" pitchFamily="49" charset="-122"/>
                <a:sym typeface="+mn-ea"/>
              </a:rPr>
              <a:t>冲击了古老的帝国</a:t>
            </a:r>
          </a:p>
        </p:txBody>
      </p:sp>
      <p:sp>
        <p:nvSpPr>
          <p:cNvPr id="28" name="矩形 27"/>
          <p:cNvSpPr/>
          <p:nvPr/>
        </p:nvSpPr>
        <p:spPr>
          <a:xfrm>
            <a:off x="1117600" y="3589655"/>
            <a:ext cx="815975" cy="829945"/>
          </a:xfrm>
          <a:prstGeom prst="rect">
            <a:avLst/>
          </a:prstGeom>
          <a:solidFill>
            <a:schemeClr val="accent1">
              <a:lumMod val="20000"/>
              <a:lumOff val="80000"/>
            </a:schemeClr>
          </a:solidFill>
          <a:ln w="12700" cmpd="sng">
            <a:solidFill>
              <a:srgbClr val="FF0000"/>
            </a:solidFill>
            <a:prstDash val="solid"/>
          </a:ln>
        </p:spPr>
        <p:txBody>
          <a:bodyPr wrap="square">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美洲</a:t>
            </a:r>
            <a:endParaRPr lang="en-US" altLang="zh-CN" sz="2400" b="1" i="0" dirty="0">
              <a:solidFill>
                <a:schemeClr val="tx1"/>
              </a:solidFill>
              <a:effectLst/>
              <a:latin typeface="黑体" panose="02010609060101010101" pitchFamily="49" charset="-122"/>
              <a:ea typeface="黑体" panose="02010609060101010101" pitchFamily="49" charset="-122"/>
            </a:endParaRPr>
          </a:p>
          <a:p>
            <a:pPr algn="ctr"/>
            <a:r>
              <a:rPr lang="zh-CN" altLang="en-US" sz="2400" b="1" i="0" dirty="0">
                <a:solidFill>
                  <a:schemeClr val="tx1"/>
                </a:solidFill>
                <a:effectLst/>
                <a:latin typeface="黑体" panose="02010609060101010101" pitchFamily="49" charset="-122"/>
                <a:ea typeface="黑体" panose="02010609060101010101" pitchFamily="49" charset="-122"/>
              </a:rPr>
              <a:t>非洲</a:t>
            </a:r>
          </a:p>
        </p:txBody>
      </p:sp>
      <p:sp>
        <p:nvSpPr>
          <p:cNvPr id="33" name="矩形 32"/>
          <p:cNvSpPr/>
          <p:nvPr/>
        </p:nvSpPr>
        <p:spPr>
          <a:xfrm>
            <a:off x="5220335" y="4582795"/>
            <a:ext cx="6798945" cy="1183640"/>
          </a:xfrm>
          <a:prstGeom prst="rect">
            <a:avLst/>
          </a:prstGeom>
          <a:ln w="12700" cmpd="sng">
            <a:solidFill>
              <a:schemeClr val="tx1"/>
            </a:solidFill>
            <a:prstDash val="sysDot"/>
          </a:ln>
        </p:spPr>
        <p:txBody>
          <a:bodyPr wrap="square">
            <a:spAutoFit/>
          </a:bodyPr>
          <a:lstStyle/>
          <a:p>
            <a:pPr lvl="0" algn="l" defTabSz="609600" hangingPunct="1">
              <a:lnSpc>
                <a:spcPct val="110000"/>
              </a:lnSpc>
              <a:spcBef>
                <a:spcPts val="300"/>
              </a:spcBef>
              <a:spcAft>
                <a:spcPts val="300"/>
              </a:spcAft>
              <a:defRPr/>
            </a:pPr>
            <a:r>
              <a:rPr lang="en-US" altLang="zh-CN" sz="2000" i="0" kern="1200" dirty="0">
                <a:solidFill>
                  <a:schemeClr val="tx1"/>
                </a:solidFill>
                <a:effectLst/>
                <a:latin typeface="黑体" panose="02010609060101010101" pitchFamily="49" charset="-122"/>
                <a:ea typeface="黑体" panose="02010609060101010101" pitchFamily="49" charset="-122"/>
              </a:rPr>
              <a:t>   </a:t>
            </a:r>
            <a:r>
              <a:rPr lang="zh-CN" altLang="en-US" sz="2000" i="0" kern="1200" dirty="0">
                <a:solidFill>
                  <a:schemeClr val="tx1"/>
                </a:solidFill>
                <a:effectLst/>
                <a:latin typeface="黑体" panose="02010609060101010101" pitchFamily="49" charset="-122"/>
                <a:ea typeface="黑体" panose="02010609060101010101" pitchFamily="49" charset="-122"/>
              </a:rPr>
              <a:t> </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各大陆中，亚洲受到的影响最小，因为它在军事、政治和经济上已经强大到足以避免直接或间接的征服。</a:t>
            </a:r>
          </a:p>
          <a:p>
            <a:pPr lvl="0" algn="l" defTabSz="609600" hangingPunct="1">
              <a:lnSpc>
                <a:spcPct val="110000"/>
              </a:lnSpc>
              <a:spcBef>
                <a:spcPts val="300"/>
              </a:spcBef>
              <a:spcAft>
                <a:spcPts val="300"/>
              </a:spcAft>
              <a:defRPr/>
            </a:pP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斯塔夫里阿诺斯</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全球通史</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p>
        </p:txBody>
      </p:sp>
      <p:sp>
        <p:nvSpPr>
          <p:cNvPr id="2" name="矩形 1"/>
          <p:cNvSpPr/>
          <p:nvPr/>
        </p:nvSpPr>
        <p:spPr>
          <a:xfrm>
            <a:off x="1117600" y="4827905"/>
            <a:ext cx="822960"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亚洲</a:t>
            </a:r>
          </a:p>
        </p:txBody>
      </p:sp>
      <p:sp>
        <p:nvSpPr>
          <p:cNvPr id="84" name="文本框 55"/>
          <p:cNvSpPr txBox="1">
            <a:spLocks noChangeArrowheads="1"/>
          </p:cNvSpPr>
          <p:nvPr/>
        </p:nvSpPr>
        <p:spPr bwMode="auto">
          <a:xfrm>
            <a:off x="524510" y="759460"/>
            <a:ext cx="3488690"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b="1" i="0" dirty="0">
                <a:solidFill>
                  <a:srgbClr val="FF0000"/>
                </a:solidFill>
                <a:effectLst/>
                <a:latin typeface="黑体" panose="02010609060101010101" pitchFamily="49" charset="-122"/>
                <a:ea typeface="黑体" panose="02010609060101010101" pitchFamily="49" charset="-122"/>
              </a:rPr>
              <a:t>2.</a:t>
            </a:r>
            <a:r>
              <a:rPr lang="zh-CN" altLang="en-US" sz="2400" b="1" i="0" dirty="0">
                <a:solidFill>
                  <a:srgbClr val="FF0000"/>
                </a:solidFill>
                <a:effectLst/>
                <a:latin typeface="黑体" panose="02010609060101010101" pitchFamily="49" charset="-122"/>
                <a:ea typeface="黑体" panose="02010609060101010101" pitchFamily="49" charset="-122"/>
              </a:rPr>
              <a:t>早期殖民扩张的影响</a:t>
            </a:r>
            <a:r>
              <a:rPr lang="en-US" altLang="zh-CN" sz="2400" b="1" i="0" dirty="0">
                <a:solidFill>
                  <a:srgbClr val="FF0000"/>
                </a:solidFill>
                <a:effectLst/>
                <a:latin typeface="黑体" panose="02010609060101010101" pitchFamily="49" charset="-122"/>
                <a:ea typeface="黑体" panose="02010609060101010101" pitchFamily="49" charset="-122"/>
              </a:rPr>
              <a:t> </a:t>
            </a:r>
            <a:r>
              <a:rPr lang="en-US" altLang="zh-CN" sz="2400" b="1" i="0" dirty="0">
                <a:solidFill>
                  <a:schemeClr val="tx1"/>
                </a:solidFill>
                <a:effectLst/>
                <a:latin typeface="黑体" panose="02010609060101010101" pitchFamily="49" charset="-122"/>
                <a:ea typeface="黑体" panose="02010609060101010101" pitchFamily="49" charset="-122"/>
              </a:rPr>
              <a:t>    </a:t>
            </a:r>
          </a:p>
        </p:txBody>
      </p:sp>
      <p:sp>
        <p:nvSpPr>
          <p:cNvPr id="9" name="矩形 8"/>
          <p:cNvSpPr/>
          <p:nvPr/>
        </p:nvSpPr>
        <p:spPr>
          <a:xfrm>
            <a:off x="156210" y="143510"/>
            <a:ext cx="6381750" cy="521970"/>
          </a:xfrm>
          <a:prstGeom prst="rect">
            <a:avLst/>
          </a:prstGeom>
          <a:noFill/>
        </p:spPr>
        <p:txBody>
          <a:bodyPr wrap="square">
            <a:spAutoFit/>
          </a:bodyPr>
          <a:lstStyle/>
          <a:p>
            <a:pPr lvl="0" defTabSz="914400"/>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二</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世界格局的演变</a:t>
            </a:r>
            <a:r>
              <a:rPr lang="en-US" altLang="zh-CN"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早期殖民扩张</a:t>
            </a:r>
          </a:p>
        </p:txBody>
      </p:sp>
      <p:sp>
        <p:nvSpPr>
          <p:cNvPr id="5" name="矩形 4"/>
          <p:cNvSpPr/>
          <p:nvPr/>
        </p:nvSpPr>
        <p:spPr>
          <a:xfrm>
            <a:off x="1094740" y="1381760"/>
            <a:ext cx="10637520" cy="1599565"/>
          </a:xfrm>
          <a:prstGeom prst="rect">
            <a:avLst/>
          </a:prstGeom>
          <a:ln w="12700" cmpd="sng">
            <a:solidFill>
              <a:schemeClr val="tx1"/>
            </a:solidFill>
            <a:prstDash val="sysDot"/>
          </a:ln>
        </p:spPr>
        <p:txBody>
          <a:bodyPr wrap="square">
            <a:spAutoFit/>
          </a:bodyPr>
          <a:lstStyle/>
          <a:p>
            <a:pPr algn="l" fontAlgn="auto">
              <a:lnSpc>
                <a:spcPct val="100000"/>
              </a:lnSpc>
              <a:spcBef>
                <a:spcPts val="600"/>
              </a:spcBef>
              <a:spcAft>
                <a:spcPts val="600"/>
              </a:spcAft>
            </a:pPr>
            <a:r>
              <a:rPr lang="zh-CN" altLang="en-US" sz="2800" b="1" i="0" dirty="0">
                <a:solidFill>
                  <a:srgbClr val="FFFFFF"/>
                </a:solidFill>
                <a:effectLst/>
                <a:latin typeface="楷体" panose="02010609060101010101" pitchFamily="49" charset="-122"/>
                <a:ea typeface="楷体" panose="02010609060101010101" pitchFamily="49" charset="-122"/>
                <a:cs typeface="楷体" panose="02010609060101010101" pitchFamily="49" charset="-122"/>
              </a:rPr>
              <a:t> </a:t>
            </a:r>
            <a:r>
              <a:rPr lang="zh-CN" altLang="en-US" sz="28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lang="zh-CN" altLang="en-US"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美洲的发现、绕过非洲的航行，给新兴的资产阶级开辟了新天地。东印度和中国的市场、美洲的殖民化、对殖民地的贸易、交换手段和一般商品的增加，使商业、航海业和工业空前高涨，因而使正在崩溃的封建社会内部的革命因素迅速发展。                                                             </a:t>
            </a:r>
            <a:endParaRPr lang="en-US" altLang="zh-CN"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a:p>
            <a:pPr algn="l" fontAlgn="auto">
              <a:lnSpc>
                <a:spcPct val="100000"/>
              </a:lnSpc>
              <a:spcBef>
                <a:spcPts val="600"/>
              </a:spcBef>
              <a:spcAft>
                <a:spcPts val="600"/>
              </a:spcAft>
            </a:pPr>
            <a:r>
              <a:rPr lang="en-US" altLang="zh-CN"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lang="zh-CN" altLang="en-US"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马克思、恩格斯</a:t>
            </a:r>
            <a:r>
              <a:rPr lang="en-US" altLang="zh-CN"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r>
              <a:rPr lang="zh-CN" altLang="en-US"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共产党宣言</a:t>
            </a:r>
            <a:r>
              <a:rPr lang="en-US" altLang="zh-CN"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p>
        </p:txBody>
      </p:sp>
      <p:sp>
        <p:nvSpPr>
          <p:cNvPr id="6" name="矩形 5"/>
          <p:cNvSpPr/>
          <p:nvPr/>
        </p:nvSpPr>
        <p:spPr>
          <a:xfrm>
            <a:off x="4516120" y="836930"/>
            <a:ext cx="7252970" cy="398780"/>
          </a:xfrm>
          <a:prstGeom prst="rect">
            <a:avLst/>
          </a:prstGeom>
          <a:solidFill>
            <a:schemeClr val="accent1">
              <a:lumMod val="20000"/>
              <a:lumOff val="80000"/>
            </a:schemeClr>
          </a:solidFill>
          <a:ln>
            <a:solidFill>
              <a:srgbClr val="FF0000"/>
            </a:solidFill>
          </a:ln>
        </p:spPr>
        <p:txBody>
          <a:bodyPr wrap="square">
            <a:spAutoFit/>
          </a:bodyPr>
          <a:lstStyle/>
          <a:p>
            <a:pPr indent="0" algn="ctr">
              <a:buFont typeface="Arial" panose="020B0604020202020204" pitchFamily="34" charset="0"/>
              <a:buNone/>
            </a:pPr>
            <a:r>
              <a:rPr lang="zh-CN" altLang="en-US" sz="2000" b="1" i="0" dirty="0">
                <a:solidFill>
                  <a:schemeClr val="tx1"/>
                </a:solidFill>
                <a:effectLst/>
                <a:latin typeface="楷体" panose="02010609060101010101" pitchFamily="49" charset="-122"/>
                <a:ea typeface="楷体" panose="02010609060101010101" pitchFamily="49" charset="-122"/>
                <a:cs typeface="Calibri" panose="020F0502020204030204" pitchFamily="34" charset="0"/>
              </a:rPr>
              <a:t>思考：马克思、恩格斯从哪些角度阐释了早期殖民扩张的影响？</a:t>
            </a:r>
          </a:p>
        </p:txBody>
      </p:sp>
      <p:sp>
        <p:nvSpPr>
          <p:cNvPr id="26" name="矩形 25"/>
          <p:cNvSpPr/>
          <p:nvPr/>
        </p:nvSpPr>
        <p:spPr>
          <a:xfrm>
            <a:off x="1117600" y="5949315"/>
            <a:ext cx="813435"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欧洲</a:t>
            </a:r>
          </a:p>
        </p:txBody>
      </p:sp>
      <p:sp>
        <p:nvSpPr>
          <p:cNvPr id="7" name="文本框 6"/>
          <p:cNvSpPr txBox="1"/>
          <p:nvPr/>
        </p:nvSpPr>
        <p:spPr>
          <a:xfrm>
            <a:off x="2205990" y="6021705"/>
            <a:ext cx="5878830" cy="706755"/>
          </a:xfrm>
          <a:prstGeom prst="rect">
            <a:avLst/>
          </a:prstGeom>
          <a:noFill/>
        </p:spPr>
        <p:txBody>
          <a:bodyPr wrap="square" rtlCol="0">
            <a:spAutoFit/>
          </a:bodyPr>
          <a:lstStyle/>
          <a:p>
            <a:pPr algn="l">
              <a:buClrTx/>
              <a:buSzTx/>
              <a:buFontTx/>
            </a:pPr>
            <a:r>
              <a:rPr lang="zh-CN" altLang="en-US" sz="2000" b="1">
                <a:solidFill>
                  <a:srgbClr val="051BC1"/>
                </a:solidFill>
                <a:latin typeface="黑体" panose="02010609060101010101" pitchFamily="49" charset="-122"/>
                <a:ea typeface="黑体" panose="02010609060101010101" pitchFamily="49" charset="-122"/>
                <a:sym typeface="+mn-ea"/>
              </a:rPr>
              <a:t>出现了商业革命和价格革命，为欧洲资本主义发展提供了资本原始积累，推动了欧洲社会转型。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animBg="1"/>
      <p:bldP spid="33" grpId="0" bldLvl="0" animBg="1"/>
      <p:bldP spid="2" grpId="0" animBg="1"/>
      <p:bldP spid="26"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6" descr="W020100928406729902597"/>
          <p:cNvPicPr>
            <a:picLocks noChangeAspect="1" noChangeArrowheads="1"/>
          </p:cNvPicPr>
          <p:nvPr/>
        </p:nvPicPr>
        <p:blipFill>
          <a:blip r:embed="rId4" cstate="print">
            <a:clrChange>
              <a:clrFrom>
                <a:srgbClr val="FFFFFF"/>
              </a:clrFrom>
              <a:clrTo>
                <a:srgbClr val="FFFFFF">
                  <a:alpha val="0"/>
                </a:srgbClr>
              </a:clrTo>
            </a:clrChange>
          </a:blip>
          <a:srcRect l="2307" t="2316" r="2307" b="2007"/>
          <a:stretch>
            <a:fillRect/>
          </a:stretch>
        </p:blipFill>
        <p:spPr bwMode="auto">
          <a:xfrm>
            <a:off x="5772785" y="116840"/>
            <a:ext cx="2631440" cy="2376170"/>
          </a:xfrm>
          <a:prstGeom prst="rect">
            <a:avLst/>
          </a:prstGeom>
          <a:solidFill>
            <a:srgbClr val="FFFFFF"/>
          </a:solidFill>
          <a:ln w="9525">
            <a:solidFill>
              <a:schemeClr val="tx1"/>
            </a:solidFill>
            <a:miter lim="800000"/>
            <a:headEnd/>
            <a:tailEnd/>
          </a:ln>
          <a:effectLst/>
        </p:spPr>
      </p:pic>
      <p:sp>
        <p:nvSpPr>
          <p:cNvPr id="11" name="矩形 10"/>
          <p:cNvSpPr/>
          <p:nvPr/>
        </p:nvSpPr>
        <p:spPr>
          <a:xfrm>
            <a:off x="479425" y="2060575"/>
            <a:ext cx="4335780" cy="460375"/>
          </a:xfrm>
          <a:prstGeom prst="rect">
            <a:avLst/>
          </a:prstGeom>
          <a:noFill/>
          <a:ln>
            <a:noFill/>
          </a:ln>
        </p:spPr>
        <p:txBody>
          <a:bodyPr wrap="square">
            <a:spAutoFit/>
          </a:bodyPr>
          <a:lstStyle/>
          <a:p>
            <a:pPr lvl="0" defTabSz="914400" hangingPunct="1">
              <a:defRPr/>
            </a:pPr>
            <a:r>
              <a:rPr lang="zh-CN" altLang="en-US" sz="2400" b="1" i="0" kern="1200" dirty="0">
                <a:solidFill>
                  <a:schemeClr val="tx1"/>
                </a:solidFill>
                <a:effectLst/>
                <a:latin typeface="Calibri" panose="020F0502020204030204" pitchFamily="34" charset="0"/>
                <a:ea typeface="黑体" panose="02010609060101010101" pitchFamily="49" charset="-122"/>
              </a:rPr>
              <a:t>①</a:t>
            </a:r>
            <a:r>
              <a:rPr lang="zh-CN" altLang="en-US" sz="2400" b="1" i="0" kern="1200" dirty="0">
                <a:solidFill>
                  <a:schemeClr val="tx1"/>
                </a:solidFill>
                <a:effectLst/>
                <a:latin typeface="黑体" panose="02010609060101010101" pitchFamily="49" charset="-122"/>
                <a:ea typeface="黑体" panose="02010609060101010101" pitchFamily="49" charset="-122"/>
              </a:rPr>
              <a:t>商品种类与流通量成倍增长</a:t>
            </a:r>
          </a:p>
        </p:txBody>
      </p:sp>
      <p:sp>
        <p:nvSpPr>
          <p:cNvPr id="12" name="矩形 11"/>
          <p:cNvSpPr/>
          <p:nvPr/>
        </p:nvSpPr>
        <p:spPr>
          <a:xfrm>
            <a:off x="452755" y="3316605"/>
            <a:ext cx="3596005" cy="829945"/>
          </a:xfrm>
          <a:prstGeom prst="rect">
            <a:avLst/>
          </a:prstGeom>
          <a:noFill/>
          <a:ln>
            <a:noFill/>
          </a:ln>
        </p:spPr>
        <p:txBody>
          <a:bodyPr wrap="square">
            <a:spAutoFit/>
          </a:bodyPr>
          <a:lstStyle/>
          <a:p>
            <a:pPr lvl="0" defTabSz="914400" hangingPunct="1">
              <a:defRPr/>
            </a:pPr>
            <a:r>
              <a:rPr lang="zh-CN" altLang="en-US" sz="2400" b="1" i="0" kern="1200" dirty="0">
                <a:solidFill>
                  <a:schemeClr val="tx1"/>
                </a:solidFill>
                <a:effectLst/>
                <a:latin typeface="Calibri" panose="020F0502020204030204" pitchFamily="34" charset="0"/>
                <a:ea typeface="黑体" panose="02010609060101010101" pitchFamily="49" charset="-122"/>
              </a:rPr>
              <a:t>②</a:t>
            </a:r>
            <a:r>
              <a:rPr lang="zh-CN" altLang="en-US" sz="2400" b="1" i="0" kern="1200" dirty="0">
                <a:solidFill>
                  <a:schemeClr val="tx1"/>
                </a:solidFill>
                <a:effectLst/>
                <a:latin typeface="黑体" panose="02010609060101010101" pitchFamily="49" charset="-122"/>
                <a:ea typeface="黑体" panose="02010609060101010101" pitchFamily="49" charset="-122"/>
              </a:rPr>
              <a:t>世界贸易中心转移</a:t>
            </a:r>
          </a:p>
          <a:p>
            <a:pPr lvl="0" defTabSz="914400" hangingPunct="1">
              <a:defRPr/>
            </a:pPr>
            <a:r>
              <a:rPr lang="zh-CN" altLang="en-US" sz="2400" b="1" i="0" kern="1200" dirty="0">
                <a:solidFill>
                  <a:srgbClr val="051BC1"/>
                </a:solidFill>
                <a:effectLst/>
                <a:latin typeface="黑体" panose="02010609060101010101" pitchFamily="49" charset="-122"/>
                <a:ea typeface="黑体" panose="02010609060101010101" pitchFamily="49" charset="-122"/>
              </a:rPr>
              <a:t>（</a:t>
            </a:r>
            <a:r>
              <a:rPr lang="zh-CN" altLang="en-US" sz="2400" b="1" dirty="0">
                <a:solidFill>
                  <a:srgbClr val="051BC1"/>
                </a:solidFill>
                <a:effectLst/>
                <a:latin typeface="黑体" panose="02010609060101010101" pitchFamily="49" charset="-122"/>
                <a:ea typeface="黑体" panose="02010609060101010101" pitchFamily="49" charset="-122"/>
                <a:cs typeface="Times New Roman" panose="02020603050405020304" charset="0"/>
                <a:sym typeface="+mn-ea"/>
              </a:rPr>
              <a:t>地中海到大西洋沿岸</a:t>
            </a:r>
            <a:r>
              <a:rPr lang="en-US" altLang="zh-CN" sz="2400" b="1" dirty="0">
                <a:solidFill>
                  <a:srgbClr val="051BC1"/>
                </a:solidFill>
                <a:effectLst/>
                <a:latin typeface="黑体" panose="02010609060101010101" pitchFamily="49" charset="-122"/>
                <a:ea typeface="黑体" panose="02010609060101010101" pitchFamily="49" charset="-122"/>
                <a:cs typeface="Times New Roman" panose="02020603050405020304" charset="0"/>
                <a:sym typeface="+mn-ea"/>
              </a:rPr>
              <a:t>)</a:t>
            </a:r>
            <a:endParaRPr lang="en-US" altLang="zh-CN" sz="2400" b="1" i="0" kern="1200" dirty="0">
              <a:solidFill>
                <a:srgbClr val="051BC1"/>
              </a:solidFill>
              <a:effectLst/>
              <a:latin typeface="黑体" panose="02010609060101010101" pitchFamily="49" charset="-122"/>
              <a:ea typeface="黑体" panose="02010609060101010101" pitchFamily="49" charset="-122"/>
              <a:cs typeface="Times New Roman" panose="02020603050405020304" charset="0"/>
              <a:sym typeface="+mn-ea"/>
            </a:endParaRPr>
          </a:p>
        </p:txBody>
      </p:sp>
      <p:grpSp>
        <p:nvGrpSpPr>
          <p:cNvPr id="8" name="组合 7"/>
          <p:cNvGrpSpPr/>
          <p:nvPr/>
        </p:nvGrpSpPr>
        <p:grpSpPr>
          <a:xfrm>
            <a:off x="5636895" y="2925445"/>
            <a:ext cx="6683156" cy="1962785"/>
            <a:chOff x="1504" y="2399"/>
            <a:chExt cx="16072" cy="6366"/>
          </a:xfrm>
        </p:grpSpPr>
        <p:pic>
          <p:nvPicPr>
            <p:cNvPr id="9" name="图片 8" descr="timg"/>
            <p:cNvPicPr>
              <a:picLocks noChangeAspect="1"/>
            </p:cNvPicPr>
            <p:nvPr>
              <p:custDataLst>
                <p:tags r:id="rId1"/>
              </p:custDataLst>
            </p:nvPr>
          </p:nvPicPr>
          <p:blipFill>
            <a:blip r:embed="rId5" cstate="print"/>
            <a:srcRect l="3428" t="6722" r="4539" b="8079"/>
            <a:stretch>
              <a:fillRect/>
            </a:stretch>
          </p:blipFill>
          <p:spPr>
            <a:xfrm>
              <a:off x="1504" y="2399"/>
              <a:ext cx="7658" cy="6366"/>
            </a:xfrm>
            <a:prstGeom prst="rect">
              <a:avLst/>
            </a:prstGeom>
            <a:ln>
              <a:solidFill>
                <a:srgbClr val="000000"/>
              </a:solidFill>
            </a:ln>
            <a:effectLst/>
          </p:spPr>
        </p:pic>
        <p:pic>
          <p:nvPicPr>
            <p:cNvPr id="10" name="Picture 2" descr="56b9bc75498e69718a432ab8"/>
            <p:cNvPicPr>
              <a:picLocks noChangeAspect="1" noChangeArrowheads="1"/>
            </p:cNvPicPr>
            <p:nvPr/>
          </p:nvPicPr>
          <p:blipFill rotWithShape="1">
            <a:blip r:embed="rId6" cstate="print"/>
            <a:srcRect l="1178" t="1988" r="980" b="2034"/>
            <a:stretch>
              <a:fillRect/>
            </a:stretch>
          </p:blipFill>
          <p:spPr bwMode="auto">
            <a:xfrm>
              <a:off x="9371" y="2399"/>
              <a:ext cx="8205" cy="6366"/>
            </a:xfrm>
            <a:prstGeom prst="rect">
              <a:avLst/>
            </a:prstGeom>
            <a:noFill/>
            <a:ln w="9525">
              <a:solidFill>
                <a:srgbClr val="000000"/>
              </a:solidFill>
              <a:miter lim="800000"/>
              <a:headEnd/>
              <a:tailEnd/>
            </a:ln>
          </p:spPr>
        </p:pic>
        <p:sp>
          <p:nvSpPr>
            <p:cNvPr id="13" name="椭圆 12"/>
            <p:cNvSpPr/>
            <p:nvPr/>
          </p:nvSpPr>
          <p:spPr>
            <a:xfrm rot="1601042">
              <a:off x="2393" y="4677"/>
              <a:ext cx="1466" cy="1046"/>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00">
                <a:solidFill>
                  <a:srgbClr val="C00000"/>
                </a:solidFill>
              </a:endParaRPr>
            </a:p>
          </p:txBody>
        </p:sp>
        <p:sp>
          <p:nvSpPr>
            <p:cNvPr id="14" name="椭圆 13"/>
            <p:cNvSpPr/>
            <p:nvPr/>
          </p:nvSpPr>
          <p:spPr>
            <a:xfrm rot="7346692">
              <a:off x="11271" y="3312"/>
              <a:ext cx="2702" cy="878"/>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00">
                <a:solidFill>
                  <a:srgbClr val="C00000"/>
                </a:solidFill>
              </a:endParaRPr>
            </a:p>
          </p:txBody>
        </p:sp>
      </p:grpSp>
      <p:grpSp>
        <p:nvGrpSpPr>
          <p:cNvPr id="16" name="组合 15"/>
          <p:cNvGrpSpPr/>
          <p:nvPr/>
        </p:nvGrpSpPr>
        <p:grpSpPr>
          <a:xfrm>
            <a:off x="5831548" y="5012690"/>
            <a:ext cx="5956058" cy="1898005"/>
            <a:chOff x="5183" y="2471"/>
            <a:chExt cx="13022" cy="5297"/>
          </a:xfrm>
        </p:grpSpPr>
        <p:pic>
          <p:nvPicPr>
            <p:cNvPr id="17" name="图片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674" y="2471"/>
              <a:ext cx="5712" cy="3422"/>
            </a:xfrm>
            <a:prstGeom prst="rect">
              <a:avLst/>
            </a:prstGeom>
            <a:ln>
              <a:solidFill>
                <a:srgbClr val="000000"/>
              </a:solidFill>
            </a:ln>
            <a:effectLst/>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83" y="2471"/>
              <a:ext cx="5817" cy="3407"/>
            </a:xfrm>
            <a:prstGeom prst="rect">
              <a:avLst/>
            </a:prstGeom>
            <a:ln>
              <a:solidFill>
                <a:srgbClr val="000000"/>
              </a:solidFill>
            </a:ln>
            <a:effectLst/>
          </p:spPr>
        </p:pic>
        <p:sp>
          <p:nvSpPr>
            <p:cNvPr id="19" name="文本框 18"/>
            <p:cNvSpPr txBox="1"/>
            <p:nvPr/>
          </p:nvSpPr>
          <p:spPr>
            <a:xfrm>
              <a:off x="5446" y="5967"/>
              <a:ext cx="5159" cy="1801"/>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第一家股份公司</a:t>
              </a:r>
            </a:p>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a:t>
              </a:r>
              <a:r>
                <a:rPr kumimoji="0" lang="zh-CN" altLang="en-US"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荷兰东印度公司</a:t>
              </a:r>
            </a:p>
          </p:txBody>
        </p:sp>
        <p:sp>
          <p:nvSpPr>
            <p:cNvPr id="20" name="文本框 19"/>
            <p:cNvSpPr txBox="1"/>
            <p:nvPr/>
          </p:nvSpPr>
          <p:spPr>
            <a:xfrm>
              <a:off x="11656" y="5941"/>
              <a:ext cx="6549" cy="1801"/>
            </a:xfrm>
            <a:prstGeom prst="rect">
              <a:avLst/>
            </a:prstGeom>
            <a:noFill/>
          </p:spPr>
          <p:txBody>
            <a:bodyPr wrap="square" rtlCol="0">
              <a:spAutoFit/>
            </a:bodyPr>
            <a:lstStyle/>
            <a:p>
              <a:pPr marL="0" marR="0" lvl="0" indent="0" algn="ctr" defTabSz="609600" rtl="0" fontAlgn="auto">
                <a:lnSpc>
                  <a:spcPct val="100000"/>
                </a:lnSpc>
                <a:spcBef>
                  <a:spcPts val="0"/>
                </a:spcBef>
                <a:spcAft>
                  <a:spcPts val="0"/>
                </a:spcAft>
                <a:buClrTx/>
                <a:buSzTx/>
                <a:buFontTx/>
                <a:buNone/>
                <a:defRPr/>
              </a:pPr>
              <a:r>
                <a:rPr kumimoji="0" lang="zh-CN" altLang="en-US"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第一家证券交易所</a:t>
              </a:r>
            </a:p>
            <a:p>
              <a:pPr marL="0" marR="0" lvl="0" indent="0" algn="ctr" defTabSz="609600" rtl="0" fontAlgn="auto">
                <a:lnSpc>
                  <a:spcPct val="100000"/>
                </a:lnSpc>
                <a:spcBef>
                  <a:spcPts val="0"/>
                </a:spcBef>
                <a:spcAft>
                  <a:spcPts val="0"/>
                </a:spcAft>
                <a:buClrTx/>
                <a:buSzTx/>
                <a:buFontTx/>
                <a:buNone/>
                <a:defRPr/>
              </a:pPr>
              <a:r>
                <a:rPr kumimoji="0" lang="en-US" altLang="zh-CN"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a:t>
              </a:r>
              <a:r>
                <a:rPr kumimoji="0" lang="zh-CN" altLang="en-US" b="1" i="0" u="non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阿姆斯特丹证券交易所</a:t>
              </a:r>
            </a:p>
          </p:txBody>
        </p:sp>
      </p:grpSp>
      <p:sp>
        <p:nvSpPr>
          <p:cNvPr id="22" name="矩形 21"/>
          <p:cNvSpPr/>
          <p:nvPr/>
        </p:nvSpPr>
        <p:spPr>
          <a:xfrm>
            <a:off x="478790" y="5107940"/>
            <a:ext cx="3950335" cy="829945"/>
          </a:xfrm>
          <a:prstGeom prst="rect">
            <a:avLst/>
          </a:prstGeom>
          <a:noFill/>
          <a:ln>
            <a:noFill/>
          </a:ln>
        </p:spPr>
        <p:txBody>
          <a:bodyPr wrap="square">
            <a:spAutoFit/>
          </a:bodyPr>
          <a:lstStyle/>
          <a:p>
            <a:pPr lvl="0" defTabSz="914400" hangingPunct="1">
              <a:defRPr/>
            </a:pPr>
            <a:r>
              <a:rPr lang="zh-CN" altLang="en-US" sz="2400" b="1" dirty="0">
                <a:solidFill>
                  <a:schemeClr val="tx1"/>
                </a:solidFill>
                <a:effectLst/>
                <a:latin typeface="Calibri" panose="020F0502020204030204" pitchFamily="34" charset="0"/>
                <a:ea typeface="黑体" panose="02010609060101010101" pitchFamily="49" charset="-122"/>
                <a:sym typeface="+mn-ea"/>
              </a:rPr>
              <a:t>③</a:t>
            </a:r>
            <a:r>
              <a:rPr lang="zh-CN" altLang="en-US" sz="2400" b="1" dirty="0">
                <a:solidFill>
                  <a:schemeClr val="tx1"/>
                </a:solidFill>
                <a:effectLst/>
                <a:latin typeface="黑体" panose="02010609060101010101" pitchFamily="49" charset="-122"/>
                <a:ea typeface="黑体" panose="02010609060101010101" pitchFamily="49" charset="-122"/>
                <a:sym typeface="+mn-ea"/>
              </a:rPr>
              <a:t>新的商业经营方式出现</a:t>
            </a:r>
          </a:p>
          <a:p>
            <a:pPr lvl="0" defTabSz="914400" hangingPunct="1">
              <a:defRPr/>
            </a:pPr>
            <a:r>
              <a:rPr lang="zh-CN" altLang="en-US" sz="2400" b="1" dirty="0">
                <a:solidFill>
                  <a:srgbClr val="051BC1"/>
                </a:solidFill>
                <a:effectLst/>
                <a:latin typeface="黑体" panose="02010609060101010101" pitchFamily="49" charset="-122"/>
                <a:ea typeface="黑体" panose="02010609060101010101" pitchFamily="49" charset="-122"/>
                <a:sym typeface="+mn-ea"/>
              </a:rPr>
              <a:t>（</a:t>
            </a:r>
            <a:r>
              <a:rPr lang="zh-CN" altLang="en-US" sz="2400" b="1">
                <a:solidFill>
                  <a:srgbClr val="051BC1"/>
                </a:solidFill>
                <a:latin typeface="黑体" panose="02010609060101010101" pitchFamily="49" charset="-122"/>
                <a:ea typeface="黑体" panose="02010609060101010101" pitchFamily="49" charset="-122"/>
                <a:cs typeface="微软雅黑" panose="020B0503020204020204" pitchFamily="34" charset="-122"/>
                <a:sym typeface="+mn-ea"/>
              </a:rPr>
              <a:t>股份公司与证券交易所）</a:t>
            </a:r>
            <a:endParaRPr lang="zh-CN" altLang="en-US" sz="2400" b="1" i="0" kern="1200" dirty="0">
              <a:solidFill>
                <a:srgbClr val="051BC1"/>
              </a:solidFill>
              <a:effectLst/>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24" name="文本框 23"/>
          <p:cNvSpPr txBox="1"/>
          <p:nvPr/>
        </p:nvSpPr>
        <p:spPr>
          <a:xfrm>
            <a:off x="1913890" y="1148080"/>
            <a:ext cx="1548765" cy="460375"/>
          </a:xfrm>
          <a:prstGeom prst="rect">
            <a:avLst/>
          </a:prstGeom>
          <a:noFill/>
        </p:spPr>
        <p:txBody>
          <a:bodyPr wrap="square" rtlCol="0">
            <a:spAutoFit/>
          </a:bodyPr>
          <a:lstStyle/>
          <a:p>
            <a:r>
              <a:rPr lang="zh-CN" altLang="en-US" sz="2400" b="1">
                <a:solidFill>
                  <a:srgbClr val="051BC1"/>
                </a:solidFill>
                <a:latin typeface="黑体" panose="02010609060101010101" pitchFamily="49" charset="-122"/>
                <a:ea typeface="黑体" panose="02010609060101010101" pitchFamily="49" charset="-122"/>
              </a:rPr>
              <a:t>商业革命</a:t>
            </a:r>
          </a:p>
        </p:txBody>
      </p:sp>
      <p:sp>
        <p:nvSpPr>
          <p:cNvPr id="84" name="文本框 55"/>
          <p:cNvSpPr txBox="1">
            <a:spLocks noChangeArrowheads="1"/>
          </p:cNvSpPr>
          <p:nvPr/>
        </p:nvSpPr>
        <p:spPr bwMode="auto">
          <a:xfrm>
            <a:off x="524510" y="328930"/>
            <a:ext cx="3488690"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b="1" i="0" dirty="0">
                <a:solidFill>
                  <a:srgbClr val="FF0000"/>
                </a:solidFill>
                <a:effectLst/>
                <a:latin typeface="黑体" panose="02010609060101010101" pitchFamily="49" charset="-122"/>
                <a:ea typeface="黑体" panose="02010609060101010101" pitchFamily="49" charset="-122"/>
              </a:rPr>
              <a:t>2.</a:t>
            </a:r>
            <a:r>
              <a:rPr lang="zh-CN" altLang="en-US" sz="2400" b="1" i="0" dirty="0">
                <a:solidFill>
                  <a:srgbClr val="FF0000"/>
                </a:solidFill>
                <a:effectLst/>
                <a:latin typeface="黑体" panose="02010609060101010101" pitchFamily="49" charset="-122"/>
                <a:ea typeface="黑体" panose="02010609060101010101" pitchFamily="49" charset="-122"/>
              </a:rPr>
              <a:t>早期殖民扩张的影响</a:t>
            </a:r>
            <a:r>
              <a:rPr lang="en-US" altLang="zh-CN" sz="2400" b="1" i="0" dirty="0">
                <a:solidFill>
                  <a:srgbClr val="FF0000"/>
                </a:solidFill>
                <a:effectLst/>
                <a:latin typeface="黑体" panose="02010609060101010101" pitchFamily="49" charset="-122"/>
                <a:ea typeface="黑体" panose="02010609060101010101" pitchFamily="49" charset="-122"/>
              </a:rPr>
              <a:t> </a:t>
            </a:r>
            <a:r>
              <a:rPr lang="en-US" altLang="zh-CN" sz="2400" b="1" i="0" dirty="0">
                <a:solidFill>
                  <a:schemeClr val="tx1"/>
                </a:solidFill>
                <a:effectLst/>
                <a:latin typeface="黑体" panose="02010609060101010101" pitchFamily="49" charset="-122"/>
                <a:ea typeface="黑体" panose="02010609060101010101" pitchFamily="49" charset="-122"/>
              </a:rPr>
              <a:t>    </a:t>
            </a:r>
          </a:p>
        </p:txBody>
      </p:sp>
      <p:grpSp>
        <p:nvGrpSpPr>
          <p:cNvPr id="27" name="组合 26"/>
          <p:cNvGrpSpPr/>
          <p:nvPr/>
        </p:nvGrpSpPr>
        <p:grpSpPr>
          <a:xfrm>
            <a:off x="6297827" y="160020"/>
            <a:ext cx="5569013" cy="2733028"/>
            <a:chOff x="9967" y="252"/>
            <a:chExt cx="8768" cy="4344"/>
          </a:xfrm>
        </p:grpSpPr>
        <p:pic>
          <p:nvPicPr>
            <p:cNvPr id="6" name="Picture 4" descr="W020100928406728185476"/>
            <p:cNvPicPr>
              <a:picLocks noChangeAspect="1" noChangeArrowheads="1"/>
            </p:cNvPicPr>
            <p:nvPr/>
          </p:nvPicPr>
          <p:blipFill rotWithShape="1">
            <a:blip r:embed="rId9" cstate="print">
              <a:clrChange>
                <a:clrFrom>
                  <a:srgbClr val="ECEBF3"/>
                </a:clrFrom>
                <a:clrTo>
                  <a:srgbClr val="ECEBF3">
                    <a:alpha val="0"/>
                  </a:srgbClr>
                </a:clrTo>
              </a:clrChange>
            </a:blip>
            <a:srcRect l="2212" t="2063" r="2191" b="1944"/>
            <a:stretch>
              <a:fillRect/>
            </a:stretch>
          </p:blipFill>
          <p:spPr bwMode="auto">
            <a:xfrm>
              <a:off x="14332" y="252"/>
              <a:ext cx="4403" cy="3709"/>
            </a:xfrm>
            <a:prstGeom prst="rect">
              <a:avLst/>
            </a:prstGeom>
            <a:solidFill>
              <a:srgbClr val="FFFFFF"/>
            </a:solidFill>
            <a:ln w="9525">
              <a:solidFill>
                <a:schemeClr val="tx1"/>
              </a:solidFill>
              <a:miter lim="800000"/>
              <a:headEnd/>
              <a:tailEnd/>
            </a:ln>
            <a:effectLst/>
          </p:spPr>
        </p:pic>
        <p:sp>
          <p:nvSpPr>
            <p:cNvPr id="7" name="文本框 6"/>
            <p:cNvSpPr txBox="1"/>
            <p:nvPr/>
          </p:nvSpPr>
          <p:spPr>
            <a:xfrm>
              <a:off x="9967" y="4011"/>
              <a:ext cx="8353" cy="585"/>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nchor="ctr" anchorCtr="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新航路开辟前后</a:t>
              </a:r>
              <a:r>
                <a:rPr kumimoji="0" lang="en-US" altLang="zh-CN"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 </a:t>
              </a:r>
              <a:r>
                <a:rPr kumimoji="0" lang="zh-CN" altLang="en-US"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亚欧非美之间的贸易情况</a:t>
              </a:r>
            </a:p>
          </p:txBody>
        </p:sp>
        <p:sp>
          <p:nvSpPr>
            <p:cNvPr id="25" name="右箭头 24"/>
            <p:cNvSpPr/>
            <p:nvPr/>
          </p:nvSpPr>
          <p:spPr>
            <a:xfrm>
              <a:off x="13456" y="1772"/>
              <a:ext cx="794" cy="45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623570" y="1125220"/>
            <a:ext cx="875665"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欧洲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22" grpId="0" bldLvl="0" animBg="1"/>
      <p:bldP spid="24"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左大括号 7"/>
          <p:cNvSpPr/>
          <p:nvPr/>
        </p:nvSpPr>
        <p:spPr>
          <a:xfrm rot="16200000">
            <a:off x="4054739" y="1724060"/>
            <a:ext cx="241010" cy="3071627"/>
          </a:xfrm>
          <a:prstGeom prst="leftBrace">
            <a:avLst>
              <a:gd name="adj1" fmla="val 32663"/>
              <a:gd name="adj2" fmla="val 46630"/>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00"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endParaRPr>
          </a:p>
        </p:txBody>
      </p:sp>
      <p:sp>
        <p:nvSpPr>
          <p:cNvPr id="14" name="矩形: 圆角 13"/>
          <p:cNvSpPr/>
          <p:nvPr/>
        </p:nvSpPr>
        <p:spPr>
          <a:xfrm>
            <a:off x="2120265" y="3578225"/>
            <a:ext cx="4133215" cy="882650"/>
          </a:xfrm>
          <a:prstGeom prst="roundRect">
            <a:avLst/>
          </a:prstGeom>
          <a:noFill/>
          <a:ln w="12700" cmpd="sng">
            <a:solidFill>
              <a:schemeClr val="tx1"/>
            </a:solidFill>
            <a:prstDash val="soli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00" dirty="0">
              <a:latin typeface="黑体" panose="02010609060101010101" pitchFamily="49" charset="-122"/>
              <a:ea typeface="黑体" panose="02010609060101010101" pitchFamily="49" charset="-122"/>
            </a:endParaRPr>
          </a:p>
        </p:txBody>
      </p:sp>
      <p:sp>
        <p:nvSpPr>
          <p:cNvPr id="15" name="Text Box 2"/>
          <p:cNvSpPr txBox="1">
            <a:spLocks noChangeArrowheads="1"/>
          </p:cNvSpPr>
          <p:nvPr/>
        </p:nvSpPr>
        <p:spPr bwMode="auto">
          <a:xfrm>
            <a:off x="2224405" y="3599180"/>
            <a:ext cx="1634490" cy="46037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rPr>
              <a:t>封建领主</a:t>
            </a:r>
          </a:p>
        </p:txBody>
      </p:sp>
      <p:sp>
        <p:nvSpPr>
          <p:cNvPr id="16" name="Text Box 2"/>
          <p:cNvSpPr txBox="1">
            <a:spLocks noChangeArrowheads="1"/>
          </p:cNvSpPr>
          <p:nvPr/>
        </p:nvSpPr>
        <p:spPr bwMode="auto">
          <a:xfrm>
            <a:off x="2305685" y="4052570"/>
            <a:ext cx="1433830" cy="46037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地位下降</a:t>
            </a:r>
          </a:p>
        </p:txBody>
      </p:sp>
      <p:sp>
        <p:nvSpPr>
          <p:cNvPr id="17" name="Text Box 2"/>
          <p:cNvSpPr txBox="1">
            <a:spLocks noChangeArrowheads="1"/>
          </p:cNvSpPr>
          <p:nvPr/>
        </p:nvSpPr>
        <p:spPr bwMode="auto">
          <a:xfrm>
            <a:off x="3865563" y="3573201"/>
            <a:ext cx="2484891" cy="46037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Aft>
                <a:spcPts val="0"/>
              </a:spcAft>
              <a:buClrTx/>
              <a:buSzTx/>
              <a:buFontTx/>
              <a:buNone/>
              <a:defRPr/>
            </a:pPr>
            <a:r>
              <a:rPr kumimoji="0" lang="zh-CN" altLang="en-US" sz="24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rPr>
              <a:t>商业资产阶级</a:t>
            </a:r>
            <a:endParaRPr kumimoji="0" lang="en-US" altLang="zh-CN" sz="24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endParaRPr>
          </a:p>
        </p:txBody>
      </p:sp>
      <p:sp>
        <p:nvSpPr>
          <p:cNvPr id="20" name="Text Box 2"/>
          <p:cNvSpPr txBox="1">
            <a:spLocks noChangeArrowheads="1"/>
          </p:cNvSpPr>
          <p:nvPr/>
        </p:nvSpPr>
        <p:spPr bwMode="auto">
          <a:xfrm>
            <a:off x="4315909" y="4028974"/>
            <a:ext cx="1567551" cy="46037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lang="zh-CN" altLang="en-US" sz="2400" b="1" i="0" noProof="0" dirty="0">
                <a:ln>
                  <a:noFill/>
                </a:ln>
                <a:solidFill>
                  <a:srgbClr val="FF0000"/>
                </a:solidFill>
                <a:effectLst/>
                <a:uLnTx/>
                <a:uFillTx/>
                <a:latin typeface="黑体" panose="02010609060101010101" pitchFamily="49" charset="-122"/>
                <a:ea typeface="黑体" panose="02010609060101010101" pitchFamily="49" charset="-122"/>
              </a:rPr>
              <a:t>实力上升</a:t>
            </a:r>
            <a:endParaRPr kumimoji="0" lang="zh-CN" altLang="en-US"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endParaRPr>
          </a:p>
        </p:txBody>
      </p:sp>
      <p:sp>
        <p:nvSpPr>
          <p:cNvPr id="23" name="矩形 22"/>
          <p:cNvSpPr/>
          <p:nvPr/>
        </p:nvSpPr>
        <p:spPr>
          <a:xfrm>
            <a:off x="8251190" y="795655"/>
            <a:ext cx="3323590" cy="2384425"/>
          </a:xfrm>
          <a:prstGeom prst="rect">
            <a:avLst/>
          </a:prstGeom>
          <a:ln w="12700" cmpd="sng">
            <a:solidFill>
              <a:schemeClr val="tx1"/>
            </a:solidFill>
            <a:prstDash val="sysDot"/>
          </a:ln>
        </p:spPr>
        <p:txBody>
          <a:bodyPr wrap="square">
            <a:spAutoFit/>
          </a:bodyPr>
          <a:lstStyle/>
          <a:p>
            <a:pPr lvl="0" algn="l" defTabSz="609600" hangingPunct="1">
              <a:lnSpc>
                <a:spcPct val="120000"/>
              </a:lnSpc>
              <a:spcBef>
                <a:spcPts val="300"/>
              </a:spcBef>
              <a:spcAft>
                <a:spcPts val="300"/>
              </a:spcAft>
              <a:defRPr/>
            </a:pP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据统计，从</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1502</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年到</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1660</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年，西班牙从美洲得到</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18600</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吨注册白银和</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200</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吨注册黄金，到</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16</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世纪末，世界金银总产量中有</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83%</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被西班牙占有。</a:t>
            </a:r>
            <a:endPar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a:p>
            <a:pPr lvl="0" algn="l" defTabSz="609600" hangingPunct="1">
              <a:lnSpc>
                <a:spcPct val="120000"/>
              </a:lnSpc>
              <a:spcBef>
                <a:spcPts val="300"/>
              </a:spcBef>
              <a:spcAft>
                <a:spcPts val="300"/>
              </a:spcAft>
              <a:defRPr/>
            </a:pP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齐世荣</a:t>
            </a:r>
            <a:r>
              <a:rPr lang="en-US" altLang="zh-CN"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r>
              <a:rPr lang="zh-CN" altLang="en-US" sz="2000" b="1" i="0" kern="12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世界通史</a:t>
            </a:r>
            <a:r>
              <a:rPr lang="en-US" altLang="zh-CN" sz="2000" b="1" i="0" kern="1200" dirty="0">
                <a:solidFill>
                  <a:schemeClr val="tx1"/>
                </a:solidFill>
                <a:effectLst/>
                <a:latin typeface="黑体" panose="02010609060101010101" pitchFamily="49" charset="-122"/>
                <a:ea typeface="黑体" panose="02010609060101010101" pitchFamily="49" charset="-122"/>
              </a:rPr>
              <a:t>》</a:t>
            </a:r>
          </a:p>
        </p:txBody>
      </p:sp>
      <p:sp>
        <p:nvSpPr>
          <p:cNvPr id="24" name="文本框 23"/>
          <p:cNvSpPr txBox="1"/>
          <p:nvPr/>
        </p:nvSpPr>
        <p:spPr>
          <a:xfrm>
            <a:off x="1842135" y="358775"/>
            <a:ext cx="1548765" cy="460375"/>
          </a:xfrm>
          <a:prstGeom prst="rect">
            <a:avLst/>
          </a:prstGeom>
          <a:noFill/>
        </p:spPr>
        <p:txBody>
          <a:bodyPr wrap="square" rtlCol="0">
            <a:spAutoFit/>
          </a:bodyPr>
          <a:lstStyle/>
          <a:p>
            <a:r>
              <a:rPr lang="zh-CN" altLang="en-US" sz="2400" b="1">
                <a:solidFill>
                  <a:srgbClr val="051BC1"/>
                </a:solidFill>
                <a:latin typeface="黑体" panose="02010609060101010101" pitchFamily="49" charset="-122"/>
                <a:ea typeface="黑体" panose="02010609060101010101" pitchFamily="49" charset="-122"/>
              </a:rPr>
              <a:t>价格革命</a:t>
            </a:r>
          </a:p>
        </p:txBody>
      </p:sp>
      <p:sp>
        <p:nvSpPr>
          <p:cNvPr id="26" name="矩形 25"/>
          <p:cNvSpPr/>
          <p:nvPr/>
        </p:nvSpPr>
        <p:spPr>
          <a:xfrm>
            <a:off x="551815" y="334010"/>
            <a:ext cx="875665"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欧洲</a:t>
            </a:r>
          </a:p>
        </p:txBody>
      </p:sp>
      <p:sp>
        <p:nvSpPr>
          <p:cNvPr id="3" name="下箭头 2"/>
          <p:cNvSpPr/>
          <p:nvPr/>
        </p:nvSpPr>
        <p:spPr>
          <a:xfrm>
            <a:off x="2782570" y="2059940"/>
            <a:ext cx="291465" cy="42037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5240655" y="4581525"/>
            <a:ext cx="291465" cy="42037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a:off x="2785745" y="4568190"/>
            <a:ext cx="291465" cy="42037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479550" y="5086350"/>
            <a:ext cx="2631440" cy="460375"/>
          </a:xfrm>
          <a:prstGeom prst="rect">
            <a:avLst/>
          </a:prstGeom>
          <a:noFill/>
          <a:ln w="12700" cmpd="sng">
            <a:solidFill>
              <a:schemeClr val="tx1"/>
            </a:solidFill>
            <a:prstDash val="solid"/>
          </a:ln>
        </p:spPr>
        <p:txBody>
          <a:bodyPr wrap="none" rtlCol="0" anchor="t">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lang="zh-CN" altLang="en-US" sz="2400" b="1" noProof="0" dirty="0">
                <a:ln>
                  <a:noFill/>
                </a:ln>
                <a:effectLst/>
                <a:uLnTx/>
                <a:uFillTx/>
                <a:latin typeface="黑体" panose="02010609060101010101" pitchFamily="49" charset="-122"/>
                <a:ea typeface="黑体" panose="02010609060101010101" pitchFamily="49" charset="-122"/>
                <a:sym typeface="+mn-ea"/>
              </a:rPr>
              <a:t>封建制度濒于解体</a:t>
            </a:r>
          </a:p>
        </p:txBody>
      </p:sp>
      <p:sp>
        <p:nvSpPr>
          <p:cNvPr id="29" name="文本框 28"/>
          <p:cNvSpPr txBox="1"/>
          <p:nvPr/>
        </p:nvSpPr>
        <p:spPr>
          <a:xfrm>
            <a:off x="4368800" y="5085080"/>
            <a:ext cx="2635885" cy="460375"/>
          </a:xfrm>
          <a:prstGeom prst="rect">
            <a:avLst/>
          </a:prstGeom>
          <a:noFill/>
          <a:ln>
            <a:solidFill>
              <a:schemeClr val="tx1"/>
            </a:solidFill>
          </a:ln>
        </p:spPr>
        <p:txBody>
          <a:bodyPr wrap="square" rtlCol="0" anchor="t">
            <a:spAutoFit/>
          </a:bodyPr>
          <a:lstStyle/>
          <a:p>
            <a:r>
              <a:rPr lang="zh-CN" altLang="en-US" sz="2400" b="1" noProof="0" dirty="0">
                <a:ln>
                  <a:noFill/>
                </a:ln>
                <a:effectLst/>
                <a:uLnTx/>
                <a:uFillTx/>
                <a:latin typeface="黑体" panose="02010609060101010101" pitchFamily="49" charset="-122"/>
                <a:ea typeface="黑体" panose="02010609060101010101" pitchFamily="49" charset="-122"/>
                <a:sym typeface="+mn-ea"/>
              </a:rPr>
              <a:t>资本主义加速发展</a:t>
            </a:r>
          </a:p>
        </p:txBody>
      </p:sp>
      <p:sp>
        <p:nvSpPr>
          <p:cNvPr id="30" name="右箭头 29"/>
          <p:cNvSpPr/>
          <p:nvPr/>
        </p:nvSpPr>
        <p:spPr>
          <a:xfrm>
            <a:off x="3792855" y="2635250"/>
            <a:ext cx="575945" cy="28765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993265" y="1410970"/>
            <a:ext cx="2691765" cy="534035"/>
          </a:xfrm>
          <a:prstGeom prst="rect">
            <a:avLst/>
          </a:prstGeom>
          <a:noFill/>
          <a:ln w="12700" cmpd="sng">
            <a:solidFill>
              <a:schemeClr val="tx1"/>
            </a:solidFill>
            <a:prstDash val="solid"/>
          </a:ln>
        </p:spPr>
        <p:txBody>
          <a:bodyPr wrap="square" rtlCol="0" anchor="ctr" anchorCtr="0">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lang="zh-CN" altLang="en-US" sz="2400" b="1" noProof="0" dirty="0">
                <a:ln>
                  <a:noFill/>
                </a:ln>
                <a:effectLst/>
                <a:uLnTx/>
                <a:uFillTx/>
                <a:latin typeface="黑体" panose="02010609060101010101" pitchFamily="49" charset="-122"/>
                <a:ea typeface="黑体" panose="02010609060101010101" pitchFamily="49" charset="-122"/>
                <a:sym typeface="Arial" panose="020B0604020202020204" pitchFamily="34" charset="0"/>
              </a:rPr>
              <a:t>大量金银流入欧洲</a:t>
            </a:r>
          </a:p>
        </p:txBody>
      </p:sp>
      <p:sp>
        <p:nvSpPr>
          <p:cNvPr id="32" name="文本框 31"/>
          <p:cNvSpPr txBox="1"/>
          <p:nvPr/>
        </p:nvSpPr>
        <p:spPr>
          <a:xfrm>
            <a:off x="2120265" y="2530475"/>
            <a:ext cx="1407160" cy="460375"/>
          </a:xfrm>
          <a:prstGeom prst="rect">
            <a:avLst/>
          </a:prstGeom>
          <a:noFill/>
          <a:ln>
            <a:solidFill>
              <a:schemeClr val="tx1"/>
            </a:solidFill>
          </a:ln>
        </p:spPr>
        <p:txBody>
          <a:bodyPr wrap="square" rtlCol="0" anchor="t">
            <a:spAutoFit/>
          </a:bodyPr>
          <a:lstStyle/>
          <a:p>
            <a:pPr marL="0" marR="0" lvl="0" algn="ctr" defTabSz="914400" rtl="0" eaLnBrk="1" fontAlgn="auto" latinLnBrk="0" hangingPunct="1">
              <a:lnSpc>
                <a:spcPct val="100000"/>
              </a:lnSpc>
              <a:spcBef>
                <a:spcPct val="50000"/>
              </a:spcBef>
              <a:spcAft>
                <a:spcPts val="0"/>
              </a:spcAft>
              <a:buClrTx/>
              <a:buSzTx/>
              <a:buFontTx/>
              <a:buNone/>
              <a:defRPr/>
            </a:pPr>
            <a:r>
              <a:rPr lang="zh-CN" altLang="en-US" sz="2400" b="1" noProof="0" dirty="0">
                <a:ln>
                  <a:noFill/>
                </a:ln>
                <a:effectLst/>
                <a:uLnTx/>
                <a:uFillTx/>
                <a:latin typeface="黑体" panose="02010609060101010101" pitchFamily="49" charset="-122"/>
                <a:ea typeface="黑体" panose="02010609060101010101" pitchFamily="49" charset="-122"/>
                <a:sym typeface="+mn-ea"/>
              </a:rPr>
              <a:t>货币贬值</a:t>
            </a:r>
          </a:p>
        </p:txBody>
      </p:sp>
      <p:sp>
        <p:nvSpPr>
          <p:cNvPr id="33" name="文本框 32"/>
          <p:cNvSpPr txBox="1"/>
          <p:nvPr/>
        </p:nvSpPr>
        <p:spPr>
          <a:xfrm>
            <a:off x="4658360" y="2491740"/>
            <a:ext cx="1407160" cy="460375"/>
          </a:xfrm>
          <a:prstGeom prst="rect">
            <a:avLst/>
          </a:prstGeom>
          <a:noFill/>
          <a:ln>
            <a:solidFill>
              <a:schemeClr val="tx1"/>
            </a:solidFill>
          </a:ln>
        </p:spPr>
        <p:txBody>
          <a:bodyPr wrap="none" rtlCol="0" anchor="t">
            <a:spAutoFit/>
          </a:bodyPr>
          <a:lstStyle/>
          <a:p>
            <a:pPr marL="0" marR="0" lvl="0" algn="ctr" defTabSz="914400" rtl="0" eaLnBrk="1" fontAlgn="auto" latinLnBrk="0" hangingPunct="1">
              <a:lnSpc>
                <a:spcPct val="100000"/>
              </a:lnSpc>
              <a:spcBef>
                <a:spcPct val="50000"/>
              </a:spcBef>
              <a:spcAft>
                <a:spcPts val="0"/>
              </a:spcAft>
              <a:buClrTx/>
              <a:buSzTx/>
              <a:buFontTx/>
              <a:buNone/>
              <a:defRPr/>
            </a:pPr>
            <a:r>
              <a:rPr lang="zh-CN" altLang="en-US" sz="2400" b="1" noProof="0" dirty="0">
                <a:ln>
                  <a:noFill/>
                </a:ln>
                <a:effectLst/>
                <a:uLnTx/>
                <a:uFillTx/>
                <a:latin typeface="黑体" panose="02010609060101010101" pitchFamily="49" charset="-122"/>
                <a:ea typeface="黑体" panose="02010609060101010101" pitchFamily="49" charset="-122"/>
                <a:sym typeface="+mn-ea"/>
              </a:rPr>
              <a:t>物价上涨</a:t>
            </a:r>
          </a:p>
        </p:txBody>
      </p:sp>
      <p:sp>
        <p:nvSpPr>
          <p:cNvPr id="34" name="文本框 33"/>
          <p:cNvSpPr txBox="1"/>
          <p:nvPr/>
        </p:nvSpPr>
        <p:spPr>
          <a:xfrm>
            <a:off x="3143885" y="5628640"/>
            <a:ext cx="2019300" cy="460375"/>
          </a:xfrm>
          <a:prstGeom prst="rect">
            <a:avLst/>
          </a:prstGeom>
          <a:solidFill>
            <a:srgbClr val="FFC000"/>
          </a:solidFill>
        </p:spPr>
        <p:txBody>
          <a:bodyPr wrap="square" rtlCol="0" anchor="t">
            <a:spAutoFit/>
          </a:bodyPr>
          <a:lstStyle/>
          <a:p>
            <a:pPr eaLnBrk="1" hangingPunct="1">
              <a:spcBef>
                <a:spcPct val="50000"/>
              </a:spcBef>
              <a:buFontTx/>
              <a:buNone/>
            </a:pPr>
            <a:r>
              <a:rPr lang="zh-CN" altLang="en-US" sz="2400" b="1" dirty="0">
                <a:solidFill>
                  <a:srgbClr val="051BC1"/>
                </a:solidFill>
                <a:latin typeface="黑体" panose="02010609060101010101" pitchFamily="49" charset="-122"/>
                <a:ea typeface="黑体" panose="02010609060101010101" pitchFamily="49" charset="-122"/>
                <a:sym typeface="+mn-ea"/>
              </a:rPr>
              <a:t>推动社会转型</a:t>
            </a:r>
          </a:p>
        </p:txBody>
      </p:sp>
      <p:sp>
        <p:nvSpPr>
          <p:cNvPr id="35" name="文本框 34"/>
          <p:cNvSpPr txBox="1"/>
          <p:nvPr/>
        </p:nvSpPr>
        <p:spPr>
          <a:xfrm>
            <a:off x="697230" y="6228715"/>
            <a:ext cx="11159490" cy="429895"/>
          </a:xfrm>
          <a:prstGeom prst="rect">
            <a:avLst/>
          </a:prstGeom>
          <a:solidFill>
            <a:srgbClr val="FFFF00"/>
          </a:solidFill>
        </p:spPr>
        <p:txBody>
          <a:bodyPr wrap="none" rtlCol="0" anchor="t">
            <a:spAutoFit/>
          </a:bodyPr>
          <a:lstStyle/>
          <a:p>
            <a:pPr lvl="0" algn="l">
              <a:lnSpc>
                <a:spcPct val="110000"/>
              </a:lnSpc>
            </a:pPr>
            <a:r>
              <a:rPr lang="zh-CN" altLang="en-US" sz="2000" b="1" noProof="0" dirty="0">
                <a:ln>
                  <a:noFill/>
                </a:ln>
                <a:solidFill>
                  <a:schemeClr val="tx1"/>
                </a:solidFill>
                <a:effectLst/>
                <a:uLnTx/>
                <a:uFillTx/>
                <a:latin typeface="黑体" panose="02010609060101010101" pitchFamily="49" charset="-122"/>
                <a:ea typeface="黑体" panose="02010609060101010101" pitchFamily="49" charset="-122"/>
                <a:sym typeface="Hoefler Text"/>
              </a:rPr>
              <a:t>人类开始进入大变革时代</a:t>
            </a:r>
            <a:r>
              <a:rPr lang="en-US" altLang="zh-CN" sz="2000" b="1" noProof="0" dirty="0">
                <a:ln>
                  <a:noFill/>
                </a:ln>
                <a:solidFill>
                  <a:schemeClr val="tx1"/>
                </a:solidFill>
                <a:effectLst/>
                <a:uLnTx/>
                <a:uFillTx/>
                <a:latin typeface="黑体" panose="02010609060101010101" pitchFamily="49" charset="-122"/>
                <a:ea typeface="黑体" panose="02010609060101010101" pitchFamily="49" charset="-122"/>
                <a:sym typeface="Hoefler Text"/>
              </a:rPr>
              <a:t>——</a:t>
            </a:r>
            <a:r>
              <a:rPr lang="zh-CN" altLang="en-US" sz="2000" b="1" noProof="0" dirty="0">
                <a:ln>
                  <a:noFill/>
                </a:ln>
                <a:solidFill>
                  <a:schemeClr val="tx1"/>
                </a:solidFill>
                <a:effectLst/>
                <a:uLnTx/>
                <a:uFillTx/>
                <a:latin typeface="黑体" panose="02010609060101010101" pitchFamily="49" charset="-122"/>
                <a:ea typeface="黑体" panose="02010609060101010101" pitchFamily="49" charset="-122"/>
                <a:sym typeface="Hoefler Text"/>
              </a:rPr>
              <a:t>政治上资产阶级革命、经济上工业革命和思想上启蒙运动即将到来！</a:t>
            </a:r>
          </a:p>
        </p:txBody>
      </p:sp>
      <p:sp>
        <p:nvSpPr>
          <p:cNvPr id="36" name="文本框 35"/>
          <p:cNvSpPr txBox="1"/>
          <p:nvPr>
            <p:custDataLst>
              <p:tags r:id="rId1"/>
            </p:custDataLst>
          </p:nvPr>
        </p:nvSpPr>
        <p:spPr>
          <a:xfrm>
            <a:off x="7231380" y="3429635"/>
            <a:ext cx="4693285" cy="2384425"/>
          </a:xfrm>
          <a:prstGeom prst="rect">
            <a:avLst/>
          </a:prstGeom>
          <a:noFill/>
          <a:ln w="12700" cmpd="sng">
            <a:solidFill>
              <a:schemeClr val="tx1"/>
            </a:solidFill>
            <a:prstDash val="sysDot"/>
          </a:ln>
        </p:spPr>
        <p:txBody>
          <a:bodyPr wrap="square" rtlCol="0" anchor="t">
            <a:spAutoFit/>
          </a:bodyPr>
          <a:lstStyle/>
          <a:p>
            <a:pPr marL="0" algn="l" defTabSz="609600">
              <a:lnSpc>
                <a:spcPct val="120000"/>
              </a:lnSpc>
              <a:spcBef>
                <a:spcPts val="300"/>
              </a:spcBef>
              <a:spcAft>
                <a:spcPts val="300"/>
              </a:spcAft>
              <a:buClrTx/>
              <a:buSzTx/>
              <a:buFontTx/>
              <a:defRPr/>
            </a:pPr>
            <a:r>
              <a:rPr lang="en-US" altLang="zh-CN" sz="2000" b="1"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a:effectLst/>
                <a:latin typeface="楷体" panose="02010609060101010101" pitchFamily="49" charset="-122"/>
                <a:ea typeface="楷体" panose="02010609060101010101" pitchFamily="49" charset="-122"/>
                <a:cs typeface="楷体" panose="02010609060101010101" pitchFamily="49" charset="-122"/>
                <a:sym typeface="+mn-ea"/>
              </a:rPr>
              <a:t>物价上涨使靠工资为生的工人实际工资下降，日趋贫困。按传统方式征收定额货币地租的封建主，收入减少了。新兴的资产阶级靠使用廉价的劳动力和高价出售产品而得到好处。   </a:t>
            </a:r>
          </a:p>
          <a:p>
            <a:pPr marL="0" algn="l" defTabSz="609600">
              <a:lnSpc>
                <a:spcPct val="120000"/>
              </a:lnSpc>
              <a:spcBef>
                <a:spcPts val="300"/>
              </a:spcBef>
              <a:spcAft>
                <a:spcPts val="300"/>
              </a:spcAft>
              <a:buClrTx/>
              <a:buSzTx/>
              <a:buFontTx/>
              <a:defRPr/>
            </a:pPr>
            <a:r>
              <a:rPr lang="zh-CN" altLang="en-US" sz="2000" b="1" dirty="0">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b="1"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a:effectLst/>
                <a:latin typeface="楷体" panose="02010609060101010101" pitchFamily="49" charset="-122"/>
                <a:ea typeface="楷体" panose="02010609060101010101" pitchFamily="49" charset="-122"/>
                <a:cs typeface="楷体" panose="02010609060101010101" pitchFamily="49" charset="-122"/>
                <a:sym typeface="+mn-ea"/>
              </a:rPr>
              <a:t>——孔祥民《世界中古史》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bldLvl="0" animBg="1"/>
      <p:bldP spid="15" grpId="0"/>
      <p:bldP spid="16" grpId="0"/>
      <p:bldP spid="17" grpId="0"/>
      <p:bldP spid="20" grpId="0"/>
      <p:bldP spid="23" grpId="0" animBg="1"/>
      <p:bldP spid="3" grpId="0" bldLvl="0" animBg="1"/>
      <p:bldP spid="25"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2282825" y="1550670"/>
            <a:ext cx="5052060" cy="860425"/>
          </a:xfrm>
          <a:prstGeom prst="rect">
            <a:avLst/>
          </a:prstGeom>
          <a:noFill/>
        </p:spPr>
        <p:txBody>
          <a:bodyPr wrap="square" rtlCol="0" anchor="t">
            <a:spAutoFit/>
          </a:bodyPr>
          <a:lstStyle/>
          <a:p>
            <a:pPr marL="0" marR="0" lvl="0" indent="0" algn="just" defTabSz="914400" rtl="0" eaLnBrk="1" fontAlgn="auto" latinLnBrk="0" hangingPunct="1">
              <a:lnSpc>
                <a:spcPct val="125000"/>
              </a:lnSpc>
              <a:spcBef>
                <a:spcPts val="0"/>
              </a:spcBef>
              <a:spcAft>
                <a:spcPts val="0"/>
              </a:spcAft>
              <a:buClrTx/>
              <a:buSzPct val="100000"/>
              <a:buFontTx/>
              <a:buNone/>
              <a:defRPr/>
            </a:pPr>
            <a:r>
              <a:rPr kumimoji="0" lang="zh-CN" altLang="en-US" sz="20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楷体" panose="02010609060101010101" pitchFamily="49" charset="-122"/>
                <a:sym typeface="+mn-ea"/>
              </a:rPr>
              <a:t>中断原有社会发展进程，打破相对平衡的</a:t>
            </a:r>
          </a:p>
          <a:p>
            <a:pPr marL="0" marR="0" lvl="0" indent="0" algn="just" defTabSz="914400" rtl="0" eaLnBrk="1" fontAlgn="auto" latinLnBrk="0" hangingPunct="1">
              <a:lnSpc>
                <a:spcPct val="125000"/>
              </a:lnSpc>
              <a:spcBef>
                <a:spcPts val="0"/>
              </a:spcBef>
              <a:spcAft>
                <a:spcPts val="0"/>
              </a:spcAft>
              <a:buClrTx/>
              <a:buSzPct val="100000"/>
              <a:buFontTx/>
              <a:buNone/>
              <a:defRPr/>
            </a:pPr>
            <a:r>
              <a:rPr kumimoji="0" lang="zh-CN" altLang="en-US" sz="20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楷体" panose="02010609060101010101" pitchFamily="49" charset="-122"/>
                <a:sym typeface="+mn-ea"/>
              </a:rPr>
              <a:t>多元文明格局，给当地人民带来巨大灾难</a:t>
            </a:r>
          </a:p>
        </p:txBody>
      </p:sp>
      <p:sp>
        <p:nvSpPr>
          <p:cNvPr id="15" name="文本框 14"/>
          <p:cNvSpPr txBox="1"/>
          <p:nvPr>
            <p:custDataLst>
              <p:tags r:id="rId2"/>
            </p:custDataLst>
          </p:nvPr>
        </p:nvSpPr>
        <p:spPr>
          <a:xfrm>
            <a:off x="2350135" y="3034030"/>
            <a:ext cx="2834640" cy="475615"/>
          </a:xfrm>
          <a:prstGeom prst="rect">
            <a:avLst/>
          </a:prstGeom>
          <a:noFill/>
        </p:spPr>
        <p:txBody>
          <a:bodyPr wrap="square" rtlCol="0" anchor="t">
            <a:spAutoFit/>
          </a:bodyPr>
          <a:lstStyle/>
          <a:p>
            <a:pPr marL="0" marR="0" lvl="0" indent="0" algn="just" defTabSz="914400" rtl="0" eaLnBrk="1" fontAlgn="auto" latinLnBrk="0" hangingPunct="1">
              <a:lnSpc>
                <a:spcPct val="125000"/>
              </a:lnSpc>
              <a:spcBef>
                <a:spcPts val="0"/>
              </a:spcBef>
              <a:spcAft>
                <a:spcPts val="0"/>
              </a:spcAft>
              <a:buClrTx/>
              <a:buSzPct val="100000"/>
              <a:buFontTx/>
              <a:buNone/>
              <a:defRPr/>
            </a:pPr>
            <a:r>
              <a:rPr kumimoji="0" lang="zh-CN" altLang="en-US" sz="2000" b="1"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楷体" panose="02010609060101010101" pitchFamily="49" charset="-122"/>
                <a:sym typeface="+mn-ea"/>
              </a:rPr>
              <a:t>冲击了古老的帝国</a:t>
            </a:r>
          </a:p>
        </p:txBody>
      </p:sp>
      <p:sp>
        <p:nvSpPr>
          <p:cNvPr id="28" name="矩形 27"/>
          <p:cNvSpPr/>
          <p:nvPr/>
        </p:nvSpPr>
        <p:spPr>
          <a:xfrm>
            <a:off x="1117600" y="1652270"/>
            <a:ext cx="830580" cy="829945"/>
          </a:xfrm>
          <a:prstGeom prst="rect">
            <a:avLst/>
          </a:prstGeom>
          <a:solidFill>
            <a:schemeClr val="accent1">
              <a:lumMod val="20000"/>
              <a:lumOff val="80000"/>
            </a:schemeClr>
          </a:solidFill>
          <a:ln w="12700" cmpd="sng">
            <a:solidFill>
              <a:srgbClr val="FF0000"/>
            </a:solidFill>
            <a:prstDash val="solid"/>
          </a:ln>
        </p:spPr>
        <p:txBody>
          <a:bodyPr wrap="square">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美洲</a:t>
            </a:r>
            <a:endParaRPr lang="en-US" altLang="zh-CN" sz="2400" b="1" i="0" dirty="0">
              <a:solidFill>
                <a:schemeClr val="tx1"/>
              </a:solidFill>
              <a:effectLst/>
              <a:latin typeface="黑体" panose="02010609060101010101" pitchFamily="49" charset="-122"/>
              <a:ea typeface="黑体" panose="02010609060101010101" pitchFamily="49" charset="-122"/>
            </a:endParaRPr>
          </a:p>
          <a:p>
            <a:pPr algn="ctr"/>
            <a:r>
              <a:rPr lang="zh-CN" altLang="en-US" sz="2400" b="1" i="0" dirty="0">
                <a:solidFill>
                  <a:schemeClr val="tx1"/>
                </a:solidFill>
                <a:effectLst/>
                <a:latin typeface="黑体" panose="02010609060101010101" pitchFamily="49" charset="-122"/>
                <a:ea typeface="黑体" panose="02010609060101010101" pitchFamily="49" charset="-122"/>
              </a:rPr>
              <a:t>非洲</a:t>
            </a:r>
          </a:p>
        </p:txBody>
      </p:sp>
      <p:sp>
        <p:nvSpPr>
          <p:cNvPr id="29" name="左大括号 28"/>
          <p:cNvSpPr/>
          <p:nvPr/>
        </p:nvSpPr>
        <p:spPr>
          <a:xfrm rot="10800000">
            <a:off x="8168005" y="1717040"/>
            <a:ext cx="259715" cy="2613660"/>
          </a:xfrm>
          <a:prstGeom prst="leftBrace">
            <a:avLst>
              <a:gd name="adj1" fmla="val 8333"/>
              <a:gd name="adj2" fmla="val 51366"/>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600" dirty="0">
              <a:latin typeface="黑体" panose="02010609060101010101" pitchFamily="49" charset="-122"/>
              <a:ea typeface="黑体" panose="02010609060101010101" pitchFamily="49" charset="-122"/>
            </a:endParaRPr>
          </a:p>
        </p:txBody>
      </p:sp>
      <p:grpSp>
        <p:nvGrpSpPr>
          <p:cNvPr id="30" name="组合 29"/>
          <p:cNvGrpSpPr/>
          <p:nvPr/>
        </p:nvGrpSpPr>
        <p:grpSpPr>
          <a:xfrm>
            <a:off x="8676005" y="2261870"/>
            <a:ext cx="3369310" cy="1646555"/>
            <a:chOff x="9486936" y="1758696"/>
            <a:chExt cx="2565648" cy="2793719"/>
          </a:xfrm>
        </p:grpSpPr>
        <p:sp>
          <p:nvSpPr>
            <p:cNvPr id="31" name="矩形: 圆角 30"/>
            <p:cNvSpPr/>
            <p:nvPr/>
          </p:nvSpPr>
          <p:spPr>
            <a:xfrm>
              <a:off x="9515166" y="1758696"/>
              <a:ext cx="2537418" cy="2793719"/>
            </a:xfrm>
            <a:prstGeom prst="roundRect">
              <a:avLst/>
            </a:prstGeom>
            <a:noFill/>
            <a:ln w="12700" cmpd="sng">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00" dirty="0">
                <a:latin typeface="黑体" panose="02010609060101010101" pitchFamily="49" charset="-122"/>
                <a:ea typeface="黑体" panose="02010609060101010101" pitchFamily="49" charset="-122"/>
              </a:endParaRPr>
            </a:p>
          </p:txBody>
        </p:sp>
        <p:sp>
          <p:nvSpPr>
            <p:cNvPr id="32" name="文本框 31"/>
            <p:cNvSpPr txBox="1"/>
            <p:nvPr/>
          </p:nvSpPr>
          <p:spPr>
            <a:xfrm>
              <a:off x="9486936" y="2143262"/>
              <a:ext cx="2565105" cy="2165590"/>
            </a:xfrm>
            <a:prstGeom prst="rect">
              <a:avLst/>
            </a:prstGeom>
            <a:noFill/>
            <a:ln w="38100">
              <a:noFill/>
            </a:ln>
          </p:spPr>
          <p:txBody>
            <a:bodyPr wrap="square" rtlCol="0">
              <a:spAutoFit/>
            </a:bodyPr>
            <a:lstStyle/>
            <a:p>
              <a:pPr algn="ctr"/>
              <a:r>
                <a:rPr lang="zh-CN" altLang="en-US" sz="2400" b="1" i="0" dirty="0">
                  <a:solidFill>
                    <a:srgbClr val="FF0000"/>
                  </a:solidFill>
                  <a:effectLst/>
                  <a:latin typeface="黑体" panose="02010609060101010101" pitchFamily="49" charset="-122"/>
                  <a:ea typeface="黑体" panose="02010609060101010101" pitchFamily="49" charset="-122"/>
                </a:rPr>
                <a:t>改变了</a:t>
              </a:r>
              <a:r>
                <a:rPr lang="zh-CN" altLang="en-US" sz="2400" b="1" i="0" dirty="0">
                  <a:solidFill>
                    <a:srgbClr val="051BC1"/>
                  </a:solidFill>
                  <a:effectLst/>
                  <a:latin typeface="黑体" panose="02010609060101010101" pitchFamily="49" charset="-122"/>
                  <a:ea typeface="黑体" panose="02010609060101010101" pitchFamily="49" charset="-122"/>
                </a:rPr>
                <a:t>世界的政治格局</a:t>
              </a:r>
              <a:endParaRPr lang="en-US" altLang="zh-CN" sz="2400" b="1" i="0" dirty="0">
                <a:solidFill>
                  <a:srgbClr val="051BC1"/>
                </a:solidFill>
                <a:effectLst/>
                <a:latin typeface="黑体" panose="02010609060101010101" pitchFamily="49" charset="-122"/>
                <a:ea typeface="黑体" panose="02010609060101010101" pitchFamily="49" charset="-122"/>
              </a:endParaRPr>
            </a:p>
            <a:p>
              <a:pPr algn="ctr">
                <a:spcBef>
                  <a:spcPts val="600"/>
                </a:spcBef>
                <a:spcAft>
                  <a:spcPts val="600"/>
                </a:spcAft>
              </a:pPr>
              <a:r>
                <a:rPr lang="zh-CN" altLang="en-US" sz="2400" b="1" i="0" dirty="0">
                  <a:solidFill>
                    <a:srgbClr val="FF0000"/>
                  </a:solidFill>
                  <a:effectLst/>
                  <a:latin typeface="黑体" panose="02010609060101010101" pitchFamily="49" charset="-122"/>
                  <a:ea typeface="黑体" panose="02010609060101010101" pitchFamily="49" charset="-122"/>
                </a:rPr>
                <a:t>打破了</a:t>
              </a:r>
              <a:r>
                <a:rPr lang="zh-CN" altLang="en-US" sz="2400" b="1" i="0" dirty="0">
                  <a:solidFill>
                    <a:srgbClr val="051BC1"/>
                  </a:solidFill>
                  <a:effectLst/>
                  <a:latin typeface="黑体" panose="02010609060101010101" pitchFamily="49" charset="-122"/>
                  <a:ea typeface="黑体" panose="02010609060101010101" pitchFamily="49" charset="-122"/>
                </a:rPr>
                <a:t>相对平衡的多元文明格局</a:t>
              </a:r>
            </a:p>
          </p:txBody>
        </p:sp>
      </p:grpSp>
      <p:sp>
        <p:nvSpPr>
          <p:cNvPr id="2" name="矩形 1"/>
          <p:cNvSpPr/>
          <p:nvPr/>
        </p:nvSpPr>
        <p:spPr>
          <a:xfrm>
            <a:off x="1118235" y="3022600"/>
            <a:ext cx="830580"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亚洲</a:t>
            </a:r>
          </a:p>
        </p:txBody>
      </p:sp>
      <p:sp>
        <p:nvSpPr>
          <p:cNvPr id="84" name="文本框 55"/>
          <p:cNvSpPr txBox="1">
            <a:spLocks noChangeArrowheads="1"/>
          </p:cNvSpPr>
          <p:nvPr/>
        </p:nvSpPr>
        <p:spPr bwMode="auto">
          <a:xfrm>
            <a:off x="524510" y="831215"/>
            <a:ext cx="3488690"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2400" b="1" i="0" dirty="0">
                <a:solidFill>
                  <a:srgbClr val="FF0000"/>
                </a:solidFill>
                <a:effectLst/>
                <a:latin typeface="黑体" panose="02010609060101010101" pitchFamily="49" charset="-122"/>
                <a:ea typeface="黑体" panose="02010609060101010101" pitchFamily="49" charset="-122"/>
              </a:rPr>
              <a:t>2.</a:t>
            </a:r>
            <a:r>
              <a:rPr lang="zh-CN" altLang="en-US" sz="2400" b="1" i="0" dirty="0">
                <a:solidFill>
                  <a:srgbClr val="FF0000"/>
                </a:solidFill>
                <a:effectLst/>
                <a:latin typeface="黑体" panose="02010609060101010101" pitchFamily="49" charset="-122"/>
                <a:ea typeface="黑体" panose="02010609060101010101" pitchFamily="49" charset="-122"/>
              </a:rPr>
              <a:t>早期殖民扩张的影响</a:t>
            </a:r>
            <a:r>
              <a:rPr lang="en-US" altLang="zh-CN" sz="2400" b="1" i="0" dirty="0">
                <a:solidFill>
                  <a:srgbClr val="FF0000"/>
                </a:solidFill>
                <a:effectLst/>
                <a:latin typeface="黑体" panose="02010609060101010101" pitchFamily="49" charset="-122"/>
                <a:ea typeface="黑体" panose="02010609060101010101" pitchFamily="49" charset="-122"/>
              </a:rPr>
              <a:t> </a:t>
            </a:r>
            <a:r>
              <a:rPr lang="en-US" altLang="zh-CN" sz="2400" b="1" i="0" dirty="0">
                <a:solidFill>
                  <a:schemeClr val="tx1"/>
                </a:solidFill>
                <a:effectLst/>
                <a:latin typeface="黑体" panose="02010609060101010101" pitchFamily="49" charset="-122"/>
                <a:ea typeface="黑体" panose="02010609060101010101" pitchFamily="49" charset="-122"/>
              </a:rPr>
              <a:t>    </a:t>
            </a:r>
          </a:p>
        </p:txBody>
      </p:sp>
      <p:sp>
        <p:nvSpPr>
          <p:cNvPr id="9" name="矩形 8"/>
          <p:cNvSpPr/>
          <p:nvPr/>
        </p:nvSpPr>
        <p:spPr>
          <a:xfrm>
            <a:off x="156210" y="143510"/>
            <a:ext cx="6381750" cy="521970"/>
          </a:xfrm>
          <a:prstGeom prst="rect">
            <a:avLst/>
          </a:prstGeom>
          <a:noFill/>
        </p:spPr>
        <p:txBody>
          <a:bodyPr wrap="square">
            <a:spAutoFit/>
          </a:bodyPr>
          <a:lstStyle/>
          <a:p>
            <a:pPr lvl="0" defTabSz="914400"/>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二</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世界格局的演变</a:t>
            </a:r>
            <a:r>
              <a:rPr lang="en-US" altLang="zh-CN"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早期殖民扩张</a:t>
            </a:r>
          </a:p>
        </p:txBody>
      </p:sp>
      <p:sp>
        <p:nvSpPr>
          <p:cNvPr id="3" name="矩形 2"/>
          <p:cNvSpPr/>
          <p:nvPr/>
        </p:nvSpPr>
        <p:spPr>
          <a:xfrm>
            <a:off x="1117600" y="4220845"/>
            <a:ext cx="830580" cy="511810"/>
          </a:xfrm>
          <a:prstGeom prst="rect">
            <a:avLst/>
          </a:prstGeom>
          <a:solidFill>
            <a:schemeClr val="accent1">
              <a:lumMod val="20000"/>
              <a:lumOff val="80000"/>
            </a:schemeClr>
          </a:solidFill>
          <a:ln>
            <a:solidFill>
              <a:srgbClr val="FF0000"/>
            </a:solidFill>
          </a:ln>
        </p:spPr>
        <p:txBody>
          <a:bodyPr wrap="square">
            <a:spAutoFit/>
          </a:bodyPr>
          <a:lstStyle/>
          <a:p>
            <a:pPr algn="ctr">
              <a:lnSpc>
                <a:spcPct val="114000"/>
              </a:lnSpc>
              <a:spcBef>
                <a:spcPts val="300"/>
              </a:spcBef>
              <a:spcAft>
                <a:spcPts val="300"/>
              </a:spcAft>
            </a:pPr>
            <a:r>
              <a:rPr lang="zh-CN" altLang="en-US" sz="2400" b="1" i="0" dirty="0">
                <a:solidFill>
                  <a:schemeClr val="tx1"/>
                </a:solidFill>
                <a:effectLst/>
                <a:latin typeface="黑体" panose="02010609060101010101" pitchFamily="49" charset="-122"/>
                <a:ea typeface="黑体" panose="02010609060101010101" pitchFamily="49" charset="-122"/>
              </a:rPr>
              <a:t>欧洲</a:t>
            </a:r>
          </a:p>
        </p:txBody>
      </p:sp>
      <p:sp>
        <p:nvSpPr>
          <p:cNvPr id="4" name="文本框 3"/>
          <p:cNvSpPr txBox="1"/>
          <p:nvPr/>
        </p:nvSpPr>
        <p:spPr>
          <a:xfrm>
            <a:off x="2279650" y="4148455"/>
            <a:ext cx="5878830" cy="706755"/>
          </a:xfrm>
          <a:prstGeom prst="rect">
            <a:avLst/>
          </a:prstGeom>
          <a:noFill/>
        </p:spPr>
        <p:txBody>
          <a:bodyPr wrap="square" rtlCol="0">
            <a:spAutoFit/>
          </a:bodyPr>
          <a:lstStyle/>
          <a:p>
            <a:pPr algn="l">
              <a:buClrTx/>
              <a:buSzTx/>
              <a:buFontTx/>
            </a:pPr>
            <a:r>
              <a:rPr lang="zh-CN" altLang="en-US" sz="2000" b="1">
                <a:solidFill>
                  <a:srgbClr val="051BC1"/>
                </a:solidFill>
                <a:latin typeface="黑体" panose="02010609060101010101" pitchFamily="49" charset="-122"/>
                <a:ea typeface="黑体" panose="02010609060101010101" pitchFamily="49" charset="-122"/>
              </a:rPr>
              <a:t>出现了商业革命和价格革命，为欧洲资本主义发展提供了</a:t>
            </a:r>
            <a:r>
              <a:rPr lang="zh-CN" altLang="en-US" sz="2000" b="1">
                <a:solidFill>
                  <a:srgbClr val="051BC1"/>
                </a:solidFill>
                <a:latin typeface="黑体" panose="02010609060101010101" pitchFamily="49" charset="-122"/>
                <a:ea typeface="黑体" panose="02010609060101010101" pitchFamily="49" charset="-122"/>
                <a:sym typeface="+mn-ea"/>
              </a:rPr>
              <a:t>资本原始积累，推动了欧洲社会转型。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矩形: 圆角 8"/>
          <p:cNvSpPr/>
          <p:nvPr/>
        </p:nvSpPr>
        <p:spPr>
          <a:xfrm>
            <a:off x="2261870" y="1510030"/>
            <a:ext cx="788035" cy="3133725"/>
          </a:xfrm>
          <a:prstGeom prst="roundRect">
            <a:avLst/>
          </a:prstGeom>
          <a:no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00" i="0" dirty="0">
              <a:effectLst/>
              <a:latin typeface="黑体" panose="02010609060101010101" pitchFamily="49" charset="-122"/>
              <a:ea typeface="黑体" panose="02010609060101010101" pitchFamily="49" charset="-122"/>
            </a:endParaRPr>
          </a:p>
        </p:txBody>
      </p:sp>
      <p:sp>
        <p:nvSpPr>
          <p:cNvPr id="10" name="文本框 9"/>
          <p:cNvSpPr txBox="1"/>
          <p:nvPr/>
        </p:nvSpPr>
        <p:spPr>
          <a:xfrm>
            <a:off x="2287270" y="1586230"/>
            <a:ext cx="739775" cy="3046095"/>
          </a:xfrm>
          <a:prstGeom prst="rect">
            <a:avLst/>
          </a:prstGeom>
          <a:noFill/>
          <a:ln w="38100">
            <a:noFill/>
          </a:ln>
        </p:spPr>
        <p:txBody>
          <a:bodyPr wrap="square" rtlCol="0">
            <a:spAutoFit/>
          </a:bodyPr>
          <a:lstStyle/>
          <a:p>
            <a:pPr algn="ctr">
              <a:spcBef>
                <a:spcPts val="1200"/>
              </a:spcBef>
            </a:pPr>
            <a:r>
              <a:rPr lang="zh-CN" altLang="en-US" sz="2400" b="1" i="0" dirty="0">
                <a:solidFill>
                  <a:srgbClr val="051BC1"/>
                </a:solidFill>
                <a:effectLst/>
                <a:latin typeface="微软雅黑" panose="020B0503020204020204" pitchFamily="34" charset="-122"/>
                <a:ea typeface="微软雅黑" panose="020B0503020204020204" pitchFamily="34" charset="-122"/>
              </a:rPr>
              <a:t>全球联系初步建立</a:t>
            </a:r>
          </a:p>
        </p:txBody>
      </p:sp>
      <p:sp>
        <p:nvSpPr>
          <p:cNvPr id="11" name="左大括号 10"/>
          <p:cNvSpPr/>
          <p:nvPr/>
        </p:nvSpPr>
        <p:spPr>
          <a:xfrm>
            <a:off x="3477545" y="1388853"/>
            <a:ext cx="311191" cy="3755908"/>
          </a:xfrm>
          <a:prstGeom prst="leftBrace">
            <a:avLst>
              <a:gd name="adj1" fmla="val 8333"/>
              <a:gd name="adj2" fmla="val 48264"/>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600" i="0" dirty="0">
              <a:effectLst/>
              <a:latin typeface="黑体" panose="02010609060101010101" pitchFamily="49" charset="-122"/>
              <a:ea typeface="黑体" panose="02010609060101010101" pitchFamily="49" charset="-122"/>
            </a:endParaRPr>
          </a:p>
        </p:txBody>
      </p:sp>
      <p:sp>
        <p:nvSpPr>
          <p:cNvPr id="16" name="文本框 15"/>
          <p:cNvSpPr txBox="1"/>
          <p:nvPr/>
        </p:nvSpPr>
        <p:spPr>
          <a:xfrm>
            <a:off x="6139180" y="1220470"/>
            <a:ext cx="3723005" cy="829945"/>
          </a:xfrm>
          <a:prstGeom prst="rect">
            <a:avLst/>
          </a:prstGeom>
          <a:noFill/>
        </p:spPr>
        <p:txBody>
          <a:bodyPr wrap="square" rtlCol="0">
            <a:spAutoFit/>
          </a:bodyPr>
          <a:lstStyle/>
          <a:p>
            <a:pPr algn="ctr"/>
            <a:r>
              <a:rPr lang="zh-CN" altLang="en-US" sz="2400" b="1" i="0" dirty="0">
                <a:solidFill>
                  <a:srgbClr val="051BC1"/>
                </a:solidFill>
                <a:effectLst/>
                <a:latin typeface="黑体" panose="02010609060101010101" pitchFamily="49" charset="-122"/>
                <a:ea typeface="黑体" panose="02010609060101010101" pitchFamily="49" charset="-122"/>
              </a:rPr>
              <a:t>改变了世界人文地理格局</a:t>
            </a:r>
            <a:r>
              <a:rPr lang="zh-CN" altLang="en-US" sz="2400" b="1" i="0" dirty="0">
                <a:solidFill>
                  <a:schemeClr val="tx1"/>
                </a:solidFill>
                <a:effectLst/>
                <a:latin typeface="黑体" panose="02010609060101010101" pitchFamily="49" charset="-122"/>
                <a:ea typeface="黑体" panose="02010609060101010101" pitchFamily="49" charset="-122"/>
              </a:rPr>
              <a:t>和自然环境状态</a:t>
            </a:r>
          </a:p>
        </p:txBody>
      </p:sp>
      <p:sp>
        <p:nvSpPr>
          <p:cNvPr id="18" name="文本框 17"/>
          <p:cNvSpPr txBox="1"/>
          <p:nvPr/>
        </p:nvSpPr>
        <p:spPr>
          <a:xfrm>
            <a:off x="6055360" y="4393565"/>
            <a:ext cx="4587240" cy="829945"/>
          </a:xfrm>
          <a:prstGeom prst="rect">
            <a:avLst/>
          </a:prstGeom>
          <a:noFill/>
          <a:ln w="28575">
            <a:noFill/>
          </a:ln>
        </p:spPr>
        <p:txBody>
          <a:bodyPr wrap="square" rtlCol="0">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世界各地区之间的经济联系加强</a:t>
            </a:r>
            <a:endParaRPr lang="en-US" altLang="zh-CN" sz="2400" b="1" i="0" dirty="0">
              <a:solidFill>
                <a:schemeClr val="tx1"/>
              </a:solidFill>
              <a:effectLst/>
              <a:latin typeface="黑体" panose="02010609060101010101" pitchFamily="49" charset="-122"/>
              <a:ea typeface="黑体" panose="02010609060101010101" pitchFamily="49" charset="-122"/>
            </a:endParaRPr>
          </a:p>
          <a:p>
            <a:pPr algn="ctr"/>
            <a:r>
              <a:rPr lang="zh-CN" altLang="en-US" sz="2400" b="1" i="0" dirty="0">
                <a:solidFill>
                  <a:srgbClr val="051BC1"/>
                </a:solidFill>
                <a:effectLst/>
                <a:latin typeface="黑体" panose="02010609060101010101" pitchFamily="49" charset="-122"/>
                <a:ea typeface="黑体" panose="02010609060101010101" pitchFamily="49" charset="-122"/>
              </a:rPr>
              <a:t>资本主义世界市场开始形成</a:t>
            </a:r>
          </a:p>
        </p:txBody>
      </p:sp>
      <p:sp>
        <p:nvSpPr>
          <p:cNvPr id="20" name="文本框 19"/>
          <p:cNvSpPr txBox="1"/>
          <p:nvPr/>
        </p:nvSpPr>
        <p:spPr>
          <a:xfrm>
            <a:off x="6112510" y="2839085"/>
            <a:ext cx="4532630" cy="829945"/>
          </a:xfrm>
          <a:prstGeom prst="rect">
            <a:avLst/>
          </a:prstGeom>
          <a:noFill/>
        </p:spPr>
        <p:txBody>
          <a:bodyPr wrap="square" rtlCol="0">
            <a:spAutoFit/>
          </a:bodyPr>
          <a:lstStyle/>
          <a:p>
            <a:pPr algn="ctr"/>
            <a:r>
              <a:rPr lang="zh-CN" altLang="en-US" sz="2400" b="1" i="0" dirty="0">
                <a:solidFill>
                  <a:srgbClr val="051BC1"/>
                </a:solidFill>
                <a:effectLst/>
                <a:latin typeface="黑体" panose="02010609060101010101" pitchFamily="49" charset="-122"/>
                <a:ea typeface="黑体" panose="02010609060101010101" pitchFamily="49" charset="-122"/>
              </a:rPr>
              <a:t>改变了世界格局</a:t>
            </a:r>
            <a:r>
              <a:rPr lang="zh-CN" altLang="en-US" sz="2400" b="1" i="0" dirty="0">
                <a:solidFill>
                  <a:schemeClr val="tx1"/>
                </a:solidFill>
                <a:effectLst/>
                <a:latin typeface="黑体" panose="02010609060101010101" pitchFamily="49" charset="-122"/>
                <a:ea typeface="黑体" panose="02010609060101010101" pitchFamily="49" charset="-122"/>
              </a:rPr>
              <a:t>和历史发展进程西欧资本主义获得发展</a:t>
            </a:r>
          </a:p>
        </p:txBody>
      </p:sp>
      <p:grpSp>
        <p:nvGrpSpPr>
          <p:cNvPr id="4" name="组合 3"/>
          <p:cNvGrpSpPr/>
          <p:nvPr/>
        </p:nvGrpSpPr>
        <p:grpSpPr>
          <a:xfrm>
            <a:off x="3890345" y="872628"/>
            <a:ext cx="1903339" cy="4426105"/>
            <a:chOff x="3896695" y="836433"/>
            <a:chExt cx="1903339" cy="4426105"/>
          </a:xfrm>
        </p:grpSpPr>
        <p:sp>
          <p:nvSpPr>
            <p:cNvPr id="12" name="文本框 11"/>
            <p:cNvSpPr txBox="1"/>
            <p:nvPr/>
          </p:nvSpPr>
          <p:spPr>
            <a:xfrm>
              <a:off x="3905366" y="836433"/>
              <a:ext cx="1889035" cy="1198880"/>
            </a:xfrm>
            <a:prstGeom prst="rect">
              <a:avLst/>
            </a:prstGeom>
            <a:noFill/>
            <a:ln w="12700" cmpd="sng">
              <a:solidFill>
                <a:schemeClr val="accent1">
                  <a:shade val="50000"/>
                </a:schemeClr>
              </a:solidFill>
              <a:prstDash val="solid"/>
            </a:ln>
            <a:effectLst/>
          </p:spPr>
          <p:txBody>
            <a:bodyPr wrap="square" rtlCol="0">
              <a:spAutoFit/>
            </a:bodyPr>
            <a:lstStyle/>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人口迁移</a:t>
              </a:r>
            </a:p>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物种交换</a:t>
              </a:r>
            </a:p>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疾病传播</a:t>
              </a:r>
            </a:p>
          </p:txBody>
        </p:sp>
        <p:sp>
          <p:nvSpPr>
            <p:cNvPr id="13" name="文本框 12"/>
            <p:cNvSpPr txBox="1"/>
            <p:nvPr/>
          </p:nvSpPr>
          <p:spPr>
            <a:xfrm>
              <a:off x="3896695" y="4432593"/>
              <a:ext cx="1889035" cy="829945"/>
            </a:xfrm>
            <a:prstGeom prst="rect">
              <a:avLst/>
            </a:prstGeom>
            <a:noFill/>
            <a:ln w="12700" cmpd="sng">
              <a:solidFill>
                <a:schemeClr val="accent1">
                  <a:shade val="50000"/>
                </a:schemeClr>
              </a:solidFill>
              <a:prstDash val="solid"/>
            </a:ln>
            <a:effectLst/>
          </p:spPr>
          <p:txBody>
            <a:bodyPr wrap="square" rtlCol="0">
              <a:spAutoFit/>
            </a:bodyPr>
            <a:lstStyle/>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商品的</a:t>
              </a:r>
              <a:endParaRPr lang="en-US" altLang="zh-CN" sz="2400" b="1" i="0" dirty="0">
                <a:solidFill>
                  <a:schemeClr val="tx1"/>
                </a:solidFill>
                <a:effectLst/>
                <a:latin typeface="黑体" panose="02010609060101010101" pitchFamily="49" charset="-122"/>
                <a:ea typeface="黑体" panose="02010609060101010101" pitchFamily="49" charset="-122"/>
              </a:endParaRPr>
            </a:p>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世界性流动</a:t>
              </a:r>
            </a:p>
          </p:txBody>
        </p:sp>
        <p:sp>
          <p:nvSpPr>
            <p:cNvPr id="14" name="文本框 13"/>
            <p:cNvSpPr txBox="1"/>
            <p:nvPr/>
          </p:nvSpPr>
          <p:spPr>
            <a:xfrm>
              <a:off x="3910999" y="2786956"/>
              <a:ext cx="1889035" cy="829945"/>
            </a:xfrm>
            <a:prstGeom prst="rect">
              <a:avLst/>
            </a:prstGeom>
            <a:noFill/>
            <a:ln w="12700" cmpd="sng">
              <a:solidFill>
                <a:schemeClr val="accent1">
                  <a:shade val="50000"/>
                </a:schemeClr>
              </a:solidFill>
              <a:prstDash val="solid"/>
            </a:ln>
            <a:effectLst/>
          </p:spPr>
          <p:txBody>
            <a:bodyPr wrap="square" rtlCol="0">
              <a:spAutoFit/>
            </a:bodyPr>
            <a:lstStyle/>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早期</a:t>
              </a:r>
              <a:endParaRPr lang="en-US" altLang="zh-CN" sz="2400" b="1" i="0" dirty="0">
                <a:solidFill>
                  <a:schemeClr val="tx1"/>
                </a:solidFill>
                <a:effectLst/>
                <a:latin typeface="黑体" panose="02010609060101010101" pitchFamily="49" charset="-122"/>
                <a:ea typeface="黑体" panose="02010609060101010101" pitchFamily="49" charset="-122"/>
              </a:endParaRPr>
            </a:p>
            <a:p>
              <a:pPr algn="ctr">
                <a:defRPr/>
              </a:pPr>
              <a:r>
                <a:rPr lang="zh-CN" altLang="en-US" sz="2400" b="1" i="0" dirty="0">
                  <a:solidFill>
                    <a:schemeClr val="tx1"/>
                  </a:solidFill>
                  <a:effectLst/>
                  <a:latin typeface="黑体" panose="02010609060101010101" pitchFamily="49" charset="-122"/>
                  <a:ea typeface="黑体" panose="02010609060101010101" pitchFamily="49" charset="-122"/>
                </a:rPr>
                <a:t>殖民扩张</a:t>
              </a:r>
            </a:p>
          </p:txBody>
        </p:sp>
        <p:sp>
          <p:nvSpPr>
            <p:cNvPr id="2" name="箭头: 虚尾 1"/>
            <p:cNvSpPr/>
            <p:nvPr/>
          </p:nvSpPr>
          <p:spPr>
            <a:xfrm rot="16200000">
              <a:off x="4549874" y="2144643"/>
              <a:ext cx="527803" cy="484632"/>
            </a:xfrm>
            <a:prstGeom prst="stripedRightArrow">
              <a:avLst/>
            </a:prstGeom>
            <a:noFill/>
            <a:ln w="12700" cap="flat">
              <a:solidFill>
                <a:schemeClr val="accent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27" name="箭头: 虚尾 26"/>
            <p:cNvSpPr/>
            <p:nvPr/>
          </p:nvSpPr>
          <p:spPr>
            <a:xfrm rot="5400000">
              <a:off x="4564499" y="3850455"/>
              <a:ext cx="536134" cy="484632"/>
            </a:xfrm>
            <a:prstGeom prst="stripedRightArrow">
              <a:avLst/>
            </a:prstGeom>
            <a:noFill/>
            <a:ln w="12700" cap="flat">
              <a:solidFill>
                <a:schemeClr val="accent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grpSp>
      <p:sp>
        <p:nvSpPr>
          <p:cNvPr id="30" name="文本框 29"/>
          <p:cNvSpPr txBox="1"/>
          <p:nvPr/>
        </p:nvSpPr>
        <p:spPr>
          <a:xfrm>
            <a:off x="4149565" y="2170531"/>
            <a:ext cx="1328420"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a:ln>
                  <a:noFill/>
                </a:ln>
                <a:solidFill>
                  <a:srgbClr val="FF0000"/>
                </a:solidFill>
                <a:effectLst/>
                <a:uFillTx/>
                <a:latin typeface="黑体" panose="02010609060101010101" pitchFamily="49" charset="-122"/>
                <a:ea typeface="黑体" panose="02010609060101010101" pitchFamily="49" charset="-122"/>
                <a:sym typeface="Hoefler Text"/>
              </a:rPr>
              <a:t>推    动</a:t>
            </a:r>
          </a:p>
        </p:txBody>
      </p:sp>
      <p:sp>
        <p:nvSpPr>
          <p:cNvPr id="31" name="文本框 30"/>
          <p:cNvSpPr txBox="1"/>
          <p:nvPr/>
        </p:nvSpPr>
        <p:spPr>
          <a:xfrm>
            <a:off x="4078605" y="3766185"/>
            <a:ext cx="145097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a:ln>
                  <a:noFill/>
                </a:ln>
                <a:solidFill>
                  <a:srgbClr val="FF0000"/>
                </a:solidFill>
                <a:effectLst/>
                <a:uFillTx/>
                <a:latin typeface="黑体" panose="02010609060101010101" pitchFamily="49" charset="-122"/>
                <a:ea typeface="黑体" panose="02010609060101010101" pitchFamily="49" charset="-122"/>
                <a:sym typeface="Hoefler Text"/>
              </a:rPr>
              <a:t>推   动</a:t>
            </a:r>
          </a:p>
        </p:txBody>
      </p:sp>
      <p:sp>
        <p:nvSpPr>
          <p:cNvPr id="3" name="流程图: 可选过程 2"/>
          <p:cNvSpPr/>
          <p:nvPr/>
        </p:nvSpPr>
        <p:spPr>
          <a:xfrm>
            <a:off x="6229985" y="1173480"/>
            <a:ext cx="3625850" cy="843280"/>
          </a:xfrm>
          <a:prstGeom prst="flowChartAlternateProcess">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可选过程 4"/>
          <p:cNvSpPr/>
          <p:nvPr/>
        </p:nvSpPr>
        <p:spPr>
          <a:xfrm>
            <a:off x="6159500" y="2783840"/>
            <a:ext cx="4478655" cy="924560"/>
          </a:xfrm>
          <a:prstGeom prst="flowChartAlternateProcess">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6159500" y="4221480"/>
            <a:ext cx="4485640" cy="1089025"/>
          </a:xfrm>
          <a:prstGeom prst="flowChartAlternateProcess">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1415415" y="2924810"/>
            <a:ext cx="647700" cy="36004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10918825" y="1184275"/>
            <a:ext cx="483235" cy="452056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951845" y="1231265"/>
            <a:ext cx="417830" cy="4399915"/>
          </a:xfrm>
          <a:prstGeom prst="rect">
            <a:avLst/>
          </a:prstGeom>
          <a:noFill/>
        </p:spPr>
        <p:txBody>
          <a:bodyPr wrap="square" rtlCol="0" anchor="t">
            <a:spAutoFit/>
          </a:bodyPr>
          <a:lstStyle/>
          <a:p>
            <a:pPr algn="ctr"/>
            <a:r>
              <a:rPr lang="zh-CN" altLang="en-US" sz="2000" b="1" dirty="0">
                <a:solidFill>
                  <a:srgbClr val="051BC1"/>
                </a:solidFill>
                <a:latin typeface="微软雅黑" panose="020B0503020204020204" pitchFamily="34" charset="-122"/>
                <a:ea typeface="微软雅黑" panose="020B0503020204020204" pitchFamily="34" charset="-122"/>
                <a:sym typeface="+mn-ea"/>
              </a:rPr>
              <a:t>欧洲主导下的世界格局逐渐形成</a:t>
            </a:r>
          </a:p>
        </p:txBody>
      </p:sp>
      <p:sp>
        <p:nvSpPr>
          <p:cNvPr id="28" name="文本框 27"/>
          <p:cNvSpPr txBox="1"/>
          <p:nvPr/>
        </p:nvSpPr>
        <p:spPr>
          <a:xfrm>
            <a:off x="552450" y="254000"/>
            <a:ext cx="795020" cy="460375"/>
          </a:xfrm>
          <a:prstGeom prst="rect">
            <a:avLst/>
          </a:prstGeom>
          <a:solidFill>
            <a:schemeClr val="accent1">
              <a:lumMod val="20000"/>
              <a:lumOff val="80000"/>
            </a:schemeClr>
          </a:solidFill>
          <a:ln w="15875">
            <a:solidFill>
              <a:srgbClr val="FF0000"/>
            </a:solidFill>
          </a:ln>
        </p:spPr>
        <p:txBody>
          <a:bodyPr wrap="none" rtlCol="0" anchor="t">
            <a:spAutoFit/>
          </a:bodyPr>
          <a:lstStyle/>
          <a:p>
            <a:pPr algn="l"/>
            <a:r>
              <a:rPr lang="zh-CN" sz="2400" b="1" dirty="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小结</a:t>
            </a:r>
          </a:p>
        </p:txBody>
      </p:sp>
      <p:sp>
        <p:nvSpPr>
          <p:cNvPr id="8" name="文本框 7"/>
          <p:cNvSpPr txBox="1"/>
          <p:nvPr/>
        </p:nvSpPr>
        <p:spPr>
          <a:xfrm>
            <a:off x="756920" y="1988820"/>
            <a:ext cx="551815" cy="2095500"/>
          </a:xfrm>
          <a:prstGeom prst="rect">
            <a:avLst/>
          </a:prstGeom>
          <a:noFill/>
          <a:ln w="12700" cmpd="sng">
            <a:solidFill>
              <a:schemeClr val="accent1">
                <a:shade val="50000"/>
              </a:schemeClr>
            </a:solidFill>
            <a:prstDash val="solid"/>
          </a:ln>
        </p:spPr>
        <p:txBody>
          <a:bodyPr vert="eaVert" wrap="square" rtlCol="0">
            <a:spAutoFit/>
          </a:bodyPr>
          <a:lstStyle/>
          <a:p>
            <a:pPr algn="ctr">
              <a:spcBef>
                <a:spcPts val="1200"/>
              </a:spcBef>
              <a:buClrTx/>
              <a:buSzTx/>
              <a:buFontTx/>
            </a:pPr>
            <a:r>
              <a:rPr lang="zh-CN" altLang="en-US" sz="2400" b="1" dirty="0">
                <a:solidFill>
                  <a:srgbClr val="FF0000"/>
                </a:solidFill>
                <a:effectLst/>
                <a:latin typeface="微软雅黑" panose="020B0503020204020204" pitchFamily="34" charset="-122"/>
                <a:ea typeface="微软雅黑" panose="020B0503020204020204" pitchFamily="34" charset="-122"/>
              </a:rPr>
              <a:t>新航路开辟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6" grpId="0"/>
      <p:bldP spid="18" grpId="0"/>
      <p:bldP spid="20" grpId="0"/>
      <p:bldP spid="30" grpId="0" bldLvl="0" animBg="1"/>
      <p:bldP spid="31" grpId="0" bldLvl="0" animBg="1"/>
      <p:bldP spid="3" grpId="0" bldLvl="0" animBg="1"/>
      <p:bldP spid="5" grpId="0" bldLvl="0" animBg="1"/>
      <p:bldP spid="7" grpId="0" bldLvl="0" animBg="1"/>
      <p:bldP spid="17" grpId="0" bldLvl="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9"/>
          <p:cNvSpPr txBox="1"/>
          <p:nvPr/>
        </p:nvSpPr>
        <p:spPr>
          <a:xfrm>
            <a:off x="623570" y="1557020"/>
            <a:ext cx="6051550" cy="368300"/>
          </a:xfrm>
          <a:prstGeom prst="rect">
            <a:avLst/>
          </a:prstGeom>
          <a:solidFill>
            <a:srgbClr val="FFFF00"/>
          </a:solidFill>
        </p:spPr>
        <p:txBody>
          <a:bodyPr wrap="square" rtlCol="0">
            <a:spAutoFit/>
          </a:bodyPr>
          <a:lstStyle/>
          <a:p>
            <a:r>
              <a:rPr lang="zh-CN" altLang="en-US" b="1" dirty="0">
                <a:effectLst/>
                <a:latin typeface="楷体" panose="02010609060101010101" pitchFamily="49" charset="-122"/>
                <a:ea typeface="楷体" panose="02010609060101010101" pitchFamily="49" charset="-122"/>
              </a:rPr>
              <a:t>根据右图并结合教材，概括人口迁移的</a:t>
            </a:r>
            <a:r>
              <a:rPr lang="zh-CN" altLang="en-US" b="1" dirty="0">
                <a:solidFill>
                  <a:srgbClr val="FF0000"/>
                </a:solidFill>
                <a:effectLst/>
                <a:latin typeface="楷体" panose="02010609060101010101" pitchFamily="49" charset="-122"/>
                <a:ea typeface="楷体" panose="02010609060101010101" pitchFamily="49" charset="-122"/>
              </a:rPr>
              <a:t>原因、表现、影响。</a:t>
            </a:r>
          </a:p>
        </p:txBody>
      </p:sp>
      <p:sp>
        <p:nvSpPr>
          <p:cNvPr id="14" name="矩形 13"/>
          <p:cNvSpPr/>
          <p:nvPr/>
        </p:nvSpPr>
        <p:spPr>
          <a:xfrm>
            <a:off x="97790" y="215265"/>
            <a:ext cx="6438900" cy="521970"/>
          </a:xfrm>
          <a:prstGeom prst="rect">
            <a:avLst/>
          </a:prstGeom>
          <a:noFill/>
        </p:spPr>
        <p:txBody>
          <a:bodyPr wrap="squar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一</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全球联系的初步建立：</a:t>
            </a:r>
            <a:r>
              <a:rPr kumimoji="0" lang="zh-CN" altLang="zh-CN" sz="2800" b="1" i="0" u="none" strike="noStrike" kern="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黑体" panose="02010609060101010101" pitchFamily="49" charset="-122"/>
              </a:rPr>
              <a:t>人口迁移</a:t>
            </a:r>
          </a:p>
        </p:txBody>
      </p:sp>
      <p:pic>
        <p:nvPicPr>
          <p:cNvPr id="16" name="Picture 2" descr="https://timgsa.baidu.com/timg?image&amp;quality=80&amp;size=b9999_10000&amp;sec=1558882833869&amp;di=769b78f5811e0f94a2f438d943192ce2&amp;imgtype=0&amp;src=http%3A%2F%2Fbeidoustudy.com%2FUploadFiles%2F2015-11%2Fgch%2F2015111614432970274.jpg"/>
          <p:cNvPicPr>
            <a:picLocks noChangeAspect="1" noChangeArrowheads="1"/>
          </p:cNvPicPr>
          <p:nvPr>
            <p:custDataLst>
              <p:tags r:id="rId1"/>
            </p:custDataLst>
          </p:nvPr>
        </p:nvPicPr>
        <p:blipFill>
          <a:blip r:embed="rId4" cstate="print"/>
          <a:srcRect/>
          <a:stretch>
            <a:fillRect/>
          </a:stretch>
        </p:blipFill>
        <p:spPr bwMode="auto">
          <a:xfrm>
            <a:off x="6831965" y="620395"/>
            <a:ext cx="5338445" cy="4349750"/>
          </a:xfrm>
          <a:prstGeom prst="rect">
            <a:avLst/>
          </a:prstGeom>
          <a:noFill/>
        </p:spPr>
      </p:pic>
      <p:sp>
        <p:nvSpPr>
          <p:cNvPr id="3" name="文本框 2"/>
          <p:cNvSpPr txBox="1"/>
          <p:nvPr/>
        </p:nvSpPr>
        <p:spPr>
          <a:xfrm>
            <a:off x="1589405" y="2350135"/>
            <a:ext cx="4935220" cy="706755"/>
          </a:xfrm>
          <a:prstGeom prst="rect">
            <a:avLst/>
          </a:prstGeom>
          <a:noFill/>
          <a:ln w="12700" cmpd="sng">
            <a:solidFill>
              <a:schemeClr val="tx1"/>
            </a:solidFill>
            <a:prstDash val="sysDot"/>
          </a:ln>
        </p:spPr>
        <p:txBody>
          <a:bodyPr wrap="square" rtlCol="0" anchor="t">
            <a:spAutoFit/>
          </a:bodyPr>
          <a:lstStyle/>
          <a:p>
            <a:r>
              <a:rPr lang="zh-CN" altLang="en-US" sz="2000" b="1" dirty="0">
                <a:latin typeface="黑体" panose="02010609060101010101" pitchFamily="49" charset="-122"/>
                <a:ea typeface="黑体" panose="02010609060101010101" pitchFamily="49" charset="-122"/>
                <a:sym typeface="+mn-ea"/>
              </a:rPr>
              <a:t>新航路</a:t>
            </a:r>
            <a:r>
              <a:rPr lang="zh-CN" altLang="en-US" sz="2000" b="1" dirty="0">
                <a:solidFill>
                  <a:schemeClr val="tx1"/>
                </a:solidFill>
                <a:latin typeface="黑体" panose="02010609060101010101" pitchFamily="49" charset="-122"/>
                <a:ea typeface="黑体" panose="02010609060101010101" pitchFamily="49" charset="-122"/>
                <a:sym typeface="+mn-ea"/>
              </a:rPr>
              <a:t>的开辟促进了世界各地人们的往来，推动了人口的迁移。</a:t>
            </a:r>
          </a:p>
        </p:txBody>
      </p:sp>
      <p:sp>
        <p:nvSpPr>
          <p:cNvPr id="5" name="文本框 4"/>
          <p:cNvSpPr txBox="1"/>
          <p:nvPr/>
        </p:nvSpPr>
        <p:spPr>
          <a:xfrm>
            <a:off x="1589405" y="3450590"/>
            <a:ext cx="4318635" cy="1014730"/>
          </a:xfrm>
          <a:prstGeom prst="rect">
            <a:avLst/>
          </a:prstGeom>
          <a:noFill/>
          <a:ln w="12700" cmpd="sng">
            <a:solidFill>
              <a:schemeClr val="tx1"/>
            </a:solidFill>
            <a:prstDash val="sysDot"/>
          </a:ln>
        </p:spPr>
        <p:txBody>
          <a:bodyPr wrap="square" rtlCol="0" anchor="t">
            <a:spAutoFit/>
          </a:bodyPr>
          <a:lstStyle/>
          <a:p>
            <a:r>
              <a:rPr lang="zh-CN" altLang="en-US" sz="2000" b="1" dirty="0">
                <a:solidFill>
                  <a:schemeClr val="tx1"/>
                </a:solidFill>
                <a:effectLst/>
                <a:latin typeface="黑体" panose="02010609060101010101" pitchFamily="49" charset="-122"/>
                <a:ea typeface="黑体" panose="02010609060101010101" pitchFamily="49" charset="-122"/>
                <a:cs typeface="黑体" panose="02010609060101010101" pitchFamily="49" charset="-122"/>
                <a:sym typeface="+mn-ea"/>
              </a:rPr>
              <a:t>①欧洲人→美洲</a:t>
            </a:r>
            <a:r>
              <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（入侵、大批来到）</a:t>
            </a:r>
            <a:endParaRPr lang="en-US" altLang="zh-CN" sz="2000" b="1" dirty="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chemeClr val="tx1"/>
                </a:solidFill>
                <a:effectLst/>
                <a:latin typeface="黑体" panose="02010609060101010101" pitchFamily="49" charset="-122"/>
                <a:ea typeface="黑体" panose="02010609060101010101" pitchFamily="49" charset="-122"/>
                <a:cs typeface="黑体" panose="02010609060101010101" pitchFamily="49" charset="-122"/>
                <a:sym typeface="+mn-ea"/>
              </a:rPr>
              <a:t>②非洲黑人→美洲</a:t>
            </a:r>
            <a:r>
              <a:rPr lang="zh-CN" altLang="en-US" sz="2000" b="1" dirty="0">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（作为奴隶贩卖）</a:t>
            </a:r>
          </a:p>
          <a:p>
            <a:r>
              <a:rPr lang="zh-CN" altLang="en-US" sz="2000" b="1" dirty="0">
                <a:solidFill>
                  <a:schemeClr val="tx1"/>
                </a:solidFill>
                <a:effectLst/>
                <a:latin typeface="黑体" panose="02010609060101010101" pitchFamily="49" charset="-122"/>
                <a:ea typeface="黑体" panose="02010609060101010101" pitchFamily="49" charset="-122"/>
                <a:cs typeface="黑体" panose="02010609060101010101" pitchFamily="49" charset="-122"/>
                <a:sym typeface="+mn-ea"/>
              </a:rPr>
              <a:t>③大洋洲、非洲和亚洲的族群混合</a:t>
            </a:r>
          </a:p>
        </p:txBody>
      </p:sp>
      <p:sp>
        <p:nvSpPr>
          <p:cNvPr id="7" name="文本框 6"/>
          <p:cNvSpPr txBox="1"/>
          <p:nvPr/>
        </p:nvSpPr>
        <p:spPr>
          <a:xfrm>
            <a:off x="624840" y="3573145"/>
            <a:ext cx="792480" cy="460375"/>
          </a:xfrm>
          <a:prstGeom prst="rect">
            <a:avLst/>
          </a:prstGeom>
          <a:noFill/>
        </p:spPr>
        <p:txBody>
          <a:bodyPr wrap="none" rtlCol="0">
            <a:spAutoFit/>
          </a:bodyPr>
          <a:lstStyle/>
          <a:p>
            <a:pPr algn="l">
              <a:buClrTx/>
              <a:buSzTx/>
              <a:buFontTx/>
            </a:pPr>
            <a:r>
              <a:rPr lang="zh-CN" altLang="en-US" sz="2400" b="1">
                <a:solidFill>
                  <a:srgbClr val="051BC1"/>
                </a:solidFill>
                <a:sym typeface="+mn-ea"/>
              </a:rPr>
              <a:t>表现</a:t>
            </a:r>
            <a:endParaRPr lang="zh-CN" altLang="en-US" sz="2400" b="1">
              <a:solidFill>
                <a:srgbClr val="051BC1"/>
              </a:solidFill>
            </a:endParaRPr>
          </a:p>
        </p:txBody>
      </p:sp>
      <p:sp>
        <p:nvSpPr>
          <p:cNvPr id="8" name="文本框 7"/>
          <p:cNvSpPr txBox="1"/>
          <p:nvPr/>
        </p:nvSpPr>
        <p:spPr>
          <a:xfrm>
            <a:off x="624840" y="2421890"/>
            <a:ext cx="964565" cy="460375"/>
          </a:xfrm>
          <a:prstGeom prst="rect">
            <a:avLst/>
          </a:prstGeom>
          <a:noFill/>
        </p:spPr>
        <p:txBody>
          <a:bodyPr wrap="square" rtlCol="0">
            <a:spAutoFit/>
          </a:bodyPr>
          <a:lstStyle/>
          <a:p>
            <a:r>
              <a:rPr lang="zh-CN" altLang="en-US" sz="2400" b="1">
                <a:solidFill>
                  <a:srgbClr val="051BC1"/>
                </a:solidFill>
              </a:rPr>
              <a:t>原因</a:t>
            </a:r>
          </a:p>
        </p:txBody>
      </p:sp>
      <p:sp>
        <p:nvSpPr>
          <p:cNvPr id="4" name="文本框 3"/>
          <p:cNvSpPr txBox="1"/>
          <p:nvPr/>
        </p:nvSpPr>
        <p:spPr>
          <a:xfrm>
            <a:off x="695960" y="837565"/>
            <a:ext cx="1714500" cy="460375"/>
          </a:xfrm>
          <a:prstGeom prst="rect">
            <a:avLst/>
          </a:prstGeom>
          <a:noFill/>
        </p:spPr>
        <p:txBody>
          <a:bodyPr wrap="none" rtlCol="0" anchor="t">
            <a:spAutoFit/>
          </a:bodyPr>
          <a:lstStyle/>
          <a:p>
            <a:r>
              <a:rPr lang="en-US"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a:t>
            </a:r>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人口迁移</a:t>
            </a:r>
          </a:p>
        </p:txBody>
      </p:sp>
      <p:sp>
        <p:nvSpPr>
          <p:cNvPr id="11" name="文本框 7"/>
          <p:cNvSpPr txBox="1"/>
          <p:nvPr/>
        </p:nvSpPr>
        <p:spPr>
          <a:xfrm>
            <a:off x="1589405" y="4869180"/>
            <a:ext cx="4946650" cy="1322070"/>
          </a:xfrm>
          <a:prstGeom prst="rect">
            <a:avLst/>
          </a:prstGeom>
          <a:noFill/>
          <a:ln w="12700" cmpd="sng">
            <a:solidFill>
              <a:schemeClr val="tx1"/>
            </a:solidFill>
            <a:prstDash val="sysDot"/>
          </a:ln>
        </p:spPr>
        <p:txBody>
          <a:bodyPr wrap="square" rtlCol="0" anchor="t">
            <a:spAutoFit/>
          </a:bodyPr>
          <a:lstStyle/>
          <a:p>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①促进美洲开发；</a:t>
            </a:r>
            <a:endParaRPr lang="en-US" altLang="zh-CN"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②改变人口地理分布，出现族群混合现象；</a:t>
            </a:r>
            <a:endParaRPr lang="en-US" altLang="zh-CN"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③促进世界物种交换；</a:t>
            </a:r>
            <a:endParaRPr lang="en-US" altLang="zh-CN"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④导致各种疾病传播。</a:t>
            </a:r>
          </a:p>
        </p:txBody>
      </p:sp>
      <p:sp>
        <p:nvSpPr>
          <p:cNvPr id="2" name="文本框 1"/>
          <p:cNvSpPr txBox="1"/>
          <p:nvPr/>
        </p:nvSpPr>
        <p:spPr>
          <a:xfrm>
            <a:off x="695325" y="5081905"/>
            <a:ext cx="1031240" cy="460375"/>
          </a:xfrm>
          <a:prstGeom prst="rect">
            <a:avLst/>
          </a:prstGeom>
          <a:noFill/>
        </p:spPr>
        <p:txBody>
          <a:bodyPr wrap="square" rtlCol="0">
            <a:spAutoFit/>
          </a:bodyPr>
          <a:lstStyle/>
          <a:p>
            <a:pPr algn="l"/>
            <a:r>
              <a:rPr lang="zh-CN" altLang="en-US" sz="2400" b="1">
                <a:solidFill>
                  <a:srgbClr val="051BC1"/>
                </a:solidFill>
                <a:sym typeface="+mn-ea"/>
              </a:rPr>
              <a:t>影响</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1">
                                            <p:bg/>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P spid="5" grpId="0" bldLvl="0" animBg="1"/>
      <p:bldP spid="7" grpId="0"/>
      <p:bldP spid="8" grpId="0"/>
      <p:bldP spid="4" grpId="0"/>
      <p:bldP spid="11" grpId="1" uiExpand="1" build="allAtOnce"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586220" y="3430905"/>
            <a:ext cx="5479415" cy="1753235"/>
          </a:xfrm>
          <a:prstGeom prst="rect">
            <a:avLst/>
          </a:prstGeom>
          <a:ln w="12700" cmpd="sng">
            <a:solidFill>
              <a:schemeClr val="tx1"/>
            </a:solidFill>
            <a:prstDash val="sysDot"/>
          </a:ln>
        </p:spPr>
        <p:txBody>
          <a:bodyPr wrap="square">
            <a:spAutoFit/>
          </a:bodyPr>
          <a:lstStyle/>
          <a:p>
            <a:pPr>
              <a:defRPr/>
            </a:pP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哥伦布大交换</a:t>
            </a:r>
            <a:r>
              <a:rPr lang="zh-CN" altLang="en-US" b="1" dirty="0">
                <a:solidFill>
                  <a:schemeClr val="tx1"/>
                </a:solidFill>
                <a:latin typeface="楷体" panose="02010609060101010101" pitchFamily="49" charset="-122"/>
                <a:ea typeface="楷体" panose="02010609060101010101" pitchFamily="49" charset="-122"/>
                <a:cs typeface="楷体" panose="02010609060101010101" pitchFamily="49" charset="-122"/>
              </a:rPr>
              <a:t>：是关于生物、农作物、人种、文化、传染病以及观念在东半球与西半球之间的一场引人注目的突发性交流。这种生态学上的变革，便称之为“哥伦布大交换”。</a:t>
            </a:r>
          </a:p>
          <a:p>
            <a:pPr>
              <a:defRPr/>
            </a:pPr>
            <a:r>
              <a:rPr lang="zh-CN" altLang="zh-CN" b="1" dirty="0">
                <a:solidFill>
                  <a:schemeClr val="tx1"/>
                </a:solidFill>
                <a:latin typeface="楷体" panose="02010609060101010101" pitchFamily="49" charset="-122"/>
                <a:ea typeface="楷体" panose="02010609060101010101" pitchFamily="49" charset="-122"/>
                <a:cs typeface="楷体" panose="02010609060101010101" pitchFamily="49" charset="-122"/>
              </a:rPr>
              <a:t>    据统计，今天世界的植物食品中，约有</a:t>
            </a:r>
            <a:r>
              <a:rPr lang="en-US" altLang="zh-CN" b="1" dirty="0">
                <a:solidFill>
                  <a:schemeClr val="tx1"/>
                </a:solidFill>
                <a:latin typeface="楷体" panose="02010609060101010101" pitchFamily="49" charset="-122"/>
                <a:ea typeface="楷体" panose="02010609060101010101" pitchFamily="49" charset="-122"/>
                <a:cs typeface="楷体" panose="02010609060101010101" pitchFamily="49" charset="-122"/>
              </a:rPr>
              <a:t>1/3 </a:t>
            </a:r>
            <a:r>
              <a:rPr lang="zh-CN" altLang="zh-CN" b="1" dirty="0">
                <a:solidFill>
                  <a:schemeClr val="tx1"/>
                </a:solidFill>
                <a:latin typeface="楷体" panose="02010609060101010101" pitchFamily="49" charset="-122"/>
                <a:ea typeface="楷体" panose="02010609060101010101" pitchFamily="49" charset="-122"/>
                <a:cs typeface="楷体" panose="02010609060101010101" pitchFamily="49" charset="-122"/>
              </a:rPr>
              <a:t>的品种源自美洲。</a:t>
            </a:r>
          </a:p>
        </p:txBody>
      </p:sp>
      <p:pic>
        <p:nvPicPr>
          <p:cNvPr id="9" name="图片 8" descr=")4BJ[(%32P2GYL4DJG($YPB"/>
          <p:cNvPicPr>
            <a:picLocks noChangeAspect="1"/>
          </p:cNvPicPr>
          <p:nvPr/>
        </p:nvPicPr>
        <p:blipFill>
          <a:blip r:embed="rId2" cstate="print">
            <a:clrChange>
              <a:clrFrom>
                <a:srgbClr val="FBFDFB">
                  <a:alpha val="100000"/>
                </a:srgbClr>
              </a:clrFrom>
              <a:clrTo>
                <a:srgbClr val="FBFDFB">
                  <a:alpha val="100000"/>
                  <a:alpha val="0"/>
                </a:srgbClr>
              </a:clrTo>
            </a:clrChange>
          </a:blip>
          <a:stretch>
            <a:fillRect/>
          </a:stretch>
        </p:blipFill>
        <p:spPr>
          <a:xfrm>
            <a:off x="7442835" y="110490"/>
            <a:ext cx="3848100" cy="3153410"/>
          </a:xfrm>
          <a:prstGeom prst="rect">
            <a:avLst/>
          </a:prstGeom>
          <a:ln>
            <a:solidFill>
              <a:schemeClr val="accent1"/>
            </a:solidFill>
          </a:ln>
        </p:spPr>
      </p:pic>
      <p:sp>
        <p:nvSpPr>
          <p:cNvPr id="11" name="TextBox 14"/>
          <p:cNvSpPr txBox="1"/>
          <p:nvPr/>
        </p:nvSpPr>
        <p:spPr>
          <a:xfrm>
            <a:off x="695568" y="908467"/>
            <a:ext cx="1714500" cy="460375"/>
          </a:xfrm>
          <a:prstGeom prst="rect">
            <a:avLst/>
          </a:prstGeom>
          <a:noFill/>
        </p:spPr>
        <p:txBody>
          <a:bodyPr wrap="none" rtlCol="0">
            <a:spAutoFit/>
          </a:bodyPr>
          <a:lstStyle/>
          <a:p>
            <a:pPr algn="l"/>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2.</a:t>
            </a:r>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物种交换</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12" name="矩形 11"/>
          <p:cNvSpPr/>
          <p:nvPr/>
        </p:nvSpPr>
        <p:spPr>
          <a:xfrm>
            <a:off x="6619240" y="5301615"/>
            <a:ext cx="5447665" cy="1476375"/>
          </a:xfrm>
          <a:prstGeom prst="rect">
            <a:avLst/>
          </a:prstGeom>
          <a:solidFill>
            <a:srgbClr val="FFFF00"/>
          </a:solidFill>
        </p:spPr>
        <p:txBody>
          <a:bodyPr wrap="square">
            <a:spAutoFit/>
          </a:bodyPr>
          <a:lstStyle/>
          <a:p>
            <a:pPr indent="266700" eaLnBrk="0" fontAlgn="base" hangingPunct="0">
              <a:spcBef>
                <a:spcPct val="0"/>
              </a:spcBef>
              <a:spcAft>
                <a:spcPct val="0"/>
              </a:spcAft>
            </a:pPr>
            <a:r>
              <a:rPr lang="zh-CN" altLang="en-US" b="1" dirty="0">
                <a:latin typeface="黑体" panose="02010609060101010101" pitchFamily="49" charset="-122"/>
                <a:ea typeface="黑体" panose="02010609060101010101" pitchFamily="49" charset="-122"/>
                <a:cs typeface="Calibri" panose="020F0502020204030204" pitchFamily="34" charset="0"/>
              </a:rPr>
              <a:t>①</a:t>
            </a:r>
            <a:r>
              <a:rPr lang="zh-CN" altLang="en-US" b="1" dirty="0">
                <a:latin typeface="黑体" panose="02010609060101010101" pitchFamily="49" charset="-122"/>
                <a:ea typeface="黑体" panose="02010609060101010101" pitchFamily="49" charset="-122"/>
              </a:rPr>
              <a:t>欧亚大陆的</a:t>
            </a:r>
            <a:r>
              <a:rPr lang="zh-CN" altLang="en-US" b="1" dirty="0">
                <a:solidFill>
                  <a:srgbClr val="FF0000"/>
                </a:solidFill>
                <a:latin typeface="黑体" panose="02010609060101010101" pitchFamily="49" charset="-122"/>
                <a:ea typeface="黑体" panose="02010609060101010101" pitchFamily="49" charset="-122"/>
              </a:rPr>
              <a:t>马、牛、猪、羊、鸡等家畜，小麦、燕麦、大麦、裸麦</a:t>
            </a:r>
            <a:r>
              <a:rPr lang="zh-CN" altLang="en-US" b="1" dirty="0">
                <a:latin typeface="黑体" panose="02010609060101010101" pitchFamily="49" charset="-122"/>
                <a:ea typeface="黑体" panose="02010609060101010101" pitchFamily="49" charset="-122"/>
              </a:rPr>
              <a:t>等农作物，</a:t>
            </a:r>
            <a:r>
              <a:rPr lang="zh-CN" altLang="en-US" b="1" dirty="0">
                <a:solidFill>
                  <a:srgbClr val="FF0000"/>
                </a:solidFill>
                <a:latin typeface="黑体" panose="02010609060101010101" pitchFamily="49" charset="-122"/>
                <a:ea typeface="黑体" panose="02010609060101010101" pitchFamily="49" charset="-122"/>
              </a:rPr>
              <a:t>橄榄和葡萄</a:t>
            </a:r>
            <a:r>
              <a:rPr lang="zh-CN" altLang="en-US" b="1" dirty="0">
                <a:latin typeface="黑体" panose="02010609060101010101" pitchFamily="49" charset="-122"/>
                <a:ea typeface="黑体" panose="02010609060101010101" pitchFamily="49" charset="-122"/>
              </a:rPr>
              <a:t>等水果引入美洲；</a:t>
            </a:r>
            <a:endParaRPr lang="en-US" altLang="zh-CN" b="1" dirty="0">
              <a:latin typeface="黑体" panose="02010609060101010101" pitchFamily="49" charset="-122"/>
              <a:ea typeface="黑体" panose="02010609060101010101" pitchFamily="49" charset="-122"/>
            </a:endParaRPr>
          </a:p>
          <a:p>
            <a:pPr indent="266700" eaLnBrk="0" fontAlgn="base" hangingPunct="0">
              <a:spcBef>
                <a:spcPct val="0"/>
              </a:spcBef>
              <a:spcAft>
                <a:spcPct val="0"/>
              </a:spcAft>
            </a:pPr>
            <a:r>
              <a:rPr lang="zh-CN" altLang="en-US" b="1" dirty="0">
                <a:latin typeface="黑体" panose="02010609060101010101" pitchFamily="49" charset="-122"/>
                <a:ea typeface="黑体" panose="02010609060101010101" pitchFamily="49" charset="-122"/>
                <a:cs typeface="Calibri" panose="020F0502020204030204" pitchFamily="34" charset="0"/>
              </a:rPr>
              <a:t>②</a:t>
            </a:r>
            <a:r>
              <a:rPr lang="zh-CN" altLang="en-US" b="1" dirty="0">
                <a:latin typeface="黑体" panose="02010609060101010101" pitchFamily="49" charset="-122"/>
                <a:ea typeface="黑体" panose="02010609060101010101" pitchFamily="49" charset="-122"/>
              </a:rPr>
              <a:t>美洲的</a:t>
            </a:r>
            <a:r>
              <a:rPr lang="zh-CN" altLang="en-US" b="1" dirty="0">
                <a:solidFill>
                  <a:srgbClr val="FF0000"/>
                </a:solidFill>
                <a:latin typeface="黑体" panose="02010609060101010101" pitchFamily="49" charset="-122"/>
                <a:ea typeface="黑体" panose="02010609060101010101" pitchFamily="49" charset="-122"/>
              </a:rPr>
              <a:t>马铃薯、玉米、番茄、甘薯、花生、南瓜和可可</a:t>
            </a:r>
            <a:r>
              <a:rPr lang="zh-CN" altLang="en-US" b="1" dirty="0">
                <a:latin typeface="黑体" panose="02010609060101010101" pitchFamily="49" charset="-122"/>
                <a:ea typeface="黑体" panose="02010609060101010101" pitchFamily="49" charset="-122"/>
              </a:rPr>
              <a:t>等流向世界各地。</a:t>
            </a:r>
            <a:endParaRPr lang="zh-CN" altLang="en-US" b="1" dirty="0">
              <a:latin typeface="黑体" panose="02010609060101010101" pitchFamily="49" charset="-122"/>
              <a:ea typeface="黑体" panose="02010609060101010101" pitchFamily="49" charset="-122"/>
              <a:cs typeface="宋体" panose="02010600030101010101" pitchFamily="2" charset="-122"/>
            </a:endParaRPr>
          </a:p>
        </p:txBody>
      </p:sp>
      <p:cxnSp>
        <p:nvCxnSpPr>
          <p:cNvPr id="3" name="直接连接符 2"/>
          <p:cNvCxnSpPr/>
          <p:nvPr/>
        </p:nvCxnSpPr>
        <p:spPr>
          <a:xfrm>
            <a:off x="6328400" y="-2667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7790" y="215265"/>
            <a:ext cx="6219190" cy="521970"/>
          </a:xfrm>
          <a:prstGeom prst="rect">
            <a:avLst/>
          </a:prstGeom>
          <a:noFill/>
        </p:spPr>
        <p:txBody>
          <a:bodyPr wrap="squar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一</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全球联系</a:t>
            </a:r>
            <a:r>
              <a:rPr lang="zh-CN" altLang="en-US" sz="2800" b="1" kern="0"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的初步建立</a:t>
            </a:r>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zh-CN" sz="2800" b="1" i="0" u="none" strike="noStrike" kern="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黑体" panose="02010609060101010101" pitchFamily="49" charset="-122"/>
              </a:rPr>
              <a:t>物种交换</a:t>
            </a:r>
          </a:p>
        </p:txBody>
      </p:sp>
      <p:sp>
        <p:nvSpPr>
          <p:cNvPr id="5" name="矩形 4"/>
          <p:cNvSpPr/>
          <p:nvPr/>
        </p:nvSpPr>
        <p:spPr>
          <a:xfrm>
            <a:off x="839470" y="1550035"/>
            <a:ext cx="3800475" cy="706755"/>
          </a:xfrm>
          <a:prstGeom prst="rect">
            <a:avLst/>
          </a:prstGeom>
          <a:solidFill>
            <a:srgbClr val="FFFF00"/>
          </a:solidFill>
        </p:spPr>
        <p:txBody>
          <a:bodyPr wrap="square">
            <a:spAutoFit/>
          </a:bodyPr>
          <a:lstStyle/>
          <a:p>
            <a:pPr lvl="0"/>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根据材料并结合所学知识，</a:t>
            </a:r>
          </a:p>
          <a:p>
            <a:pPr lvl="0"/>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简析“</a:t>
            </a:r>
            <a:r>
              <a:rPr lang="zh-CN" altLang="en-US" sz="2000" b="1" dirty="0">
                <a:latin typeface="楷体" panose="02010609060101010101" pitchFamily="49" charset="-122"/>
                <a:ea typeface="楷体" panose="02010609060101010101" pitchFamily="49" charset="-122"/>
                <a:cs typeface="楷体" panose="02010609060101010101" pitchFamily="49" charset="-122"/>
              </a:rPr>
              <a:t>哥伦布大交换</a:t>
            </a:r>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”的</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影响</a:t>
            </a:r>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p>
        </p:txBody>
      </p:sp>
      <p:sp>
        <p:nvSpPr>
          <p:cNvPr id="6" name="矩形 5"/>
          <p:cNvSpPr/>
          <p:nvPr/>
        </p:nvSpPr>
        <p:spPr>
          <a:xfrm>
            <a:off x="344676" y="3068856"/>
            <a:ext cx="792480" cy="460375"/>
          </a:xfrm>
          <a:prstGeom prst="rect">
            <a:avLst/>
          </a:prstGeom>
        </p:spPr>
        <p:txBody>
          <a:bodyPr wrap="square">
            <a:spAutoFit/>
          </a:bodyPr>
          <a:lstStyle/>
          <a:p>
            <a:pPr lvl="0" algn="ctr" defTabSz="914400"/>
            <a:r>
              <a:rPr lang="zh-CN" altLang="en-US" sz="2400" b="1">
                <a:solidFill>
                  <a:srgbClr val="051BC1"/>
                </a:solidFill>
              </a:rPr>
              <a:t>积极</a:t>
            </a:r>
            <a:endParaRPr lang="zh-CN" altLang="en-US" sz="2400" dirty="0">
              <a:solidFill>
                <a:srgbClr val="051BC1"/>
              </a:solidFill>
              <a:ea typeface="黑体" panose="02010609060101010101" pitchFamily="49" charset="-122"/>
            </a:endParaRPr>
          </a:p>
        </p:txBody>
      </p:sp>
      <p:sp>
        <p:nvSpPr>
          <p:cNvPr id="7" name="文本框 26638"/>
          <p:cNvSpPr txBox="1">
            <a:spLocks noChangeArrowheads="1"/>
          </p:cNvSpPr>
          <p:nvPr/>
        </p:nvSpPr>
        <p:spPr bwMode="auto">
          <a:xfrm>
            <a:off x="1271905" y="2922905"/>
            <a:ext cx="4784090" cy="1014730"/>
          </a:xfrm>
          <a:prstGeom prst="rect">
            <a:avLst/>
          </a:prstGeom>
          <a:noFill/>
          <a:ln w="12700" cmpd="sng">
            <a:solidFill>
              <a:schemeClr val="tx1"/>
            </a:solidFill>
            <a:prstDash val="sysDot"/>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3000"/>
              </a:lnSpc>
              <a:spcBef>
                <a:spcPct val="50000"/>
              </a:spcBef>
              <a:buFontTx/>
              <a:buNone/>
            </a:pPr>
            <a:r>
              <a:rPr lang="en-US" altLang="zh-CN" sz="2000" b="1" dirty="0">
                <a:latin typeface="楷体" panose="02010609060101010101" pitchFamily="49" charset="-122"/>
                <a:ea typeface="楷体" panose="02010609060101010101" pitchFamily="49" charset="-122"/>
              </a:rPr>
              <a:t>①</a:t>
            </a:r>
            <a:r>
              <a:rPr lang="zh-CN" altLang="en-US" sz="2000" b="1" dirty="0">
                <a:latin typeface="黑体" panose="02010609060101010101" pitchFamily="49" charset="-122"/>
                <a:ea typeface="黑体" panose="02010609060101010101" pitchFamily="49" charset="-122"/>
              </a:rPr>
              <a:t>丰富食物结构；增加粮食产量；</a:t>
            </a:r>
          </a:p>
          <a:p>
            <a:pPr>
              <a:lnSpc>
                <a:spcPts val="3000"/>
              </a:lnSpc>
              <a:spcBef>
                <a:spcPct val="50000"/>
              </a:spcBef>
              <a:buNone/>
            </a:pPr>
            <a:r>
              <a:rPr lang="en-US" altLang="zh-CN" sz="2000" b="1" dirty="0">
                <a:ea typeface="黑体" panose="02010609060101010101" pitchFamily="49" charset="-122"/>
              </a:rPr>
              <a:t>②</a:t>
            </a:r>
            <a:r>
              <a:rPr lang="zh-CN" altLang="en-US" sz="2000" b="1" dirty="0">
                <a:latin typeface="黑体" panose="02010609060101010101" pitchFamily="49" charset="-122"/>
                <a:ea typeface="黑体" panose="02010609060101010101" pitchFamily="49" charset="-122"/>
              </a:rPr>
              <a:t>促进人口增长、美洲开发、文明交流。</a:t>
            </a:r>
          </a:p>
        </p:txBody>
      </p:sp>
      <p:sp>
        <p:nvSpPr>
          <p:cNvPr id="8" name="矩形 7"/>
          <p:cNvSpPr/>
          <p:nvPr/>
        </p:nvSpPr>
        <p:spPr>
          <a:xfrm>
            <a:off x="336421" y="4580622"/>
            <a:ext cx="792480" cy="460375"/>
          </a:xfrm>
          <a:prstGeom prst="rect">
            <a:avLst/>
          </a:prstGeom>
        </p:spPr>
        <p:txBody>
          <a:bodyPr wrap="none">
            <a:spAutoFit/>
          </a:bodyPr>
          <a:lstStyle/>
          <a:p>
            <a:pPr algn="ctr" defTabSz="914400">
              <a:buClrTx/>
              <a:buSzTx/>
              <a:buFontTx/>
            </a:pPr>
            <a:r>
              <a:rPr lang="zh-CN" altLang="en-US" sz="2400" b="1">
                <a:solidFill>
                  <a:srgbClr val="051BC1"/>
                </a:solidFill>
              </a:rPr>
              <a:t>消极</a:t>
            </a:r>
          </a:p>
        </p:txBody>
      </p:sp>
      <p:sp>
        <p:nvSpPr>
          <p:cNvPr id="13" name="文本框 12"/>
          <p:cNvSpPr txBox="1">
            <a:spLocks noChangeArrowheads="1"/>
          </p:cNvSpPr>
          <p:nvPr/>
        </p:nvSpPr>
        <p:spPr bwMode="auto">
          <a:xfrm>
            <a:off x="1247775" y="4652645"/>
            <a:ext cx="2197735" cy="398780"/>
          </a:xfrm>
          <a:prstGeom prst="rect">
            <a:avLst/>
          </a:prstGeom>
          <a:noFill/>
          <a:ln w="12700" cmpd="sng">
            <a:solidFill>
              <a:schemeClr val="tx1"/>
            </a:solidFill>
            <a:prstDash val="sysDot"/>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zh-CN" altLang="en-US" sz="2000" b="1" dirty="0">
                <a:latin typeface="黑体" panose="02010609060101010101" pitchFamily="49" charset="-122"/>
                <a:ea typeface="黑体" panose="02010609060101010101" pitchFamily="49" charset="-122"/>
              </a:rPr>
              <a:t>导致疾病传播</a:t>
            </a:r>
            <a:endParaRPr lang="zh-CN" altLang="en-US" sz="2400" b="1" dirty="0">
              <a:latin typeface="黑体" panose="02010609060101010101" pitchFamily="49" charset="-122"/>
              <a:ea typeface="黑体" panose="02010609060101010101" pitchFamily="49" charset="-122"/>
            </a:endParaRPr>
          </a:p>
        </p:txBody>
      </p:sp>
      <p:sp>
        <p:nvSpPr>
          <p:cNvPr id="10" name="文本框 9"/>
          <p:cNvSpPr txBox="1"/>
          <p:nvPr/>
        </p:nvSpPr>
        <p:spPr>
          <a:xfrm>
            <a:off x="7404100" y="3390900"/>
            <a:ext cx="4156710" cy="398780"/>
          </a:xfrm>
          <a:prstGeom prst="rect">
            <a:avLst/>
          </a:prstGeom>
          <a:solidFill>
            <a:srgbClr val="FFC000"/>
          </a:solidFill>
        </p:spPr>
        <p:txBody>
          <a:bodyPr wrap="square" rtlCol="0">
            <a:spAutoFit/>
          </a:bodyPr>
          <a:lstStyle/>
          <a:p>
            <a:pPr algn="ctr"/>
            <a:r>
              <a:rPr lang="en-US" altLang="zh-CN" sz="2000" b="1" i="0" dirty="0">
                <a:solidFill>
                  <a:schemeClr val="tx1"/>
                </a:solidFill>
                <a:effectLst/>
                <a:latin typeface="黑体" panose="02010609060101010101" pitchFamily="49" charset="-122"/>
                <a:ea typeface="黑体" panose="02010609060101010101" pitchFamily="49" charset="-122"/>
              </a:rPr>
              <a:t>【</a:t>
            </a:r>
            <a:r>
              <a:rPr lang="zh-CN" altLang="en-US" sz="2000" b="1" i="0" dirty="0">
                <a:solidFill>
                  <a:schemeClr val="tx1"/>
                </a:solidFill>
                <a:effectLst/>
                <a:latin typeface="黑体" panose="02010609060101010101" pitchFamily="49" charset="-122"/>
                <a:ea typeface="黑体" panose="02010609060101010101" pitchFamily="49" charset="-122"/>
              </a:rPr>
              <a:t>历史纵横</a:t>
            </a:r>
            <a:r>
              <a:rPr lang="en-US" altLang="zh-CN" sz="2000" b="1" i="0" dirty="0">
                <a:solidFill>
                  <a:schemeClr val="tx1"/>
                </a:solidFill>
                <a:effectLst/>
                <a:latin typeface="黑体" panose="02010609060101010101" pitchFamily="49" charset="-122"/>
                <a:ea typeface="黑体" panose="02010609060101010101" pitchFamily="49" charset="-122"/>
              </a:rPr>
              <a:t>】</a:t>
            </a:r>
            <a:r>
              <a:rPr lang="zh-CN" altLang="en-US" sz="2000" b="1" i="0" dirty="0">
                <a:solidFill>
                  <a:schemeClr val="tx1"/>
                </a:solidFill>
                <a:effectLst/>
                <a:latin typeface="黑体" panose="02010609060101010101" pitchFamily="49" charset="-122"/>
                <a:ea typeface="黑体" panose="02010609060101010101" pitchFamily="49" charset="-122"/>
              </a:rPr>
              <a:t>玉米和甘薯传入中国</a:t>
            </a:r>
          </a:p>
        </p:txBody>
      </p:sp>
      <p:sp>
        <p:nvSpPr>
          <p:cNvPr id="14" name="Text Box 9"/>
          <p:cNvSpPr txBox="1">
            <a:spLocks noChangeArrowheads="1"/>
          </p:cNvSpPr>
          <p:nvPr/>
        </p:nvSpPr>
        <p:spPr bwMode="auto">
          <a:xfrm>
            <a:off x="6485890" y="3787775"/>
            <a:ext cx="5681980" cy="2922905"/>
          </a:xfrm>
          <a:prstGeom prst="rect">
            <a:avLst/>
          </a:prstGeom>
          <a:solidFill>
            <a:schemeClr val="accent1">
              <a:lumMod val="20000"/>
              <a:lumOff val="80000"/>
            </a:schemeClr>
          </a:solidFill>
          <a:ln w="12700" cmpd="sng">
            <a:solidFill>
              <a:schemeClr val="tx1"/>
            </a:solidFill>
            <a:prstDash val="sysDot"/>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defTabSz="964565" fontAlgn="auto">
              <a:lnSpc>
                <a:spcPct val="100000"/>
              </a:lnSpc>
              <a:spcBef>
                <a:spcPts val="600"/>
              </a:spcBef>
              <a:spcAft>
                <a:spcPts val="600"/>
              </a:spcAft>
            </a:pPr>
            <a:r>
              <a:rPr lang="zh-CN" altLang="en-US" sz="2400" i="0" dirty="0">
                <a:solidFill>
                  <a:schemeClr val="tx1"/>
                </a:solidFill>
                <a:effectLst/>
                <a:latin typeface="黑体" panose="02010609060101010101" pitchFamily="49" charset="-122"/>
                <a:ea typeface="黑体" panose="02010609060101010101" pitchFamily="49" charset="-122"/>
              </a:rPr>
              <a:t>   </a:t>
            </a:r>
            <a:r>
              <a:rPr lang="zh-CN" altLang="en-US" sz="2000" i="0" dirty="0">
                <a:solidFill>
                  <a:schemeClr val="tx1"/>
                </a:solidFill>
                <a:effectLst/>
                <a:latin typeface="黑体" panose="02010609060101010101" pitchFamily="49" charset="-122"/>
                <a:ea typeface="黑体" panose="02010609060101010101" pitchFamily="49" charset="-122"/>
              </a:rPr>
              <a:t> </a:t>
            </a:r>
            <a:r>
              <a:rPr lang="en-US" altLang="zh-CN" sz="2000" i="0" dirty="0">
                <a:solidFill>
                  <a:schemeClr val="tx1"/>
                </a:solidFill>
                <a:effectLst/>
                <a:latin typeface="黑体" panose="02010609060101010101" pitchFamily="49" charset="-122"/>
                <a:ea typeface="黑体" panose="02010609060101010101" pitchFamily="49" charset="-122"/>
              </a:rPr>
              <a:t>16</a:t>
            </a:r>
            <a:r>
              <a:rPr lang="zh-CN" altLang="en-US" sz="2000" i="0" dirty="0">
                <a:solidFill>
                  <a:schemeClr val="tx1"/>
                </a:solidFill>
                <a:effectLst/>
                <a:latin typeface="黑体" panose="02010609060101010101" pitchFamily="49" charset="-122"/>
                <a:ea typeface="黑体" panose="02010609060101010101" pitchFamily="49" charset="-122"/>
              </a:rPr>
              <a:t>世纪中期，玉米传入中国，最初在中国种植不广。直到</a:t>
            </a:r>
            <a:r>
              <a:rPr lang="en-US" altLang="zh-CN" sz="2000" i="0" dirty="0">
                <a:solidFill>
                  <a:schemeClr val="tx1"/>
                </a:solidFill>
                <a:effectLst/>
                <a:latin typeface="黑体" panose="02010609060101010101" pitchFamily="49" charset="-122"/>
                <a:ea typeface="黑体" panose="02010609060101010101" pitchFamily="49" charset="-122"/>
              </a:rPr>
              <a:t>18</a:t>
            </a:r>
            <a:r>
              <a:rPr lang="zh-CN" altLang="en-US" sz="2000" i="0" dirty="0">
                <a:solidFill>
                  <a:schemeClr val="tx1"/>
                </a:solidFill>
                <a:effectLst/>
                <a:latin typeface="黑体" panose="02010609060101010101" pitchFamily="49" charset="-122"/>
                <a:ea typeface="黑体" panose="02010609060101010101" pitchFamily="49" charset="-122"/>
              </a:rPr>
              <a:t>世纪中期，玉米才在中国逐渐推广，并成为一种非常重要的粮食作物。</a:t>
            </a:r>
            <a:endParaRPr lang="en-US" altLang="zh-CN" sz="2000" i="0" dirty="0">
              <a:solidFill>
                <a:schemeClr val="tx1"/>
              </a:solidFill>
              <a:effectLst/>
              <a:latin typeface="黑体" panose="02010609060101010101" pitchFamily="49" charset="-122"/>
              <a:ea typeface="黑体" panose="02010609060101010101" pitchFamily="49" charset="-122"/>
            </a:endParaRPr>
          </a:p>
          <a:p>
            <a:pPr algn="l" defTabSz="964565" fontAlgn="auto">
              <a:lnSpc>
                <a:spcPct val="100000"/>
              </a:lnSpc>
              <a:spcBef>
                <a:spcPts val="600"/>
              </a:spcBef>
              <a:spcAft>
                <a:spcPts val="600"/>
              </a:spcAft>
            </a:pPr>
            <a:r>
              <a:rPr lang="zh-CN" altLang="en-US" sz="2000" i="0" dirty="0">
                <a:solidFill>
                  <a:schemeClr val="tx1"/>
                </a:solidFill>
                <a:effectLst/>
                <a:latin typeface="黑体" panose="02010609060101010101" pitchFamily="49" charset="-122"/>
                <a:ea typeface="黑体" panose="02010609060101010101" pitchFamily="49" charset="-122"/>
              </a:rPr>
              <a:t>    甘薯在明朝后期从东南亚传入中国，</a:t>
            </a:r>
            <a:r>
              <a:rPr lang="en-US" altLang="zh-CN" sz="2000" i="0" dirty="0">
                <a:solidFill>
                  <a:schemeClr val="tx1"/>
                </a:solidFill>
                <a:effectLst/>
                <a:latin typeface="黑体" panose="02010609060101010101" pitchFamily="49" charset="-122"/>
                <a:ea typeface="黑体" panose="02010609060101010101" pitchFamily="49" charset="-122"/>
              </a:rPr>
              <a:t>1594</a:t>
            </a:r>
            <a:r>
              <a:rPr lang="zh-CN" altLang="en-US" sz="2000" i="0" dirty="0">
                <a:solidFill>
                  <a:schemeClr val="tx1"/>
                </a:solidFill>
                <a:effectLst/>
                <a:latin typeface="黑体" panose="02010609060101010101" pitchFamily="49" charset="-122"/>
                <a:ea typeface="黑体" panose="02010609060101010101" pitchFamily="49" charset="-122"/>
              </a:rPr>
              <a:t>年福建发生饥荒，政府大力推广甘薯种植。到</a:t>
            </a:r>
            <a:r>
              <a:rPr lang="en-US" altLang="zh-CN" sz="2000" i="0" dirty="0">
                <a:solidFill>
                  <a:schemeClr val="tx1"/>
                </a:solidFill>
                <a:effectLst/>
                <a:latin typeface="黑体" panose="02010609060101010101" pitchFamily="49" charset="-122"/>
                <a:ea typeface="黑体" panose="02010609060101010101" pitchFamily="49" charset="-122"/>
              </a:rPr>
              <a:t>17</a:t>
            </a:r>
            <a:r>
              <a:rPr lang="zh-CN" altLang="en-US" sz="2000" i="0" dirty="0">
                <a:solidFill>
                  <a:schemeClr val="tx1"/>
                </a:solidFill>
                <a:effectLst/>
                <a:latin typeface="黑体" panose="02010609060101010101" pitchFamily="49" charset="-122"/>
                <a:ea typeface="黑体" panose="02010609060101010101" pitchFamily="49" charset="-122"/>
              </a:rPr>
              <a:t>世纪，甘薯成为百姓的重要食物。</a:t>
            </a:r>
            <a:endParaRPr lang="en-US" altLang="zh-CN" sz="2000" i="0" dirty="0">
              <a:solidFill>
                <a:schemeClr val="tx1"/>
              </a:solidFill>
              <a:effectLst/>
              <a:latin typeface="黑体" panose="02010609060101010101" pitchFamily="49" charset="-122"/>
              <a:ea typeface="黑体" panose="02010609060101010101" pitchFamily="49" charset="-122"/>
            </a:endParaRPr>
          </a:p>
          <a:p>
            <a:pPr algn="l" defTabSz="964565" fontAlgn="auto">
              <a:lnSpc>
                <a:spcPct val="100000"/>
              </a:lnSpc>
              <a:spcBef>
                <a:spcPts val="600"/>
              </a:spcBef>
              <a:spcAft>
                <a:spcPts val="600"/>
              </a:spcAft>
            </a:pPr>
            <a:r>
              <a:rPr lang="zh-CN" altLang="en-US" sz="2000" i="0" dirty="0">
                <a:solidFill>
                  <a:schemeClr val="tx1"/>
                </a:solidFill>
                <a:effectLst/>
                <a:latin typeface="黑体" panose="02010609060101010101" pitchFamily="49" charset="-122"/>
                <a:ea typeface="黑体" panose="02010609060101010101" pitchFamily="49" charset="-122"/>
              </a:rPr>
              <a:t>    玉米和甘薯传入，</a:t>
            </a:r>
            <a:r>
              <a:rPr lang="zh-CN" altLang="en-US" sz="2000" i="0" dirty="0">
                <a:solidFill>
                  <a:srgbClr val="051BC1"/>
                </a:solidFill>
                <a:effectLst/>
                <a:latin typeface="黑体" panose="02010609060101010101" pitchFamily="49" charset="-122"/>
                <a:ea typeface="黑体" panose="02010609060101010101" pitchFamily="49" charset="-122"/>
              </a:rPr>
              <a:t>大大增加粮食产量，促进明清时期中国人口增长和贫瘠地区的开发。</a:t>
            </a:r>
          </a:p>
        </p:txBody>
      </p:sp>
      <p:sp>
        <p:nvSpPr>
          <p:cNvPr id="15" name="矩形 14"/>
          <p:cNvSpPr/>
          <p:nvPr/>
        </p:nvSpPr>
        <p:spPr>
          <a:xfrm>
            <a:off x="6457315" y="3366770"/>
            <a:ext cx="5593715" cy="3415030"/>
          </a:xfrm>
          <a:prstGeom prst="rect">
            <a:avLst/>
          </a:prstGeom>
          <a:solidFill>
            <a:schemeClr val="accent1">
              <a:lumMod val="20000"/>
              <a:lumOff val="80000"/>
            </a:schemeClr>
          </a:solidFill>
          <a:ln w="12700" cmpd="sng">
            <a:solidFill>
              <a:schemeClr val="tx1"/>
            </a:solidFill>
            <a:prstDash val="sysDot"/>
          </a:ln>
        </p:spPr>
        <p:txBody>
          <a:bodyPr wrap="square">
            <a:spAutoFit/>
          </a:bodyPr>
          <a:lstStyle/>
          <a:p>
            <a:pPr>
              <a:lnSpc>
                <a:spcPct val="120000"/>
              </a:lnSpc>
            </a:pPr>
            <a:r>
              <a:rPr lang="en-US" altLang="zh-CN" b="1" dirty="0">
                <a:latin typeface="楷体" panose="02010609060101010101" pitchFamily="49" charset="-122"/>
                <a:ea typeface="楷体" panose="02010609060101010101" pitchFamily="49" charset="-122"/>
                <a:cs typeface="楷体" panose="02010609060101010101" pitchFamily="49" charset="-122"/>
              </a:rPr>
              <a:t>    </a:t>
            </a:r>
            <a:r>
              <a:rPr lang="zh-CN" altLang="en-US" sz="2000" b="1" dirty="0">
                <a:latin typeface="楷体" panose="02010609060101010101" pitchFamily="49" charset="-122"/>
                <a:ea typeface="楷体" panose="02010609060101010101" pitchFamily="49" charset="-122"/>
                <a:cs typeface="楷体" panose="02010609060101010101" pitchFamily="49" charset="-122"/>
              </a:rPr>
              <a:t>在美洲被征服的过程中，大量印第安人死于屠杀和折磨。更悲惨的是，新大陆没有天花、白喉等疾病，印第安人对这些疫病毫无免疫力，欧洲人带来的这些疾病造成他们死亡的数量可能更大，有的村子因此整个灭绝。据估计原来有1000万到2500万人口的新西班牙（阿兹特克帝国），到17世纪初只剩下不到200万人，同时期印加人从约700万减少到只有约50万……。</a:t>
            </a:r>
          </a:p>
          <a:p>
            <a:pPr algn="r">
              <a:lnSpc>
                <a:spcPct val="12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——王加丰《世界文化史导论》</a:t>
            </a:r>
          </a:p>
        </p:txBody>
      </p:sp>
      <p:sp>
        <p:nvSpPr>
          <p:cNvPr id="16" name="TextBox 14"/>
          <p:cNvSpPr txBox="1"/>
          <p:nvPr/>
        </p:nvSpPr>
        <p:spPr>
          <a:xfrm>
            <a:off x="822568" y="5412522"/>
            <a:ext cx="1714500" cy="460375"/>
          </a:xfrm>
          <a:prstGeom prst="rect">
            <a:avLst/>
          </a:prstGeom>
          <a:noFill/>
        </p:spPr>
        <p:txBody>
          <a:bodyPr wrap="none" rtlCol="0">
            <a:spAutoFit/>
          </a:bodyPr>
          <a:lstStyle/>
          <a:p>
            <a:pPr algn="l">
              <a:lnSpc>
                <a:spcPct val="100000"/>
              </a:lnSpc>
              <a:spcBef>
                <a:spcPct val="50000"/>
              </a:spcBef>
              <a:buClrTx/>
              <a:buSzTx/>
              <a:buFontTx/>
              <a:buNone/>
            </a:pPr>
            <a:r>
              <a:rPr lang="en-US"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3</a:t>
            </a:r>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疾病传播</a:t>
            </a:r>
            <a:endPar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22" presetClass="exit" presetSubtype="4" fill="hold" grpId="1" nodeType="withEffect">
                                  <p:stCondLst>
                                    <p:cond delay="0"/>
                                  </p:stCondLst>
                                  <p:childTnLst>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22" presetClass="exit" presetSubtype="4" fill="hold" grpId="1" nodeType="withEffect">
                                  <p:stCondLst>
                                    <p:cond delay="0"/>
                                  </p:stCondLst>
                                  <p:childTnLst>
                                    <p:animEffect transition="out" filter="wipe(down)">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par>
                          <p:cTn id="59" fill="hold">
                            <p:stCondLst>
                              <p:cond delay="0"/>
                            </p:stCondLst>
                            <p:childTnLst>
                              <p:par>
                                <p:cTn id="60" presetID="3" presetClass="entr" presetSubtype="1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1" grpId="0"/>
      <p:bldP spid="12" grpId="0" bldLvl="0" animBg="1"/>
      <p:bldP spid="12" grpId="1" animBg="1"/>
      <p:bldP spid="5" grpId="0" bldLvl="0" animBg="1"/>
      <p:bldP spid="7" grpId="1" bldLvl="0" animBg="1"/>
      <p:bldP spid="8" grpId="0"/>
      <p:bldP spid="13" grpId="0" bldLvl="0" animBg="1"/>
      <p:bldP spid="10" grpId="0" bldLvl="0" animBg="1"/>
      <p:bldP spid="10" grpId="1" bldLvl="0" animBg="1"/>
      <p:bldP spid="14" grpId="0" bldLvl="0" animBg="1"/>
      <p:bldP spid="14" grpId="1" bldLvl="0" animBg="1"/>
      <p:bldP spid="15" grpId="0" bldLvl="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7" name="组合 16"/>
          <p:cNvGrpSpPr/>
          <p:nvPr/>
        </p:nvGrpSpPr>
        <p:grpSpPr>
          <a:xfrm>
            <a:off x="7409026" y="2474443"/>
            <a:ext cx="3739589" cy="2138184"/>
            <a:chOff x="532575" y="5675519"/>
            <a:chExt cx="11061327" cy="1042045"/>
          </a:xfrm>
        </p:grpSpPr>
        <p:sp>
          <p:nvSpPr>
            <p:cNvPr id="19" name="矩形: 圆角 18"/>
            <p:cNvSpPr/>
            <p:nvPr/>
          </p:nvSpPr>
          <p:spPr>
            <a:xfrm>
              <a:off x="532575" y="5675519"/>
              <a:ext cx="11061327" cy="104204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0">
                <a:solidFill>
                  <a:srgbClr val="FFFFFF"/>
                </a:solidFill>
                <a:effectLst/>
                <a:latin typeface="黑体" panose="02010609060101010101" pitchFamily="49" charset="-122"/>
                <a:ea typeface="黑体" panose="02010609060101010101" pitchFamily="49" charset="-122"/>
              </a:endParaRPr>
            </a:p>
          </p:txBody>
        </p:sp>
        <p:sp>
          <p:nvSpPr>
            <p:cNvPr id="20" name="矩形 19"/>
            <p:cNvSpPr/>
            <p:nvPr/>
          </p:nvSpPr>
          <p:spPr>
            <a:xfrm>
              <a:off x="696120" y="5684638"/>
              <a:ext cx="10725253" cy="239149"/>
            </a:xfrm>
            <a:prstGeom prst="rect">
              <a:avLst/>
            </a:prstGeom>
          </p:spPr>
          <p:txBody>
            <a:bodyPr wrap="square">
              <a:spAutoFit/>
            </a:bodyPr>
            <a:lstStyle/>
            <a:p>
              <a:pPr marL="457200" indent="-457200">
                <a:lnSpc>
                  <a:spcPct val="114000"/>
                </a:lnSpc>
                <a:spcBef>
                  <a:spcPts val="300"/>
                </a:spcBef>
                <a:spcAft>
                  <a:spcPts val="300"/>
                </a:spcAft>
                <a:buFont typeface="Wingdings" panose="05000000000000000000" pitchFamily="2" charset="2"/>
                <a:buChar char="n"/>
              </a:pPr>
              <a:endParaRPr lang="en-US" altLang="zh-CN" sz="2600" i="0" dirty="0">
                <a:solidFill>
                  <a:srgbClr val="FFFFFF"/>
                </a:solidFill>
                <a:effectLst/>
                <a:latin typeface="黑体" panose="02010609060101010101" pitchFamily="49" charset="-122"/>
                <a:ea typeface="黑体" panose="02010609060101010101" pitchFamily="49" charset="-122"/>
              </a:endParaRPr>
            </a:p>
          </p:txBody>
        </p:sp>
      </p:grpSp>
      <p:sp>
        <p:nvSpPr>
          <p:cNvPr id="18" name="文本框 17"/>
          <p:cNvSpPr txBox="1"/>
          <p:nvPr/>
        </p:nvSpPr>
        <p:spPr>
          <a:xfrm>
            <a:off x="7456170" y="3138805"/>
            <a:ext cx="3992245" cy="977265"/>
          </a:xfrm>
          <a:prstGeom prst="rect">
            <a:avLst/>
          </a:prstGeom>
          <a:noFill/>
          <a:ln w="38100">
            <a:solidFill>
              <a:srgbClr val="FF0000"/>
            </a:solidFill>
          </a:ln>
        </p:spPr>
        <p:txBody>
          <a:bodyPr wrap="square" rtlCol="0">
            <a:spAutoFit/>
          </a:bodyPr>
          <a:lstStyle/>
          <a:p>
            <a:pPr algn="ctr">
              <a:lnSpc>
                <a:spcPct val="120000"/>
              </a:lnSpc>
              <a:spcBef>
                <a:spcPts val="600"/>
              </a:spcBef>
              <a:spcAft>
                <a:spcPts val="600"/>
              </a:spcAft>
            </a:pPr>
            <a:r>
              <a:rPr lang="zh-CN" altLang="en-US" sz="2400" b="1" i="0" dirty="0">
                <a:solidFill>
                  <a:srgbClr val="051BC1"/>
                </a:solidFill>
                <a:effectLst/>
                <a:latin typeface="黑体" panose="02010609060101010101" pitchFamily="49" charset="-122"/>
                <a:ea typeface="黑体" panose="02010609060101010101" pitchFamily="49" charset="-122"/>
              </a:rPr>
              <a:t>利弊并存，改变了世界的人文地理格局和自然环境状态</a:t>
            </a:r>
          </a:p>
        </p:txBody>
      </p:sp>
      <p:grpSp>
        <p:nvGrpSpPr>
          <p:cNvPr id="24" name="组合 23"/>
          <p:cNvGrpSpPr/>
          <p:nvPr/>
        </p:nvGrpSpPr>
        <p:grpSpPr>
          <a:xfrm>
            <a:off x="1437858" y="1975499"/>
            <a:ext cx="5685092" cy="3783980"/>
            <a:chOff x="1396725" y="1955179"/>
            <a:chExt cx="5685092" cy="3783980"/>
          </a:xfrm>
        </p:grpSpPr>
        <p:sp>
          <p:nvSpPr>
            <p:cNvPr id="4" name="文本框 3"/>
            <p:cNvSpPr txBox="1"/>
            <p:nvPr/>
          </p:nvSpPr>
          <p:spPr>
            <a:xfrm>
              <a:off x="1396725" y="2089274"/>
              <a:ext cx="675005" cy="3407389"/>
            </a:xfrm>
            <a:prstGeom prst="rect">
              <a:avLst/>
            </a:prstGeom>
            <a:noFill/>
            <a:ln w="38100">
              <a:noFill/>
            </a:ln>
            <a:effectLst>
              <a:outerShdw blurRad="50800" dist="38100" dir="5400000" algn="t" rotWithShape="0">
                <a:prstClr val="black">
                  <a:alpha val="40000"/>
                </a:prstClr>
              </a:outerShdw>
            </a:effectLst>
          </p:spPr>
          <p:txBody>
            <a:bodyPr vert="eaVert" wrap="square" rtlCol="0">
              <a:spAutoFit/>
            </a:bodyPr>
            <a:lstStyle/>
            <a:p>
              <a:pPr>
                <a:spcBef>
                  <a:spcPts val="600"/>
                </a:spcBef>
                <a:spcAft>
                  <a:spcPts val="600"/>
                </a:spcAft>
              </a:pPr>
              <a:r>
                <a:rPr lang="zh-CN" altLang="en-US" sz="3200" i="0" dirty="0">
                  <a:solidFill>
                    <a:schemeClr val="tx1"/>
                  </a:solidFill>
                  <a:effectLst/>
                  <a:latin typeface="黑体" panose="02010609060101010101" pitchFamily="49" charset="-122"/>
                  <a:ea typeface="黑体" panose="02010609060101010101" pitchFamily="49" charset="-122"/>
                </a:rPr>
                <a:t>全球物种大交换</a:t>
              </a:r>
            </a:p>
          </p:txBody>
        </p:sp>
        <p:sp>
          <p:nvSpPr>
            <p:cNvPr id="5" name="左大括号 4"/>
            <p:cNvSpPr/>
            <p:nvPr/>
          </p:nvSpPr>
          <p:spPr>
            <a:xfrm>
              <a:off x="2094229" y="1968630"/>
              <a:ext cx="374119" cy="3648678"/>
            </a:xfrm>
            <a:prstGeom prst="leftBrace">
              <a:avLst>
                <a:gd name="adj1" fmla="val 8333"/>
                <a:gd name="adj2" fmla="val 49736"/>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i="0" dirty="0">
                <a:solidFill>
                  <a:srgbClr val="FFFFFF"/>
                </a:solidFill>
                <a:effectLst/>
                <a:latin typeface="黑体" panose="02010609060101010101" pitchFamily="49" charset="-122"/>
                <a:ea typeface="黑体" panose="02010609060101010101" pitchFamily="49" charset="-122"/>
              </a:endParaRPr>
            </a:p>
          </p:txBody>
        </p:sp>
        <p:sp>
          <p:nvSpPr>
            <p:cNvPr id="6" name="文本框 5"/>
            <p:cNvSpPr txBox="1"/>
            <p:nvPr/>
          </p:nvSpPr>
          <p:spPr>
            <a:xfrm>
              <a:off x="2633642" y="2000189"/>
              <a:ext cx="2347236" cy="460375"/>
            </a:xfrm>
            <a:prstGeom prst="rect">
              <a:avLst/>
            </a:prstGeom>
            <a:noFill/>
            <a:ln w="38100">
              <a:noFill/>
            </a:ln>
          </p:spPr>
          <p:txBody>
            <a:bodyPr wrap="square" rtlCol="0">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人口的迁移</a:t>
              </a:r>
            </a:p>
          </p:txBody>
        </p:sp>
        <p:sp>
          <p:nvSpPr>
            <p:cNvPr id="7" name="文本框 6"/>
            <p:cNvSpPr txBox="1"/>
            <p:nvPr/>
          </p:nvSpPr>
          <p:spPr>
            <a:xfrm>
              <a:off x="2633642" y="5116287"/>
              <a:ext cx="2310769" cy="460375"/>
            </a:xfrm>
            <a:prstGeom prst="rect">
              <a:avLst/>
            </a:prstGeom>
            <a:noFill/>
            <a:ln w="12700" cmpd="sng">
              <a:noFill/>
              <a:prstDash val="solid"/>
            </a:ln>
          </p:spPr>
          <p:txBody>
            <a:bodyPr wrap="square" rtlCol="0">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动植物交换</a:t>
              </a:r>
            </a:p>
          </p:txBody>
        </p:sp>
        <p:sp>
          <p:nvSpPr>
            <p:cNvPr id="8" name="文本框 7"/>
            <p:cNvSpPr txBox="1"/>
            <p:nvPr/>
          </p:nvSpPr>
          <p:spPr>
            <a:xfrm>
              <a:off x="2666529" y="3599899"/>
              <a:ext cx="2310769" cy="460375"/>
            </a:xfrm>
            <a:prstGeom prst="rect">
              <a:avLst/>
            </a:prstGeom>
            <a:noFill/>
            <a:ln w="38100">
              <a:noFill/>
            </a:ln>
          </p:spPr>
          <p:txBody>
            <a:bodyPr wrap="square" rtlCol="0">
              <a:spAutoFit/>
            </a:bodyPr>
            <a:lstStyle/>
            <a:p>
              <a:pPr algn="ctr"/>
              <a:r>
                <a:rPr lang="zh-CN" altLang="en-US" sz="2400" b="1" i="0" dirty="0">
                  <a:solidFill>
                    <a:schemeClr val="tx1"/>
                  </a:solidFill>
                  <a:effectLst/>
                  <a:latin typeface="黑体" panose="02010609060101010101" pitchFamily="49" charset="-122"/>
                  <a:ea typeface="黑体" panose="02010609060101010101" pitchFamily="49" charset="-122"/>
                </a:rPr>
                <a:t>病原体传播</a:t>
              </a:r>
            </a:p>
          </p:txBody>
        </p:sp>
        <p:sp>
          <p:nvSpPr>
            <p:cNvPr id="13" name="箭头: 右弧形 12"/>
            <p:cNvSpPr/>
            <p:nvPr/>
          </p:nvSpPr>
          <p:spPr>
            <a:xfrm>
              <a:off x="5164123" y="2120909"/>
              <a:ext cx="898989" cy="3618250"/>
            </a:xfrm>
            <a:prstGeom prst="curvedLeftArrow">
              <a:avLst/>
            </a:prstGeom>
            <a:solidFill>
              <a:srgbClr val="0070C0">
                <a:alpha val="51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0">
                <a:solidFill>
                  <a:srgbClr val="FFFFFF"/>
                </a:solidFill>
                <a:effectLst/>
                <a:latin typeface="黑体" panose="02010609060101010101" pitchFamily="49" charset="-122"/>
                <a:ea typeface="黑体" panose="02010609060101010101" pitchFamily="49" charset="-122"/>
              </a:endParaRPr>
            </a:p>
          </p:txBody>
        </p:sp>
        <p:sp>
          <p:nvSpPr>
            <p:cNvPr id="14" name="左大括号 13"/>
            <p:cNvSpPr/>
            <p:nvPr/>
          </p:nvSpPr>
          <p:spPr>
            <a:xfrm rot="10800000">
              <a:off x="6679592" y="1955179"/>
              <a:ext cx="402225" cy="3684327"/>
            </a:xfrm>
            <a:prstGeom prst="leftBrace">
              <a:avLst>
                <a:gd name="adj1" fmla="val 8333"/>
                <a:gd name="adj2" fmla="val 51366"/>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i="0" dirty="0">
                <a:solidFill>
                  <a:srgbClr val="FFFFFF"/>
                </a:solidFill>
                <a:effectLst/>
                <a:latin typeface="黑体" panose="02010609060101010101" pitchFamily="49" charset="-122"/>
                <a:ea typeface="黑体" panose="02010609060101010101" pitchFamily="49" charset="-122"/>
              </a:endParaRPr>
            </a:p>
          </p:txBody>
        </p:sp>
        <p:sp>
          <p:nvSpPr>
            <p:cNvPr id="15" name="文本框 14"/>
            <p:cNvSpPr txBox="1"/>
            <p:nvPr/>
          </p:nvSpPr>
          <p:spPr>
            <a:xfrm>
              <a:off x="6128890" y="3148195"/>
              <a:ext cx="615553" cy="1169551"/>
            </a:xfrm>
            <a:prstGeom prst="rect">
              <a:avLst/>
            </a:prstGeom>
            <a:noFill/>
          </p:spPr>
          <p:txBody>
            <a:bodyPr vert="eaVert" wrap="none" rtlCol="0">
              <a:spAutoFit/>
            </a:bodyPr>
            <a:lstStyle/>
            <a:p>
              <a:r>
                <a:rPr lang="zh-CN" altLang="en-US" sz="2800" i="0" dirty="0">
                  <a:solidFill>
                    <a:schemeClr val="tx1"/>
                  </a:solidFill>
                  <a:effectLst/>
                  <a:latin typeface="黑体" panose="02010609060101010101" pitchFamily="49" charset="-122"/>
                  <a:ea typeface="黑体" panose="02010609060101010101" pitchFamily="49" charset="-122"/>
                </a:rPr>
                <a:t>伴 </a:t>
              </a:r>
              <a:r>
                <a:rPr lang="en-US" altLang="zh-CN" sz="2800" i="0" dirty="0">
                  <a:solidFill>
                    <a:schemeClr val="tx1"/>
                  </a:solidFill>
                  <a:effectLst/>
                  <a:latin typeface="黑体" panose="02010609060101010101" pitchFamily="49" charset="-122"/>
                  <a:ea typeface="黑体" panose="02010609060101010101" pitchFamily="49" charset="-122"/>
                </a:rPr>
                <a:t> </a:t>
              </a:r>
              <a:r>
                <a:rPr lang="zh-CN" altLang="en-US" sz="2800" i="0" dirty="0">
                  <a:solidFill>
                    <a:schemeClr val="tx1"/>
                  </a:solidFill>
                  <a:effectLst/>
                  <a:latin typeface="黑体" panose="02010609060101010101" pitchFamily="49" charset="-122"/>
                  <a:ea typeface="黑体" panose="02010609060101010101" pitchFamily="49" charset="-122"/>
                </a:rPr>
                <a:t>随</a:t>
              </a:r>
            </a:p>
          </p:txBody>
        </p:sp>
        <p:sp>
          <p:nvSpPr>
            <p:cNvPr id="21" name="箭头: 虚尾 20"/>
            <p:cNvSpPr/>
            <p:nvPr/>
          </p:nvSpPr>
          <p:spPr>
            <a:xfrm rot="5400000">
              <a:off x="3302207" y="2862897"/>
              <a:ext cx="780891" cy="484632"/>
            </a:xfrm>
            <a:prstGeom prst="stripedRightArrow">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22" name="箭头: 虚尾 21"/>
            <p:cNvSpPr/>
            <p:nvPr/>
          </p:nvSpPr>
          <p:spPr>
            <a:xfrm rot="16200000">
              <a:off x="3332043" y="4383011"/>
              <a:ext cx="776657" cy="484632"/>
            </a:xfrm>
            <a:prstGeom prst="stripedRightArrow">
              <a:avLst/>
            </a:prstGeom>
            <a:noFill/>
            <a:ln w="12700" cap="flat">
              <a:solidFill>
                <a:schemeClr val="tx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grpSp>
      <p:sp>
        <p:nvSpPr>
          <p:cNvPr id="23" name="矩形 22"/>
          <p:cNvSpPr/>
          <p:nvPr/>
        </p:nvSpPr>
        <p:spPr>
          <a:xfrm>
            <a:off x="894715" y="1021715"/>
            <a:ext cx="10034905" cy="521970"/>
          </a:xfrm>
          <a:prstGeom prst="rect">
            <a:avLst/>
          </a:prstGeom>
          <a:solidFill>
            <a:schemeClr val="accent1">
              <a:lumMod val="20000"/>
              <a:lumOff val="80000"/>
            </a:schemeClr>
          </a:solidFill>
        </p:spPr>
        <p:txBody>
          <a:bodyPr wrap="square">
            <a:spAutoFit/>
          </a:bodyPr>
          <a:lstStyle/>
          <a:p>
            <a:r>
              <a:rPr lang="en-US" altLang="zh-CN" sz="2800" b="1" i="0" dirty="0">
                <a:solidFill>
                  <a:srgbClr val="FF0000"/>
                </a:solidFill>
                <a:effectLst/>
                <a:latin typeface="黑体" panose="02010609060101010101" pitchFamily="49" charset="-122"/>
                <a:ea typeface="黑体" panose="02010609060101010101" pitchFamily="49" charset="-122"/>
              </a:rPr>
              <a:t>【</a:t>
            </a:r>
            <a:r>
              <a:rPr lang="zh-CN" altLang="en-US" sz="2800" b="1" i="0" dirty="0">
                <a:solidFill>
                  <a:srgbClr val="FF0000"/>
                </a:solidFill>
                <a:effectLst/>
                <a:latin typeface="黑体" panose="02010609060101010101" pitchFamily="49" charset="-122"/>
                <a:ea typeface="黑体" panose="02010609060101010101" pitchFamily="49" charset="-122"/>
              </a:rPr>
              <a:t>教材思考点</a:t>
            </a:r>
            <a:r>
              <a:rPr lang="en-US" altLang="zh-CN" sz="2800" b="1" i="0" dirty="0">
                <a:solidFill>
                  <a:srgbClr val="FF0000"/>
                </a:solidFill>
                <a:effectLst/>
                <a:latin typeface="黑体" panose="02010609060101010101" pitchFamily="49" charset="-122"/>
                <a:ea typeface="黑体" panose="02010609060101010101" pitchFamily="49" charset="-122"/>
              </a:rPr>
              <a:t>】</a:t>
            </a:r>
            <a:r>
              <a:rPr lang="en-US" altLang="zh-CN" sz="2800" b="1" i="0" dirty="0">
                <a:solidFill>
                  <a:srgbClr val="051BC1"/>
                </a:solidFill>
                <a:effectLst/>
                <a:latin typeface="黑体" panose="02010609060101010101" pitchFamily="49" charset="-122"/>
                <a:ea typeface="黑体" panose="02010609060101010101" pitchFamily="49" charset="-122"/>
              </a:rPr>
              <a:t> </a:t>
            </a:r>
            <a:r>
              <a:rPr lang="zh-CN" altLang="en-US" sz="2400" b="1" i="0" dirty="0">
                <a:solidFill>
                  <a:srgbClr val="051BC1"/>
                </a:solidFill>
                <a:effectLst/>
                <a:latin typeface="黑体" panose="02010609060101010101" pitchFamily="49" charset="-122"/>
                <a:ea typeface="黑体" panose="02010609060101010101" pitchFamily="49" charset="-122"/>
              </a:rPr>
              <a:t>全球物种大交换对人类历史的发展带来怎样的影响？</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矩形 9"/>
          <p:cNvSpPr/>
          <p:nvPr/>
        </p:nvSpPr>
        <p:spPr>
          <a:xfrm>
            <a:off x="6600190" y="3789045"/>
            <a:ext cx="5446395" cy="922020"/>
          </a:xfrm>
          <a:prstGeom prst="rect">
            <a:avLst/>
          </a:prstGeom>
          <a:ln w="12700" cmpd="sng">
            <a:solidFill>
              <a:schemeClr val="tx1"/>
            </a:solidFill>
            <a:prstDash val="sysDot"/>
          </a:ln>
        </p:spPr>
        <p:txBody>
          <a:bodyPr wrap="square">
            <a:spAutoFit/>
          </a:bodyPr>
          <a:lstStyle/>
          <a:p>
            <a:r>
              <a:rPr lang="zh-CN" altLang="en-US"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全球海路的开辟大大</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提升了</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海路</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在世界贸易中的重要性，</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传统的印度洋贸易</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新兴的大西洋贸易、太平洋贸易形</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成</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齐头并进的态势</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p>
        </p:txBody>
      </p:sp>
      <p:sp>
        <p:nvSpPr>
          <p:cNvPr id="14" name="矩形 13"/>
          <p:cNvSpPr/>
          <p:nvPr/>
        </p:nvSpPr>
        <p:spPr>
          <a:xfrm>
            <a:off x="0" y="51217"/>
            <a:ext cx="6960096" cy="460375"/>
          </a:xfrm>
          <a:prstGeom prst="rect">
            <a:avLst/>
          </a:prstGeom>
          <a:noFill/>
        </p:spPr>
        <p:txBody>
          <a:bodyPr wrap="square">
            <a:spAutoFit/>
          </a:bodyPr>
          <a:lstStyle/>
          <a:p>
            <a:pPr lvl="0" defTabSz="914400"/>
            <a:r>
              <a:rPr kumimoji="0"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二</a:t>
            </a:r>
            <a:r>
              <a:rPr kumimoji="0"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4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全球联系</a:t>
            </a:r>
            <a:r>
              <a:rPr lang="zh-CN" altLang="en-US" sz="2400" b="1" kern="0" noProof="0" dirty="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的初步建立</a:t>
            </a:r>
            <a:r>
              <a:rPr lang="zh-CN" altLang="en-US" sz="24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kumimoji="0" lang="zh-CN" altLang="zh-CN" sz="2400" b="1" i="0" u="none" strike="noStrike" kern="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cs typeface="黑体" panose="02010609060101010101" pitchFamily="49" charset="-122"/>
              </a:rPr>
              <a:t>商品的世界性流动</a:t>
            </a:r>
          </a:p>
        </p:txBody>
      </p:sp>
      <p:sp>
        <p:nvSpPr>
          <p:cNvPr id="17" name="矩形 16"/>
          <p:cNvSpPr/>
          <p:nvPr/>
        </p:nvSpPr>
        <p:spPr>
          <a:xfrm>
            <a:off x="767715" y="3012440"/>
            <a:ext cx="2705100" cy="645160"/>
          </a:xfrm>
          <a:prstGeom prst="rect">
            <a:avLst/>
          </a:prstGeom>
        </p:spPr>
        <p:txBody>
          <a:bodyPr wrap="square">
            <a:spAutoFit/>
          </a:bodyPr>
          <a:lstStyle/>
          <a:p>
            <a:pPr eaLnBrk="0" fontAlgn="base" hangingPunct="0">
              <a:lnSpc>
                <a:spcPct val="150000"/>
              </a:lnSpc>
              <a:spcBef>
                <a:spcPct val="0"/>
              </a:spcBef>
              <a:spcAft>
                <a:spcPct val="0"/>
              </a:spcAft>
            </a:pPr>
            <a:r>
              <a:rPr lang="zh-CN" altLang="en-US" sz="2400" b="1" dirty="0">
                <a:solidFill>
                  <a:srgbClr val="051BC1"/>
                </a:solidFill>
                <a:latin typeface="Calibri" panose="020F0502020204030204" pitchFamily="34" charset="0"/>
                <a:ea typeface="黑体" panose="02010609060101010101" pitchFamily="49" charset="-122"/>
                <a:cs typeface="Calibri" panose="020F0502020204030204" pitchFamily="34" charset="0"/>
              </a:rPr>
              <a:t>①</a:t>
            </a:r>
            <a:r>
              <a:rPr lang="zh-CN" altLang="en-US" sz="2400" b="1" dirty="0">
                <a:solidFill>
                  <a:srgbClr val="051BC1"/>
                </a:solidFill>
                <a:latin typeface="黑体" panose="02010609060101010101" pitchFamily="49" charset="-122"/>
                <a:ea typeface="黑体" panose="02010609060101010101" pitchFamily="49" charset="-122"/>
                <a:cs typeface="Calibri" panose="020F0502020204030204" pitchFamily="34" charset="0"/>
              </a:rPr>
              <a:t>印度洋贸易</a:t>
            </a:r>
          </a:p>
        </p:txBody>
      </p:sp>
      <p:pic>
        <p:nvPicPr>
          <p:cNvPr id="21" name="图片 2"/>
          <p:cNvPicPr>
            <a:picLocks noChangeAspect="1" noChangeArrowheads="1"/>
          </p:cNvPicPr>
          <p:nvPr/>
        </p:nvPicPr>
        <p:blipFill>
          <a:blip r:embed="rId3" cstate="print"/>
          <a:srcRect/>
          <a:stretch>
            <a:fillRect/>
          </a:stretch>
        </p:blipFill>
        <p:spPr bwMode="auto">
          <a:xfrm>
            <a:off x="695325" y="4581525"/>
            <a:ext cx="6604000" cy="1891030"/>
          </a:xfrm>
          <a:prstGeom prst="rect">
            <a:avLst/>
          </a:prstGeom>
          <a:noFill/>
          <a:ln w="9525">
            <a:noFill/>
            <a:miter lim="800000"/>
            <a:headEnd/>
            <a:tailEnd/>
          </a:ln>
        </p:spPr>
      </p:pic>
      <p:sp>
        <p:nvSpPr>
          <p:cNvPr id="24" name="Rectangle 1"/>
          <p:cNvSpPr>
            <a:spLocks noChangeArrowheads="1"/>
          </p:cNvSpPr>
          <p:nvPr/>
        </p:nvSpPr>
        <p:spPr bwMode="auto">
          <a:xfrm>
            <a:off x="4584482" y="5949538"/>
            <a:ext cx="2918107" cy="461665"/>
          </a:xfrm>
          <a:prstGeom prst="rect">
            <a:avLst/>
          </a:prstGeom>
          <a:noFill/>
          <a:ln w="9525">
            <a:noFill/>
            <a:miter lim="800000"/>
          </a:ln>
        </p:spPr>
        <p:txBody>
          <a:bodyPr wrap="none" anchor="ctr">
            <a:spAutoFit/>
          </a:bodyPr>
          <a:lstStyle/>
          <a:p>
            <a:pPr indent="268605" defTabSz="914400"/>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白银大量流入中国</a:t>
            </a:r>
            <a:endParaRPr lang="zh-CN" altLang="en-US" sz="480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p:cNvSpPr txBox="1"/>
          <p:nvPr/>
        </p:nvSpPr>
        <p:spPr>
          <a:xfrm>
            <a:off x="897255" y="3687445"/>
            <a:ext cx="4777740" cy="553085"/>
          </a:xfrm>
          <a:prstGeom prst="rect">
            <a:avLst/>
          </a:prstGeom>
          <a:noFill/>
        </p:spPr>
        <p:txBody>
          <a:bodyPr wrap="none" rtlCol="0" anchor="t">
            <a:spAutoFit/>
          </a:bodyPr>
          <a:lstStyle/>
          <a:p>
            <a:pPr eaLnBrk="0" fontAlgn="base" hangingPunct="0">
              <a:lnSpc>
                <a:spcPct val="150000"/>
              </a:lnSpc>
              <a:spcBef>
                <a:spcPct val="0"/>
              </a:spcBef>
              <a:spcAft>
                <a:spcPct val="0"/>
              </a:spcAft>
            </a:pPr>
            <a:r>
              <a:rPr lang="zh-CN" altLang="en-US" sz="2000" b="1" dirty="0">
                <a:solidFill>
                  <a:srgbClr val="FF0000"/>
                </a:solidFill>
                <a:latin typeface="黑体" panose="02010609060101010101" pitchFamily="49" charset="-122"/>
                <a:ea typeface="黑体" panose="02010609060101010101" pitchFamily="49" charset="-122"/>
                <a:sym typeface="+mn-ea"/>
              </a:rPr>
              <a:t>欧洲商人</a:t>
            </a:r>
            <a:r>
              <a:rPr lang="zh-CN" altLang="en-US" sz="2000" b="1" dirty="0">
                <a:solidFill>
                  <a:schemeClr val="tx1"/>
                </a:solidFill>
                <a:latin typeface="黑体" panose="02010609060101010101" pitchFamily="49" charset="-122"/>
                <a:ea typeface="黑体" panose="02010609060101010101" pitchFamily="49" charset="-122"/>
                <a:sym typeface="+mn-ea"/>
              </a:rPr>
              <a:t>与阿拉伯商人的竞争中</a:t>
            </a:r>
            <a:r>
              <a:rPr lang="zh-CN" altLang="en-US" sz="2000" b="1" dirty="0">
                <a:solidFill>
                  <a:srgbClr val="FF0000"/>
                </a:solidFill>
                <a:latin typeface="黑体" panose="02010609060101010101" pitchFamily="49" charset="-122"/>
                <a:ea typeface="黑体" panose="02010609060101010101" pitchFamily="49" charset="-122"/>
                <a:sym typeface="+mn-ea"/>
              </a:rPr>
              <a:t>占据优势</a:t>
            </a:r>
          </a:p>
        </p:txBody>
      </p:sp>
      <p:sp>
        <p:nvSpPr>
          <p:cNvPr id="3" name="文本框 2"/>
          <p:cNvSpPr txBox="1"/>
          <p:nvPr/>
        </p:nvSpPr>
        <p:spPr>
          <a:xfrm>
            <a:off x="624840" y="701675"/>
            <a:ext cx="2938780" cy="460375"/>
          </a:xfrm>
          <a:prstGeom prst="rect">
            <a:avLst/>
          </a:prstGeom>
          <a:noFill/>
        </p:spPr>
        <p:txBody>
          <a:bodyPr wrap="none" rtlCol="0" anchor="t">
            <a:spAutoFit/>
          </a:bodyPr>
          <a:lstStyle/>
          <a:p>
            <a:pPr lvl="0" defTabSz="914400"/>
            <a:r>
              <a:rPr lang="en-US"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4.</a:t>
            </a:r>
            <a:r>
              <a:rPr lang="zh-CN" altLang="zh-CN" sz="2400" b="1" kern="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商品的世界性流动</a:t>
            </a:r>
          </a:p>
        </p:txBody>
      </p:sp>
      <p:sp>
        <p:nvSpPr>
          <p:cNvPr id="5" name="文本框 4"/>
          <p:cNvSpPr txBox="1"/>
          <p:nvPr/>
        </p:nvSpPr>
        <p:spPr>
          <a:xfrm>
            <a:off x="840740" y="1412240"/>
            <a:ext cx="4233545" cy="922020"/>
          </a:xfrm>
          <a:prstGeom prst="rect">
            <a:avLst/>
          </a:prstGeom>
          <a:noFill/>
          <a:ln w="12700" cmpd="sng">
            <a:solidFill>
              <a:schemeClr val="tx1"/>
            </a:solidFill>
            <a:prstDash val="sysDot"/>
          </a:ln>
        </p:spPr>
        <p:txBody>
          <a:bodyPr wrap="square" rtlCol="0" anchor="ctr" anchorCtr="0">
            <a:spAutoFit/>
          </a:bodyPr>
          <a:lstStyle/>
          <a:p>
            <a:pPr algn="ctr" eaLnBrk="0" fontAlgn="base" hangingPunct="0">
              <a:lnSpc>
                <a:spcPct val="150000"/>
              </a:lnSpc>
              <a:buClrTx/>
              <a:buSzTx/>
              <a:buFontTx/>
            </a:pPr>
            <a:r>
              <a:rPr lang="zh-CN" altLang="en-US" b="1" dirty="0">
                <a:solidFill>
                  <a:schemeClr val="tx1"/>
                </a:solidFill>
                <a:latin typeface="黑体" panose="02010609060101010101" pitchFamily="49" charset="-122"/>
                <a:ea typeface="黑体" panose="02010609060101010101" pitchFamily="49" charset="-122"/>
                <a:cs typeface="Calibri" panose="020F0502020204030204" pitchFamily="34" charset="0"/>
                <a:sym typeface="+mn-ea"/>
              </a:rPr>
              <a:t>自主阅读教材，梳理</a:t>
            </a:r>
            <a:r>
              <a:rPr lang="zh-CN" altLang="en-US" b="1" dirty="0">
                <a:latin typeface="黑体" panose="02010609060101010101" pitchFamily="49" charset="-122"/>
                <a:ea typeface="黑体" panose="02010609060101010101" pitchFamily="49" charset="-122"/>
                <a:cs typeface="Calibri" panose="020F0502020204030204" pitchFamily="34" charset="0"/>
                <a:sym typeface="+mn-ea"/>
              </a:rPr>
              <a:t>全球航路开辟后，</a:t>
            </a:r>
          </a:p>
          <a:p>
            <a:pPr algn="ctr" eaLnBrk="0" fontAlgn="base" hangingPunct="0">
              <a:lnSpc>
                <a:spcPct val="150000"/>
              </a:lnSpc>
              <a:buClrTx/>
              <a:buSzTx/>
              <a:buFontTx/>
            </a:pPr>
            <a:r>
              <a:rPr lang="zh-CN" altLang="en-US" b="1" dirty="0">
                <a:latin typeface="黑体" panose="02010609060101010101" pitchFamily="49" charset="-122"/>
                <a:ea typeface="黑体" panose="02010609060101010101" pitchFamily="49" charset="-122"/>
                <a:cs typeface="Calibri" panose="020F0502020204030204" pitchFamily="34" charset="0"/>
                <a:sym typeface="+mn-ea"/>
              </a:rPr>
              <a:t>商品的世界性流动较此前有何不同？</a:t>
            </a:r>
            <a:endParaRPr lang="zh-CN" altLang="en-US" b="1" dirty="0">
              <a:solidFill>
                <a:schemeClr val="tx1"/>
              </a:solidFill>
              <a:latin typeface="黑体" panose="02010609060101010101" pitchFamily="49" charset="-122"/>
              <a:ea typeface="黑体" panose="02010609060101010101" pitchFamily="49" charset="-122"/>
              <a:cs typeface="Calibri" panose="020F0502020204030204" pitchFamily="34" charset="0"/>
              <a:sym typeface="+mn-ea"/>
            </a:endParaRPr>
          </a:p>
        </p:txBody>
      </p:sp>
      <p:pic>
        <p:nvPicPr>
          <p:cNvPr id="41" name="图片 51201" descr="1004"/>
          <p:cNvPicPr>
            <a:picLocks noChangeAspect="1"/>
          </p:cNvPicPr>
          <p:nvPr/>
        </p:nvPicPr>
        <p:blipFill>
          <a:blip r:embed="rId4" cstate="print">
            <a:lum contrast="18000"/>
          </a:blip>
          <a:stretch>
            <a:fillRect/>
          </a:stretch>
        </p:blipFill>
        <p:spPr>
          <a:xfrm>
            <a:off x="6572885" y="260985"/>
            <a:ext cx="5501005" cy="3521075"/>
          </a:xfrm>
          <a:prstGeom prst="rect">
            <a:avLst/>
          </a:prstGeom>
          <a:noFill/>
          <a:ln w="9525">
            <a:noFill/>
          </a:ln>
        </p:spPr>
      </p:pic>
      <p:grpSp>
        <p:nvGrpSpPr>
          <p:cNvPr id="6" name="组合 5"/>
          <p:cNvGrpSpPr/>
          <p:nvPr/>
        </p:nvGrpSpPr>
        <p:grpSpPr>
          <a:xfrm>
            <a:off x="7472680" y="1288415"/>
            <a:ext cx="4663440" cy="1270635"/>
            <a:chOff x="11768" y="2029"/>
            <a:chExt cx="7344" cy="2001"/>
          </a:xfrm>
        </p:grpSpPr>
        <p:sp>
          <p:nvSpPr>
            <p:cNvPr id="42" name="TextBox 5"/>
            <p:cNvSpPr txBox="1"/>
            <p:nvPr/>
          </p:nvSpPr>
          <p:spPr>
            <a:xfrm>
              <a:off x="17105" y="2679"/>
              <a:ext cx="2007" cy="516"/>
            </a:xfrm>
            <a:prstGeom prst="rect">
              <a:avLst/>
            </a:prstGeom>
            <a:solidFill>
              <a:schemeClr val="accent1"/>
            </a:solidFill>
            <a:ln w="22225">
              <a:solidFill>
                <a:schemeClr val="tx1"/>
              </a:solidFill>
            </a:ln>
          </p:spPr>
          <p:txBody>
            <a:bodyPr wrap="square" lIns="51435" tIns="25717" rIns="51435" bIns="25717" rtlCol="0">
              <a:spAutoFit/>
            </a:bodyPr>
            <a:lstStyle/>
            <a:p>
              <a:pPr algn="ctr" defTabSz="914400">
                <a:defRPr/>
              </a:pPr>
              <a:r>
                <a:rPr lang="zh-CN" altLang="en-US" b="1" dirty="0">
                  <a:solidFill>
                    <a:schemeClr val="bg1"/>
                  </a:solidFill>
                  <a:latin typeface="黑体" panose="02010609060101010101" pitchFamily="49" charset="-122"/>
                  <a:ea typeface="黑体" panose="02010609060101010101" pitchFamily="49" charset="-122"/>
                </a:rPr>
                <a:t>太平洋贸易</a:t>
              </a:r>
            </a:p>
          </p:txBody>
        </p:sp>
        <p:sp>
          <p:nvSpPr>
            <p:cNvPr id="18" name="TextBox 5"/>
            <p:cNvSpPr txBox="1"/>
            <p:nvPr/>
          </p:nvSpPr>
          <p:spPr>
            <a:xfrm>
              <a:off x="11768" y="2029"/>
              <a:ext cx="2066" cy="516"/>
            </a:xfrm>
            <a:prstGeom prst="rect">
              <a:avLst/>
            </a:prstGeom>
            <a:solidFill>
              <a:schemeClr val="accent1"/>
            </a:solidFill>
            <a:ln w="22225">
              <a:solidFill>
                <a:schemeClr val="tx1"/>
              </a:solidFill>
            </a:ln>
          </p:spPr>
          <p:txBody>
            <a:bodyPr wrap="square" lIns="51435" tIns="25717" rIns="51435" bIns="25717" rtlCol="0">
              <a:spAutoFit/>
            </a:bodyPr>
            <a:lstStyle/>
            <a:p>
              <a:pPr algn="ctr" defTabSz="914400">
                <a:defRPr/>
              </a:pPr>
              <a:r>
                <a:rPr lang="zh-CN" altLang="en-US" b="1" dirty="0">
                  <a:solidFill>
                    <a:schemeClr val="bg1"/>
                  </a:solidFill>
                  <a:latin typeface="黑体" panose="02010609060101010101" pitchFamily="49" charset="-122"/>
                  <a:ea typeface="黑体" panose="02010609060101010101" pitchFamily="49" charset="-122"/>
                </a:rPr>
                <a:t>大西洋贸易</a:t>
              </a:r>
            </a:p>
          </p:txBody>
        </p:sp>
        <p:sp>
          <p:nvSpPr>
            <p:cNvPr id="15" name="TextBox 5"/>
            <p:cNvSpPr txBox="1"/>
            <p:nvPr/>
          </p:nvSpPr>
          <p:spPr>
            <a:xfrm>
              <a:off x="15211" y="3514"/>
              <a:ext cx="2115" cy="516"/>
            </a:xfrm>
            <a:prstGeom prst="rect">
              <a:avLst/>
            </a:prstGeom>
            <a:solidFill>
              <a:schemeClr val="accent1"/>
            </a:solidFill>
            <a:ln w="22225">
              <a:solidFill>
                <a:schemeClr val="tx1"/>
              </a:solidFill>
            </a:ln>
          </p:spPr>
          <p:txBody>
            <a:bodyPr wrap="square" lIns="51435" tIns="25717" rIns="51435" bIns="25717" rtlCol="0">
              <a:spAutoFit/>
            </a:bodyPr>
            <a:lstStyle/>
            <a:p>
              <a:pPr algn="ctr" defTabSz="914400">
                <a:defRPr/>
              </a:pPr>
              <a:r>
                <a:rPr lang="zh-CN" altLang="en-US" b="1" dirty="0">
                  <a:solidFill>
                    <a:schemeClr val="bg1"/>
                  </a:solidFill>
                  <a:latin typeface="黑体" panose="02010609060101010101" pitchFamily="49" charset="-122"/>
                  <a:ea typeface="黑体" panose="02010609060101010101" pitchFamily="49" charset="-122"/>
                </a:rPr>
                <a:t>印度洋贸易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500"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P spid="24" grpId="0"/>
      <p:bldP spid="2" grpId="0"/>
      <p:bldP spid="3" grpId="0"/>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479425" y="694690"/>
            <a:ext cx="3765550" cy="460375"/>
          </a:xfrm>
          <a:prstGeom prst="rect">
            <a:avLst/>
          </a:prstGeom>
        </p:spPr>
        <p:txBody>
          <a:bodyPr wrap="square">
            <a:spAutoFit/>
          </a:bodyPr>
          <a:lstStyle/>
          <a:p>
            <a:r>
              <a:rPr lang="zh-CN" altLang="en-US" sz="2400" b="1" dirty="0">
                <a:solidFill>
                  <a:srgbClr val="051BC1"/>
                </a:solidFill>
                <a:latin typeface="Calibri" panose="020F0502020204030204" pitchFamily="34" charset="0"/>
                <a:ea typeface="黑体" panose="02010609060101010101" pitchFamily="49" charset="-122"/>
                <a:cs typeface="黑体" panose="02010609060101010101" pitchFamily="49" charset="-122"/>
              </a:rPr>
              <a:t>②</a:t>
            </a:r>
            <a:r>
              <a:rPr lang="zh-CN" altLang="en-US" sz="2400" b="1" dirty="0">
                <a:solidFill>
                  <a:srgbClr val="051BC1"/>
                </a:solidFill>
                <a:latin typeface="黑体" panose="02010609060101010101" pitchFamily="49" charset="-122"/>
                <a:ea typeface="黑体" panose="02010609060101010101" pitchFamily="49" charset="-122"/>
                <a:cs typeface="黑体" panose="02010609060101010101" pitchFamily="49" charset="-122"/>
              </a:rPr>
              <a:t>大西洋贸易</a:t>
            </a:r>
          </a:p>
        </p:txBody>
      </p:sp>
      <p:pic>
        <p:nvPicPr>
          <p:cNvPr id="25" name="图片 24"/>
          <p:cNvPicPr>
            <a:picLocks noChangeAspect="1"/>
          </p:cNvPicPr>
          <p:nvPr/>
        </p:nvPicPr>
        <p:blipFill>
          <a:blip r:embed="rId2" cstate="print"/>
          <a:stretch>
            <a:fillRect/>
          </a:stretch>
        </p:blipFill>
        <p:spPr>
          <a:xfrm>
            <a:off x="7635240" y="116840"/>
            <a:ext cx="3955415" cy="3312160"/>
          </a:xfrm>
          <a:prstGeom prst="rect">
            <a:avLst/>
          </a:prstGeom>
        </p:spPr>
      </p:pic>
      <p:pic>
        <p:nvPicPr>
          <p:cNvPr id="19" name="Picture 2" descr="捕获"/>
          <p:cNvPicPr>
            <a:picLocks noChangeAspect="1"/>
          </p:cNvPicPr>
          <p:nvPr/>
        </p:nvPicPr>
        <p:blipFill>
          <a:blip r:embed="rId3" cstate="print"/>
          <a:srcRect t="5551" b="2637"/>
          <a:stretch>
            <a:fillRect/>
          </a:stretch>
        </p:blipFill>
        <p:spPr>
          <a:xfrm>
            <a:off x="7392670" y="3429000"/>
            <a:ext cx="3939540" cy="3383280"/>
          </a:xfrm>
          <a:prstGeom prst="rect">
            <a:avLst/>
          </a:prstGeom>
          <a:noFill/>
          <a:ln w="9525">
            <a:noFill/>
          </a:ln>
        </p:spPr>
      </p:pic>
      <p:sp>
        <p:nvSpPr>
          <p:cNvPr id="11" name="文本框 10"/>
          <p:cNvSpPr txBox="1"/>
          <p:nvPr/>
        </p:nvSpPr>
        <p:spPr>
          <a:xfrm>
            <a:off x="695325" y="1485900"/>
            <a:ext cx="6512560" cy="437515"/>
          </a:xfrm>
          <a:prstGeom prst="rect">
            <a:avLst/>
          </a:prstGeom>
          <a:noFill/>
          <a:ln w="12700" cmpd="sng">
            <a:solidFill>
              <a:schemeClr val="tx1"/>
            </a:solidFill>
            <a:prstDash val="sysDot"/>
          </a:ln>
        </p:spPr>
        <p:txBody>
          <a:bodyPr wrap="square" lIns="68580" tIns="34290" rIns="68580" bIns="34290" rtlCol="0">
            <a:spAutoFit/>
          </a:bodyPr>
          <a:lstStyle/>
          <a:p>
            <a:r>
              <a:rPr lang="zh-CN" altLang="en-US" sz="2000" b="1" dirty="0">
                <a:solidFill>
                  <a:srgbClr val="FF0000"/>
                </a:solidFill>
                <a:latin typeface="黑体" panose="02010609060101010101" pitchFamily="49" charset="-122"/>
                <a:ea typeface="黑体" panose="02010609060101010101" pitchFamily="49" charset="-122"/>
                <a:sym typeface="+mn-ea"/>
              </a:rPr>
              <a:t>欧美贸易：</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手工制品（欧洲）</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贵金属、蔗糖和烟草（南美）</a:t>
            </a:r>
          </a:p>
        </p:txBody>
      </p:sp>
      <p:sp>
        <p:nvSpPr>
          <p:cNvPr id="12" name="文本框 11"/>
          <p:cNvSpPr txBox="1"/>
          <p:nvPr/>
        </p:nvSpPr>
        <p:spPr>
          <a:xfrm>
            <a:off x="683895" y="2411095"/>
            <a:ext cx="5315585" cy="991870"/>
          </a:xfrm>
          <a:prstGeom prst="rect">
            <a:avLst/>
          </a:prstGeom>
          <a:noFill/>
          <a:ln w="12700" cmpd="sng">
            <a:solidFill>
              <a:schemeClr val="tx1"/>
            </a:solidFill>
            <a:prstDash val="sysDot"/>
          </a:ln>
        </p:spPr>
        <p:txBody>
          <a:bodyPr wrap="square" lIns="68580" tIns="34290" rIns="68580" bIns="34290" rtlCol="0">
            <a:spAutoFit/>
          </a:bodyPr>
          <a:lstStyle/>
          <a:p>
            <a:r>
              <a:rPr lang="zh-CN" altLang="en-US"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三角贸易：</a:t>
            </a:r>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出程</a:t>
            </a:r>
            <a:r>
              <a:rPr lang="zh-CN" altLang="en-US" sz="2000" b="1" dirty="0">
                <a:solidFill>
                  <a:schemeClr val="tx1"/>
                </a:solidFill>
                <a:latin typeface="楷体" panose="02010609060101010101" pitchFamily="49" charset="-122"/>
                <a:ea typeface="楷体" panose="02010609060101010101" pitchFamily="49" charset="-122"/>
                <a:cs typeface="黑体" panose="02010609060101010101" pitchFamily="49" charset="-122"/>
                <a:sym typeface="+mn-ea"/>
              </a:rPr>
              <a:t>（</a:t>
            </a:r>
            <a:r>
              <a:rPr lang="zh-CN" altLang="en-US" sz="2000" b="1" dirty="0">
                <a:solidFill>
                  <a:schemeClr val="tx1"/>
                </a:solidFill>
                <a:latin typeface="楷体" panose="02010609060101010101" pitchFamily="49" charset="-122"/>
                <a:ea typeface="楷体" panose="02010609060101010101" pitchFamily="49" charset="-122"/>
                <a:cs typeface="微软雅黑" panose="020B0503020204020204" pitchFamily="34" charset="-122"/>
                <a:sym typeface="+mn-ea"/>
              </a:rPr>
              <a:t>纺织品、枪支和手工制品）</a:t>
            </a:r>
          </a:p>
          <a:p>
            <a:r>
              <a:rPr lang="zh-CN" altLang="en-US" sz="2000" b="1" dirty="0">
                <a:solidFill>
                  <a:schemeClr val="tx1"/>
                </a:solidFill>
                <a:latin typeface="方正清刻本悦宋简体" panose="02000000000000000000" pitchFamily="2" charset="-122"/>
                <a:ea typeface="方正清刻本悦宋简体" panose="02000000000000000000" pitchFamily="2" charset="-122"/>
                <a:cs typeface="微软雅黑" panose="020B0503020204020204" pitchFamily="34" charset="-122"/>
                <a:sym typeface="+mn-ea"/>
              </a:rPr>
              <a:t> </a:t>
            </a:r>
            <a:r>
              <a:rPr lang="en-US" altLang="zh-CN" sz="2000" b="1" dirty="0">
                <a:solidFill>
                  <a:schemeClr val="tx1"/>
                </a:solidFill>
                <a:latin typeface="方正清刻本悦宋简体" panose="02000000000000000000" pitchFamily="2" charset="-122"/>
                <a:ea typeface="方正清刻本悦宋简体" panose="02000000000000000000" pitchFamily="2" charset="-122"/>
                <a:cs typeface="微软雅黑" panose="020B0503020204020204" pitchFamily="34" charset="-122"/>
                <a:sym typeface="+mn-ea"/>
              </a:rPr>
              <a:t>         </a:t>
            </a:r>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中程</a:t>
            </a:r>
            <a:r>
              <a:rPr lang="zh-CN" altLang="en-US" sz="2000" b="1" dirty="0">
                <a:solidFill>
                  <a:schemeClr val="tx1"/>
                </a:solidFill>
                <a:latin typeface="楷体" panose="02010609060101010101" pitchFamily="49" charset="-122"/>
                <a:ea typeface="楷体" panose="02010609060101010101" pitchFamily="49" charset="-122"/>
                <a:cs typeface="微软雅黑" panose="020B0503020204020204" pitchFamily="34" charset="-122"/>
                <a:sym typeface="+mn-ea"/>
              </a:rPr>
              <a:t>（非洲黑奴）</a:t>
            </a:r>
          </a:p>
          <a:p>
            <a:r>
              <a:rPr lang="zh-CN" altLang="en-US" sz="2000" b="1" dirty="0">
                <a:solidFill>
                  <a:schemeClr val="tx1"/>
                </a:solidFill>
                <a:latin typeface="方正清刻本悦宋简体" panose="02000000000000000000" pitchFamily="2" charset="-122"/>
                <a:ea typeface="方正清刻本悦宋简体" panose="02000000000000000000" pitchFamily="2" charset="-122"/>
                <a:cs typeface="微软雅黑" panose="020B0503020204020204" pitchFamily="34" charset="-122"/>
                <a:sym typeface="+mn-ea"/>
              </a:rPr>
              <a:t> </a:t>
            </a:r>
            <a:r>
              <a:rPr lang="en-US" altLang="zh-CN" sz="2000" b="1" dirty="0">
                <a:solidFill>
                  <a:schemeClr val="tx1"/>
                </a:solidFill>
                <a:latin typeface="方正清刻本悦宋简体" panose="02000000000000000000" pitchFamily="2" charset="-122"/>
                <a:ea typeface="方正清刻本悦宋简体" panose="02000000000000000000" pitchFamily="2" charset="-122"/>
                <a:cs typeface="微软雅黑" panose="020B0503020204020204" pitchFamily="34" charset="-122"/>
                <a:sym typeface="+mn-ea"/>
              </a:rPr>
              <a:t>         </a:t>
            </a:r>
            <a:r>
              <a:rPr lang="zh-CN" altLang="en-US"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归程</a:t>
            </a:r>
            <a:r>
              <a:rPr lang="zh-CN" altLang="en-US" sz="2000" b="1" dirty="0">
                <a:solidFill>
                  <a:schemeClr val="tx1"/>
                </a:solidFill>
                <a:latin typeface="楷体" panose="02010609060101010101" pitchFamily="49" charset="-122"/>
                <a:ea typeface="楷体" panose="02010609060101010101" pitchFamily="49" charset="-122"/>
                <a:cs typeface="微软雅黑" panose="020B0503020204020204" pitchFamily="34" charset="-122"/>
                <a:sym typeface="+mn-ea"/>
              </a:rPr>
              <a:t>（</a:t>
            </a:r>
            <a:r>
              <a:rPr lang="zh-CN" altLang="en-US" sz="2000" b="1" dirty="0">
                <a:latin typeface="楷体" panose="02010609060101010101" pitchFamily="49" charset="-122"/>
                <a:ea typeface="楷体" panose="02010609060101010101" pitchFamily="49" charset="-122"/>
                <a:cs typeface="微软雅黑" panose="020B0503020204020204" pitchFamily="34" charset="-122"/>
                <a:sym typeface="+mn-ea"/>
              </a:rPr>
              <a:t>蔗糖、棉花、烟草、金银）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6"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2" name="表格 41"/>
          <p:cNvGraphicFramePr>
            <a:graphicFrameLocks noGrp="1"/>
          </p:cNvGraphicFramePr>
          <p:nvPr>
            <p:custDataLst>
              <p:tags r:id="rId1"/>
            </p:custDataLst>
          </p:nvPr>
        </p:nvGraphicFramePr>
        <p:xfrm>
          <a:off x="551815" y="1054100"/>
          <a:ext cx="4596130" cy="1870710"/>
        </p:xfrm>
        <a:graphic>
          <a:graphicData uri="http://schemas.openxmlformats.org/drawingml/2006/table">
            <a:tbl>
              <a:tblPr/>
              <a:tblGrid>
                <a:gridCol w="1171575"/>
                <a:gridCol w="1175385"/>
                <a:gridCol w="2249170"/>
              </a:tblGrid>
              <a:tr h="562610">
                <a:tc>
                  <a:txBody>
                    <a:bodyPr/>
                    <a:lstStyle/>
                    <a:p>
                      <a:pPr algn="ctr">
                        <a:lnSpc>
                          <a:spcPct val="150000"/>
                        </a:lnSpc>
                        <a:spcAft>
                          <a:spcPts val="0"/>
                        </a:spcAft>
                      </a:pPr>
                      <a:r>
                        <a:rPr lang="zh-CN" sz="2000" b="1" kern="100" dirty="0">
                          <a:solidFill>
                            <a:srgbClr val="FF0000"/>
                          </a:solidFill>
                          <a:latin typeface="黑体" panose="02010609060101010101" pitchFamily="49" charset="-122"/>
                          <a:ea typeface="黑体" panose="02010609060101010101" pitchFamily="49" charset="-122"/>
                          <a:cs typeface="Times New Roman" panose="02020603050405020304"/>
                        </a:rPr>
                        <a:t>主导国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FF0000"/>
                          </a:solidFill>
                          <a:latin typeface="黑体" panose="02010609060101010101" pitchFamily="49" charset="-122"/>
                          <a:ea typeface="黑体" panose="02010609060101010101" pitchFamily="49" charset="-122"/>
                          <a:cs typeface="Times New Roman" panose="02020603050405020304"/>
                        </a:rPr>
                        <a:t>中转站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solidFill>
                            <a:srgbClr val="FF0000"/>
                          </a:solidFill>
                          <a:latin typeface="黑体" panose="02010609060101010101" pitchFamily="49" charset="-122"/>
                          <a:ea typeface="黑体" panose="02010609060101010101" pitchFamily="49" charset="-122"/>
                          <a:cs typeface="Times New Roman" panose="02020603050405020304"/>
                        </a:rPr>
                        <a:t>贸易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455">
                <a:tc>
                  <a:txBody>
                    <a:bodyPr/>
                    <a:lstStyle/>
                    <a:p>
                      <a:pPr algn="ctr">
                        <a:lnSpc>
                          <a:spcPct val="150000"/>
                        </a:lnSpc>
                        <a:spcAft>
                          <a:spcPts val="0"/>
                        </a:spcAft>
                      </a:pPr>
                      <a:r>
                        <a:rPr lang="zh-CN" sz="2400" b="1" kern="100" dirty="0">
                          <a:latin typeface="楷体" panose="02010609060101010101" pitchFamily="49" charset="-122"/>
                          <a:ea typeface="楷体" panose="02010609060101010101" pitchFamily="49" charset="-122"/>
                          <a:cs typeface="Times New Roman" panose="02020603050405020304"/>
                        </a:rPr>
                        <a:t>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b="1" kern="100" dirty="0">
                        <a:latin typeface="楷体" panose="02010609060101010101" pitchFamily="49" charset="-122"/>
                        <a:ea typeface="楷体" panose="02010609060101010101" pitchFamily="49"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800" b="1" kern="100" dirty="0">
                        <a:latin typeface="楷体" panose="02010609060101010101" pitchFamily="49" charset="-122"/>
                        <a:ea typeface="楷体" panose="02010609060101010101" pitchFamily="49"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020">
                <a:tc>
                  <a:txBody>
                    <a:bodyPr/>
                    <a:lstStyle/>
                    <a:p>
                      <a:pPr algn="ctr">
                        <a:lnSpc>
                          <a:spcPct val="150000"/>
                        </a:lnSpc>
                        <a:spcAft>
                          <a:spcPts val="0"/>
                        </a:spcAft>
                      </a:pPr>
                      <a:r>
                        <a:rPr lang="zh-CN" sz="2400" b="1" kern="100" dirty="0">
                          <a:latin typeface="楷体" panose="02010609060101010101" pitchFamily="49" charset="-122"/>
                          <a:ea typeface="楷体" panose="02010609060101010101" pitchFamily="49" charset="-122"/>
                          <a:cs typeface="Times New Roman" panose="02020603050405020304"/>
                        </a:rPr>
                        <a:t>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b="1" kern="100" dirty="0">
                        <a:latin typeface="楷体" panose="02010609060101010101" pitchFamily="49" charset="-122"/>
                        <a:ea typeface="楷体" panose="02010609060101010101" pitchFamily="49"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800" b="1" kern="100" dirty="0">
                        <a:latin typeface="楷体" panose="02010609060101010101" pitchFamily="49" charset="-122"/>
                        <a:ea typeface="楷体" panose="02010609060101010101" pitchFamily="49"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矩形 20"/>
          <p:cNvSpPr/>
          <p:nvPr/>
        </p:nvSpPr>
        <p:spPr>
          <a:xfrm>
            <a:off x="551815" y="405765"/>
            <a:ext cx="2245995" cy="460375"/>
          </a:xfrm>
          <a:prstGeom prst="rect">
            <a:avLst/>
          </a:prstGeom>
        </p:spPr>
        <p:txBody>
          <a:bodyPr wrap="square">
            <a:spAutoFit/>
          </a:bodyPr>
          <a:lstStyle/>
          <a:p>
            <a:pPr algn="l">
              <a:buClrTx/>
              <a:buSzTx/>
              <a:buFontTx/>
            </a:pPr>
            <a:r>
              <a:rPr lang="zh-CN" altLang="en-US" sz="2400" b="1" dirty="0">
                <a:solidFill>
                  <a:srgbClr val="051BC1"/>
                </a:solidFill>
                <a:latin typeface="Calibri" panose="020F0502020204030204" pitchFamily="34" charset="0"/>
                <a:ea typeface="黑体" panose="02010609060101010101" pitchFamily="49" charset="-122"/>
                <a:cs typeface="黑体" panose="02010609060101010101" pitchFamily="49" charset="-122"/>
              </a:rPr>
              <a:t>③太平洋贸易</a:t>
            </a:r>
          </a:p>
        </p:txBody>
      </p:sp>
      <p:sp>
        <p:nvSpPr>
          <p:cNvPr id="43" name="圆角矩形标注 42"/>
          <p:cNvSpPr/>
          <p:nvPr/>
        </p:nvSpPr>
        <p:spPr>
          <a:xfrm>
            <a:off x="1199515" y="2998470"/>
            <a:ext cx="4021455" cy="753745"/>
          </a:xfrm>
          <a:prstGeom prst="wedgeRoundRectCallout">
            <a:avLst>
              <a:gd name="adj1" fmla="val -6355"/>
              <a:gd name="adj2" fmla="val -7586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黑体" panose="02010609060101010101" pitchFamily="49" charset="-122"/>
                <a:ea typeface="黑体" panose="02010609060101010101" pitchFamily="49" charset="-122"/>
              </a:rPr>
              <a:t>主要在其殖民地菲律宾和墨西哥之间进行</a:t>
            </a:r>
          </a:p>
        </p:txBody>
      </p:sp>
      <p:sp>
        <p:nvSpPr>
          <p:cNvPr id="2" name="文本框 1"/>
          <p:cNvSpPr txBox="1"/>
          <p:nvPr/>
        </p:nvSpPr>
        <p:spPr>
          <a:xfrm>
            <a:off x="1847850" y="1630680"/>
            <a:ext cx="740410" cy="553085"/>
          </a:xfrm>
          <a:prstGeom prst="rect">
            <a:avLst/>
          </a:prstGeom>
          <a:noFill/>
        </p:spPr>
        <p:txBody>
          <a:bodyPr wrap="square" rtlCol="0">
            <a:spAutoFit/>
          </a:bodyPr>
          <a:lstStyle/>
          <a:p>
            <a:pPr lvl="0" algn="ctr" defTabSz="914400">
              <a:lnSpc>
                <a:spcPct val="150000"/>
              </a:lnSpc>
            </a:pPr>
            <a:r>
              <a:rPr lang="zh-CN" altLang="en-US" sz="2000" b="1" kern="100" dirty="0">
                <a:solidFill>
                  <a:prstClr val="black"/>
                </a:solidFill>
                <a:latin typeface="黑体" panose="02010609060101010101" pitchFamily="49" charset="-122"/>
                <a:ea typeface="黑体" panose="02010609060101010101" pitchFamily="49" charset="-122"/>
                <a:cs typeface="Times New Roman" panose="02020603050405020304"/>
              </a:rPr>
              <a:t>澳门</a:t>
            </a:r>
          </a:p>
        </p:txBody>
      </p:sp>
      <p:sp>
        <p:nvSpPr>
          <p:cNvPr id="6" name="文本框 5"/>
          <p:cNvSpPr txBox="1"/>
          <p:nvPr/>
        </p:nvSpPr>
        <p:spPr>
          <a:xfrm>
            <a:off x="1560195" y="2293620"/>
            <a:ext cx="1398270" cy="553085"/>
          </a:xfrm>
          <a:prstGeom prst="rect">
            <a:avLst/>
          </a:prstGeom>
          <a:noFill/>
        </p:spPr>
        <p:txBody>
          <a:bodyPr wrap="square" rtlCol="0">
            <a:spAutoFit/>
          </a:bodyPr>
          <a:lstStyle/>
          <a:p>
            <a:pPr lvl="0" algn="ctr" defTabSz="914400">
              <a:lnSpc>
                <a:spcPct val="150000"/>
              </a:lnSpc>
            </a:pPr>
            <a:r>
              <a:rPr lang="zh-CN" altLang="en-US" sz="2000" b="1" kern="100" dirty="0">
                <a:solidFill>
                  <a:prstClr val="black"/>
                </a:solidFill>
                <a:latin typeface="黑体" panose="02010609060101010101" pitchFamily="49" charset="-122"/>
                <a:ea typeface="黑体" panose="02010609060101010101" pitchFamily="49" charset="-122"/>
                <a:cs typeface="Times New Roman" panose="02020603050405020304"/>
              </a:rPr>
              <a:t>马尼拉</a:t>
            </a:r>
          </a:p>
        </p:txBody>
      </p:sp>
      <p:sp>
        <p:nvSpPr>
          <p:cNvPr id="7" name="文本框 6"/>
          <p:cNvSpPr txBox="1"/>
          <p:nvPr/>
        </p:nvSpPr>
        <p:spPr>
          <a:xfrm>
            <a:off x="2712354" y="1641411"/>
            <a:ext cx="2520280" cy="553085"/>
          </a:xfrm>
          <a:prstGeom prst="rect">
            <a:avLst/>
          </a:prstGeom>
          <a:noFill/>
        </p:spPr>
        <p:txBody>
          <a:bodyPr wrap="square" rtlCol="0">
            <a:spAutoFit/>
          </a:bodyPr>
          <a:lstStyle/>
          <a:p>
            <a:pPr lvl="0" algn="ctr" defTabSz="914400">
              <a:lnSpc>
                <a:spcPct val="150000"/>
              </a:lnSpc>
            </a:pPr>
            <a:r>
              <a:rPr lang="zh-CN" altLang="en-US" sz="2000" b="1" kern="100" dirty="0">
                <a:solidFill>
                  <a:prstClr val="black"/>
                </a:solidFill>
                <a:latin typeface="楷体" panose="02010609060101010101" pitchFamily="49" charset="-122"/>
                <a:ea typeface="楷体" panose="02010609060101010101" pitchFamily="49" charset="-122"/>
                <a:cs typeface="Times New Roman" panose="02020603050405020304"/>
              </a:rPr>
              <a:t>生丝、瓷器</a:t>
            </a:r>
            <a:r>
              <a:rPr lang="en-US" altLang="zh-CN" sz="2000" b="1" kern="100" dirty="0">
                <a:solidFill>
                  <a:prstClr val="black"/>
                </a:solidFill>
                <a:latin typeface="楷体" panose="02010609060101010101" pitchFamily="49" charset="-122"/>
                <a:ea typeface="楷体" panose="02010609060101010101" pitchFamily="49" charset="-122"/>
                <a:cs typeface="Times New Roman" panose="02020603050405020304"/>
              </a:rPr>
              <a:t>—</a:t>
            </a:r>
            <a:r>
              <a:rPr lang="zh-CN" altLang="en-US" sz="2000" b="1" kern="100" dirty="0">
                <a:solidFill>
                  <a:prstClr val="black"/>
                </a:solidFill>
                <a:latin typeface="楷体" panose="02010609060101010101" pitchFamily="49" charset="-122"/>
                <a:ea typeface="楷体" panose="02010609060101010101" pitchFamily="49" charset="-122"/>
                <a:cs typeface="Times New Roman" panose="02020603050405020304"/>
              </a:rPr>
              <a:t>白银</a:t>
            </a:r>
          </a:p>
        </p:txBody>
      </p:sp>
      <p:sp>
        <p:nvSpPr>
          <p:cNvPr id="8" name="文本框 7"/>
          <p:cNvSpPr txBox="1"/>
          <p:nvPr/>
        </p:nvSpPr>
        <p:spPr>
          <a:xfrm>
            <a:off x="2712989" y="2278206"/>
            <a:ext cx="2520280" cy="553085"/>
          </a:xfrm>
          <a:prstGeom prst="rect">
            <a:avLst/>
          </a:prstGeom>
          <a:noFill/>
        </p:spPr>
        <p:txBody>
          <a:bodyPr wrap="square" rtlCol="0">
            <a:spAutoFit/>
          </a:bodyPr>
          <a:lstStyle/>
          <a:p>
            <a:pPr lvl="0" algn="ctr" defTabSz="914400">
              <a:lnSpc>
                <a:spcPct val="150000"/>
              </a:lnSpc>
            </a:pPr>
            <a:r>
              <a:rPr lang="zh-CN" altLang="en-US" sz="2000" b="1" kern="100" dirty="0">
                <a:solidFill>
                  <a:prstClr val="black"/>
                </a:solidFill>
                <a:latin typeface="楷体" panose="02010609060101010101" pitchFamily="49" charset="-122"/>
                <a:ea typeface="楷体" panose="02010609060101010101" pitchFamily="49" charset="-122"/>
                <a:cs typeface="Times New Roman" panose="02020603050405020304"/>
              </a:rPr>
              <a:t>丝、棉、瓷</a:t>
            </a:r>
            <a:r>
              <a:rPr lang="en-US" altLang="zh-CN" sz="2000" b="1" kern="100" dirty="0">
                <a:solidFill>
                  <a:prstClr val="black"/>
                </a:solidFill>
                <a:latin typeface="楷体" panose="02010609060101010101" pitchFamily="49" charset="-122"/>
                <a:ea typeface="楷体" panose="02010609060101010101" pitchFamily="49" charset="-122"/>
                <a:cs typeface="Times New Roman" panose="02020603050405020304"/>
              </a:rPr>
              <a:t>—</a:t>
            </a:r>
            <a:r>
              <a:rPr lang="zh-CN" altLang="en-US" sz="2000" b="1" kern="100" dirty="0">
                <a:solidFill>
                  <a:prstClr val="black"/>
                </a:solidFill>
                <a:latin typeface="楷体" panose="02010609060101010101" pitchFamily="49" charset="-122"/>
                <a:ea typeface="楷体" panose="02010609060101010101" pitchFamily="49" charset="-122"/>
                <a:cs typeface="Times New Roman" panose="02020603050405020304"/>
              </a:rPr>
              <a:t>白银</a:t>
            </a:r>
          </a:p>
        </p:txBody>
      </p:sp>
      <p:grpSp>
        <p:nvGrpSpPr>
          <p:cNvPr id="4" name="组合 5"/>
          <p:cNvGrpSpPr/>
          <p:nvPr/>
        </p:nvGrpSpPr>
        <p:grpSpPr>
          <a:xfrm>
            <a:off x="5735955" y="188595"/>
            <a:ext cx="5922645" cy="3606165"/>
            <a:chOff x="-20433" y="525676"/>
            <a:chExt cx="8724378" cy="3600898"/>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2695" y="525676"/>
              <a:ext cx="4781250" cy="3600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433" y="526574"/>
              <a:ext cx="3943128" cy="3600000"/>
            </a:xfrm>
            <a:prstGeom prst="rect">
              <a:avLst/>
            </a:prstGeom>
          </p:spPr>
        </p:pic>
      </p:grpSp>
      <p:sp>
        <p:nvSpPr>
          <p:cNvPr id="44" name="矩形 43"/>
          <p:cNvSpPr/>
          <p:nvPr/>
        </p:nvSpPr>
        <p:spPr>
          <a:xfrm>
            <a:off x="191770" y="4580890"/>
            <a:ext cx="6602095" cy="2168525"/>
          </a:xfrm>
          <a:prstGeom prst="rect">
            <a:avLst/>
          </a:prstGeom>
          <a:noFill/>
          <a:ln w="12700" cmpd="sng">
            <a:solidFill>
              <a:schemeClr val="tx1"/>
            </a:solidFill>
            <a:prstDash val="sysDot"/>
          </a:ln>
        </p:spPr>
        <p:txBody>
          <a:bodyPr wrap="square">
            <a:spAutoFit/>
          </a:bodyPr>
          <a:lstStyle/>
          <a:p>
            <a:pPr indent="457200">
              <a:lnSpc>
                <a:spcPct val="150000"/>
              </a:lnSpc>
            </a:pPr>
            <a:r>
              <a:rPr lang="zh-CN" altLang="zh-CN" b="1" dirty="0">
                <a:latin typeface="楷体" panose="02010609060101010101" pitchFamily="49" charset="-122"/>
                <a:ea typeface="楷体" panose="02010609060101010101" pitchFamily="49" charset="-122"/>
                <a:cs typeface="楷体" panose="02010609060101010101" pitchFamily="49" charset="-122"/>
              </a:rPr>
              <a:t>关于明代流入中国白银的估计，我国学者王裕巽通过对国内外史料的分析，认为明代中国从国外贸易中得到了超过</a:t>
            </a:r>
            <a:r>
              <a:rPr lang="en-US" altLang="zh-CN" b="1" dirty="0">
                <a:latin typeface="楷体" panose="02010609060101010101" pitchFamily="49" charset="-122"/>
                <a:ea typeface="楷体" panose="02010609060101010101" pitchFamily="49" charset="-122"/>
                <a:cs typeface="楷体" panose="02010609060101010101" pitchFamily="49" charset="-122"/>
              </a:rPr>
              <a:t>3</a:t>
            </a:r>
            <a:r>
              <a:rPr lang="zh-CN" altLang="zh-CN" b="1" dirty="0">
                <a:latin typeface="楷体" panose="02010609060101010101" pitchFamily="49" charset="-122"/>
                <a:ea typeface="楷体" panose="02010609060101010101" pitchFamily="49" charset="-122"/>
                <a:cs typeface="楷体" panose="02010609060101010101" pitchFamily="49" charset="-122"/>
              </a:rPr>
              <a:t>亿两的白银，具体数字为：从西班牙得到</a:t>
            </a:r>
            <a:r>
              <a:rPr lang="en-US" altLang="zh-CN" b="1" dirty="0">
                <a:latin typeface="楷体" panose="02010609060101010101" pitchFamily="49" charset="-122"/>
                <a:ea typeface="楷体" panose="02010609060101010101" pitchFamily="49" charset="-122"/>
                <a:cs typeface="楷体" panose="02010609060101010101" pitchFamily="49" charset="-122"/>
              </a:rPr>
              <a:t> 87750000</a:t>
            </a:r>
            <a:r>
              <a:rPr lang="zh-CN" altLang="zh-CN" b="1" dirty="0">
                <a:latin typeface="楷体" panose="02010609060101010101" pitchFamily="49" charset="-122"/>
                <a:ea typeface="楷体" panose="02010609060101010101" pitchFamily="49" charset="-122"/>
                <a:cs typeface="楷体" panose="02010609060101010101" pitchFamily="49" charset="-122"/>
              </a:rPr>
              <a:t>两，从日本得到</a:t>
            </a:r>
            <a:r>
              <a:rPr lang="en-US" altLang="zh-CN" b="1" dirty="0">
                <a:latin typeface="楷体" panose="02010609060101010101" pitchFamily="49" charset="-122"/>
                <a:ea typeface="楷体" panose="02010609060101010101" pitchFamily="49" charset="-122"/>
                <a:cs typeface="楷体" panose="02010609060101010101" pitchFamily="49" charset="-122"/>
              </a:rPr>
              <a:t> 200000000</a:t>
            </a:r>
            <a:r>
              <a:rPr lang="zh-CN" altLang="zh-CN" b="1" dirty="0">
                <a:latin typeface="楷体" panose="02010609060101010101" pitchFamily="49" charset="-122"/>
                <a:ea typeface="楷体" panose="02010609060101010101" pitchFamily="49" charset="-122"/>
                <a:cs typeface="楷体" panose="02010609060101010101" pitchFamily="49" charset="-122"/>
              </a:rPr>
              <a:t>两，从葡萄牙得到</a:t>
            </a:r>
            <a:r>
              <a:rPr lang="en-US" altLang="zh-CN" b="1" dirty="0">
                <a:latin typeface="楷体" panose="02010609060101010101" pitchFamily="49" charset="-122"/>
                <a:ea typeface="楷体" panose="02010609060101010101" pitchFamily="49" charset="-122"/>
                <a:cs typeface="楷体" panose="02010609060101010101" pitchFamily="49" charset="-122"/>
              </a:rPr>
              <a:t> 42762750</a:t>
            </a:r>
            <a:r>
              <a:rPr lang="zh-CN" altLang="zh-CN" b="1" dirty="0">
                <a:latin typeface="楷体" panose="02010609060101010101" pitchFamily="49" charset="-122"/>
                <a:ea typeface="楷体" panose="02010609060101010101" pitchFamily="49" charset="-122"/>
                <a:cs typeface="楷体" panose="02010609060101010101" pitchFamily="49" charset="-122"/>
              </a:rPr>
              <a:t>两，总计为</a:t>
            </a:r>
            <a:r>
              <a:rPr lang="en-US" altLang="zh-CN" b="1" dirty="0">
                <a:latin typeface="楷体" panose="02010609060101010101" pitchFamily="49" charset="-122"/>
                <a:ea typeface="楷体" panose="02010609060101010101" pitchFamily="49" charset="-122"/>
                <a:cs typeface="楷体" panose="02010609060101010101" pitchFamily="49" charset="-122"/>
              </a:rPr>
              <a:t>330512750</a:t>
            </a:r>
            <a:r>
              <a:rPr lang="zh-CN" altLang="zh-CN" b="1" dirty="0">
                <a:latin typeface="楷体" panose="02010609060101010101" pitchFamily="49" charset="-122"/>
                <a:ea typeface="楷体" panose="02010609060101010101" pitchFamily="49" charset="-122"/>
                <a:cs typeface="楷体" panose="02010609060101010101" pitchFamily="49" charset="-122"/>
              </a:rPr>
              <a:t>两。</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indent="457200">
              <a:lnSpc>
                <a:spcPct val="150000"/>
              </a:lnSpc>
            </a:pPr>
            <a:r>
              <a:rPr lang="en-US" altLang="zh-CN" b="1" dirty="0">
                <a:latin typeface="楷体" panose="02010609060101010101" pitchFamily="49" charset="-122"/>
                <a:ea typeface="楷体" panose="02010609060101010101" pitchFamily="49" charset="-122"/>
                <a:cs typeface="楷体" panose="02010609060101010101" pitchFamily="49" charset="-122"/>
              </a:rPr>
              <a:t>           </a:t>
            </a:r>
            <a:r>
              <a:rPr lang="zh-CN" altLang="zh-CN" b="1" dirty="0">
                <a:latin typeface="楷体" panose="02010609060101010101" pitchFamily="49" charset="-122"/>
                <a:ea typeface="楷体" panose="02010609060101010101" pitchFamily="49" charset="-122"/>
                <a:cs typeface="楷体" panose="02010609060101010101" pitchFamily="49" charset="-122"/>
              </a:rPr>
              <a:t>——韩琦《美洲白银与早期中国经济的发展》</a:t>
            </a:r>
          </a:p>
        </p:txBody>
      </p:sp>
      <p:sp>
        <p:nvSpPr>
          <p:cNvPr id="45" name="文本框 27675"/>
          <p:cNvSpPr txBox="1"/>
          <p:nvPr/>
        </p:nvSpPr>
        <p:spPr>
          <a:xfrm>
            <a:off x="6958330" y="4869180"/>
            <a:ext cx="5025390" cy="1570355"/>
          </a:xfrm>
          <a:prstGeom prst="rect">
            <a:avLst/>
          </a:prstGeom>
          <a:solidFill>
            <a:srgbClr val="FFFF00"/>
          </a:solidFill>
          <a:ln w="9525">
            <a:noFill/>
          </a:ln>
          <a:effectLst>
            <a:outerShdw dist="107763" dir="2699999" algn="ctr" rotWithShape="0">
              <a:schemeClr val="bg2">
                <a:alpha val="50000"/>
              </a:schemeClr>
            </a:outerShdw>
          </a:effectLst>
        </p:spPr>
        <p:txBody>
          <a:bodyPr wrap="square">
            <a:spAutoFit/>
          </a:bodyPr>
          <a:lstStyle/>
          <a:p>
            <a:pPr>
              <a:lnSpc>
                <a:spcPct val="130000"/>
              </a:lnSpc>
              <a:defRPr/>
            </a:pPr>
            <a:r>
              <a:rPr lang="zh-CN" altLang="en-US" sz="2000" b="1" noProof="1">
                <a:solidFill>
                  <a:srgbClr val="FF0000"/>
                </a:solidFill>
                <a:effectLst/>
                <a:latin typeface="Arial" panose="020B0604020202020204" pitchFamily="34" charset="0"/>
                <a:ea typeface="黑体" panose="02010609060101010101" pitchFamily="49" charset="-122"/>
              </a:rPr>
              <a:t>对中国影响：</a:t>
            </a:r>
            <a:endParaRPr lang="en-US" altLang="zh-CN" sz="2000" b="1" noProof="1">
              <a:solidFill>
                <a:srgbClr val="FF0000"/>
              </a:solidFill>
              <a:effectLst/>
              <a:latin typeface="Arial" panose="020B0604020202020204" pitchFamily="34" charset="0"/>
              <a:ea typeface="黑体" panose="02010609060101010101" pitchFamily="49" charset="-122"/>
            </a:endParaRPr>
          </a:p>
          <a:p>
            <a:pPr>
              <a:lnSpc>
                <a:spcPct val="130000"/>
              </a:lnSpc>
              <a:defRPr/>
            </a:pPr>
            <a:r>
              <a:rPr lang="zh-CN" altLang="en-US" b="1" noProof="1">
                <a:solidFill>
                  <a:srgbClr val="12037D"/>
                </a:solidFill>
                <a:effectLst/>
                <a:latin typeface="宋体" panose="02010600030101010101" pitchFamily="2" charset="-122"/>
                <a:ea typeface="宋体" panose="02010600030101010101" pitchFamily="2" charset="-122"/>
              </a:rPr>
              <a:t>①</a:t>
            </a:r>
            <a:r>
              <a:rPr lang="zh-CN" altLang="en-US" b="1" noProof="1">
                <a:solidFill>
                  <a:srgbClr val="12037D"/>
                </a:solidFill>
                <a:effectLst/>
                <a:latin typeface="Arial" panose="020B0604020202020204" pitchFamily="34" charset="0"/>
                <a:ea typeface="黑体" panose="02010609060101010101" pitchFamily="49" charset="-122"/>
              </a:rPr>
              <a:t>白银大量流入中国，进一步刺激中国东南</a:t>
            </a:r>
          </a:p>
          <a:p>
            <a:pPr>
              <a:lnSpc>
                <a:spcPct val="130000"/>
              </a:lnSpc>
              <a:defRPr/>
            </a:pPr>
            <a:r>
              <a:rPr lang="zh-CN" altLang="en-US" b="1" noProof="1">
                <a:solidFill>
                  <a:srgbClr val="12037D"/>
                </a:solidFill>
                <a:effectLst/>
                <a:latin typeface="Arial" panose="020B0604020202020204" pitchFamily="34" charset="0"/>
                <a:ea typeface="黑体" panose="02010609060101010101" pitchFamily="49" charset="-122"/>
              </a:rPr>
              <a:t> </a:t>
            </a:r>
            <a:r>
              <a:rPr lang="en-US" altLang="zh-CN" b="1" noProof="1">
                <a:solidFill>
                  <a:srgbClr val="12037D"/>
                </a:solidFill>
                <a:effectLst/>
                <a:latin typeface="Arial" panose="020B0604020202020204" pitchFamily="34" charset="0"/>
                <a:ea typeface="黑体" panose="02010609060101010101" pitchFamily="49" charset="-122"/>
              </a:rPr>
              <a:t>   </a:t>
            </a:r>
            <a:r>
              <a:rPr lang="zh-CN" altLang="en-US" b="1" noProof="1">
                <a:solidFill>
                  <a:srgbClr val="12037D"/>
                </a:solidFill>
                <a:effectLst/>
                <a:latin typeface="Arial" panose="020B0604020202020204" pitchFamily="34" charset="0"/>
                <a:ea typeface="黑体" panose="02010609060101010101" pitchFamily="49" charset="-122"/>
              </a:rPr>
              <a:t>沿海地区经济的发展</a:t>
            </a:r>
            <a:endParaRPr lang="en-US" altLang="zh-CN" b="1" noProof="1">
              <a:solidFill>
                <a:srgbClr val="12037D"/>
              </a:solidFill>
              <a:effectLst/>
              <a:latin typeface="Arial" panose="020B0604020202020204" pitchFamily="34" charset="0"/>
              <a:ea typeface="黑体" panose="02010609060101010101" pitchFamily="49" charset="-122"/>
            </a:endParaRPr>
          </a:p>
          <a:p>
            <a:pPr>
              <a:lnSpc>
                <a:spcPct val="130000"/>
              </a:lnSpc>
              <a:defRPr/>
            </a:pPr>
            <a:r>
              <a:rPr lang="zh-CN" altLang="zh-CN" b="1" noProof="1">
                <a:solidFill>
                  <a:srgbClr val="12037D"/>
                </a:solidFill>
                <a:effectLst/>
                <a:latin typeface="Arial" panose="020B0604020202020204" pitchFamily="34" charset="0"/>
                <a:ea typeface="黑体" panose="02010609060101010101" pitchFamily="49" charset="-122"/>
              </a:rPr>
              <a:t>②</a:t>
            </a:r>
            <a:r>
              <a:rPr lang="zh-CN" altLang="en-US" b="1" noProof="1">
                <a:solidFill>
                  <a:srgbClr val="12037D"/>
                </a:solidFill>
                <a:effectLst/>
                <a:latin typeface="Arial" panose="020B0604020202020204" pitchFamily="34" charset="0"/>
                <a:ea typeface="黑体" panose="02010609060101010101" pitchFamily="49" charset="-122"/>
              </a:rPr>
              <a:t>一个围绕白银输入中国的贸易网络逐渐形成。</a:t>
            </a:r>
          </a:p>
        </p:txBody>
      </p:sp>
      <p:sp>
        <p:nvSpPr>
          <p:cNvPr id="34" name="文本框 33"/>
          <p:cNvSpPr txBox="1"/>
          <p:nvPr/>
        </p:nvSpPr>
        <p:spPr>
          <a:xfrm>
            <a:off x="2364105" y="3977005"/>
            <a:ext cx="7538085" cy="398780"/>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altLang="en-US" sz="2000" b="1" noProof="0" dirty="0">
                <a:ln>
                  <a:noFill/>
                </a:ln>
                <a:solidFill>
                  <a:srgbClr val="000000"/>
                </a:solidFill>
                <a:effectLst/>
                <a:uLnTx/>
                <a:uFillTx/>
                <a:latin typeface="黑体" panose="02010609060101010101" pitchFamily="49" charset="-122"/>
                <a:ea typeface="黑体" panose="02010609060101010101" pitchFamily="49" charset="-122"/>
                <a:sym typeface="+mn-ea"/>
              </a:rPr>
              <a:t>太平洋贸易的特点：</a:t>
            </a:r>
            <a:r>
              <a:rPr lang="zh-CN" altLang="en-US" sz="2000" b="1" i="0" dirty="0">
                <a:solidFill>
                  <a:schemeClr val="tx1"/>
                </a:solidFill>
                <a:effectLst/>
                <a:latin typeface="黑体" panose="02010609060101010101" pitchFamily="49" charset="-122"/>
                <a:ea typeface="黑体" panose="02010609060101010101" pitchFamily="49" charset="-122"/>
              </a:rPr>
              <a:t>一个围绕</a:t>
            </a:r>
            <a:r>
              <a:rPr lang="zh-CN" altLang="en-US" sz="2000" b="1" i="0" dirty="0">
                <a:solidFill>
                  <a:srgbClr val="FF0000"/>
                </a:solidFill>
                <a:effectLst/>
                <a:latin typeface="黑体" panose="02010609060101010101" pitchFamily="49" charset="-122"/>
                <a:ea typeface="黑体" panose="02010609060101010101" pitchFamily="49" charset="-122"/>
              </a:rPr>
              <a:t>白银输入中国</a:t>
            </a:r>
            <a:r>
              <a:rPr lang="zh-CN" altLang="en-US" sz="2000" b="1" i="0" dirty="0">
                <a:solidFill>
                  <a:schemeClr val="tx1"/>
                </a:solidFill>
                <a:effectLst/>
                <a:latin typeface="黑体" panose="02010609060101010101" pitchFamily="49" charset="-122"/>
                <a:ea typeface="黑体" panose="02010609060101010101" pitchFamily="49" charset="-122"/>
              </a:rPr>
              <a:t>的贸易网络</a:t>
            </a:r>
            <a:r>
              <a:rPr lang="zh-CN" altLang="en-US" sz="2000" b="1" dirty="0">
                <a:effectLst/>
                <a:latin typeface="黑体" panose="02010609060101010101" pitchFamily="49" charset="-122"/>
                <a:ea typeface="黑体" panose="02010609060101010101" pitchFamily="49" charset="-122"/>
                <a:sym typeface="+mn-ea"/>
              </a:rPr>
              <a:t>逐渐形成</a:t>
            </a:r>
            <a:endParaRPr lang="zh-CN" altLang="en-US" sz="2000" b="1" i="0" dirty="0">
              <a:solidFill>
                <a:schemeClr val="tx1"/>
              </a:solidFill>
              <a:effectLst/>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linds(horizont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bldLvl="0" animBg="1"/>
      <p:bldP spid="2" grpId="0"/>
      <p:bldP spid="6" grpId="0"/>
      <p:bldP spid="7" grpId="0"/>
      <p:bldP spid="8" grpId="0"/>
      <p:bldP spid="44" grpId="0" bldLvl="0" animBg="1"/>
      <p:bldP spid="45" grpId="0" bldLvl="0" animBg="1"/>
      <p:bldP spid="3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6" name="组合 5"/>
          <p:cNvGrpSpPr/>
          <p:nvPr/>
        </p:nvGrpSpPr>
        <p:grpSpPr>
          <a:xfrm>
            <a:off x="4319543" y="1704963"/>
            <a:ext cx="7794593" cy="3997424"/>
            <a:chOff x="1902041" y="1064261"/>
            <a:chExt cx="8384005" cy="5320730"/>
          </a:xfrm>
        </p:grpSpPr>
        <p:sp>
          <p:nvSpPr>
            <p:cNvPr id="9" name="任意多边形 3121"/>
            <p:cNvSpPr>
              <a:spLocks noChangeArrowheads="1"/>
            </p:cNvSpPr>
            <p:nvPr/>
          </p:nvSpPr>
          <p:spPr bwMode="auto">
            <a:xfrm rot="19538555">
              <a:off x="7028663" y="4054598"/>
              <a:ext cx="107003" cy="183353"/>
            </a:xfrm>
            <a:custGeom>
              <a:avLst/>
              <a:gdLst>
                <a:gd name="T0" fmla="*/ 0 w 68"/>
                <a:gd name="T1" fmla="*/ 0 h 121"/>
                <a:gd name="T2" fmla="*/ 32 w 68"/>
                <a:gd name="T3" fmla="*/ 117 h 121"/>
                <a:gd name="T4" fmla="*/ 64 w 68"/>
                <a:gd name="T5" fmla="*/ 106 h 121"/>
                <a:gd name="T6" fmla="*/ 54 w 68"/>
                <a:gd name="T7" fmla="*/ 53 h 121"/>
                <a:gd name="T8" fmla="*/ 11 w 68"/>
                <a:gd name="T9" fmla="*/ 64 h 121"/>
              </a:gdLst>
              <a:ahLst/>
              <a:cxnLst>
                <a:cxn ang="0">
                  <a:pos x="T0" y="T1"/>
                </a:cxn>
                <a:cxn ang="0">
                  <a:pos x="T2" y="T3"/>
                </a:cxn>
                <a:cxn ang="0">
                  <a:pos x="T4" y="T5"/>
                </a:cxn>
                <a:cxn ang="0">
                  <a:pos x="T6" y="T7"/>
                </a:cxn>
                <a:cxn ang="0">
                  <a:pos x="T8" y="T9"/>
                </a:cxn>
              </a:cxnLst>
              <a:rect l="0" t="0" r="r" b="b"/>
              <a:pathLst>
                <a:path w="68" h="121">
                  <a:moveTo>
                    <a:pt x="0" y="0"/>
                  </a:moveTo>
                  <a:cubicBezTo>
                    <a:pt x="0" y="0"/>
                    <a:pt x="1" y="105"/>
                    <a:pt x="32" y="117"/>
                  </a:cubicBezTo>
                  <a:cubicBezTo>
                    <a:pt x="42" y="121"/>
                    <a:pt x="53" y="110"/>
                    <a:pt x="64" y="106"/>
                  </a:cubicBezTo>
                  <a:cubicBezTo>
                    <a:pt x="61" y="88"/>
                    <a:pt x="68" y="64"/>
                    <a:pt x="54" y="53"/>
                  </a:cubicBezTo>
                  <a:cubicBezTo>
                    <a:pt x="42" y="44"/>
                    <a:pt x="11" y="64"/>
                    <a:pt x="11" y="64"/>
                  </a:cubicBezTo>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7" name="组合 3073"/>
            <p:cNvGrpSpPr/>
            <p:nvPr/>
          </p:nvGrpSpPr>
          <p:grpSpPr bwMode="auto">
            <a:xfrm>
              <a:off x="1902041" y="1064261"/>
              <a:ext cx="8384005" cy="5309650"/>
              <a:chOff x="0" y="0"/>
              <a:chExt cx="5328" cy="3504"/>
            </a:xfrm>
          </p:grpSpPr>
          <p:pic>
            <p:nvPicPr>
              <p:cNvPr id="82" name="图片 3074" descr="海外殖民"/>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328" cy="3504"/>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Lst>
            </p:spPr>
          </p:pic>
          <p:sp>
            <p:nvSpPr>
              <p:cNvPr id="83" name="矩形 3075"/>
              <p:cNvSpPr>
                <a:spLocks noChangeArrowheads="1"/>
              </p:cNvSpPr>
              <p:nvPr/>
            </p:nvSpPr>
            <p:spPr bwMode="auto">
              <a:xfrm>
                <a:off x="0" y="0"/>
                <a:ext cx="5328" cy="3504"/>
              </a:xfrm>
              <a:prstGeom prst="rect">
                <a:avLst/>
              </a:prstGeom>
              <a:noFill/>
              <a:ln w="12700">
                <a:solidFill>
                  <a:schemeClr val="tx1"/>
                </a:solidFill>
                <a:miter lim="800000"/>
              </a:ln>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dirty="0"/>
              </a:p>
            </p:txBody>
          </p:sp>
        </p:grpSp>
        <p:grpSp>
          <p:nvGrpSpPr>
            <p:cNvPr id="8" name="组合 7"/>
            <p:cNvGrpSpPr/>
            <p:nvPr/>
          </p:nvGrpSpPr>
          <p:grpSpPr bwMode="auto">
            <a:xfrm>
              <a:off x="3669572" y="3209662"/>
              <a:ext cx="4682958" cy="2215384"/>
              <a:chOff x="0" y="315"/>
              <a:chExt cx="2976" cy="1462"/>
            </a:xfrm>
          </p:grpSpPr>
          <p:sp>
            <p:nvSpPr>
              <p:cNvPr id="44" name="任意多边形 3081"/>
              <p:cNvSpPr>
                <a:spLocks noChangeArrowheads="1"/>
              </p:cNvSpPr>
              <p:nvPr/>
            </p:nvSpPr>
            <p:spPr bwMode="auto">
              <a:xfrm>
                <a:off x="59" y="1145"/>
                <a:ext cx="229" cy="499"/>
              </a:xfrm>
              <a:custGeom>
                <a:avLst/>
                <a:gdLst>
                  <a:gd name="T0" fmla="*/ 144 w 229"/>
                  <a:gd name="T1" fmla="*/ 18 h 499"/>
                  <a:gd name="T2" fmla="*/ 122 w 229"/>
                  <a:gd name="T3" fmla="*/ 285 h 499"/>
                  <a:gd name="T4" fmla="*/ 133 w 229"/>
                  <a:gd name="T5" fmla="*/ 231 h 499"/>
                  <a:gd name="T6" fmla="*/ 165 w 229"/>
                  <a:gd name="T7" fmla="*/ 242 h 499"/>
                  <a:gd name="T8" fmla="*/ 133 w 229"/>
                  <a:gd name="T9" fmla="*/ 242 h 499"/>
                  <a:gd name="T10" fmla="*/ 181 w 229"/>
                  <a:gd name="T11" fmla="*/ 82 h 499"/>
                  <a:gd name="T12" fmla="*/ 144 w 229"/>
                  <a:gd name="T13" fmla="*/ 18 h 499"/>
                  <a:gd name="T14" fmla="*/ 197 w 229"/>
                  <a:gd name="T15" fmla="*/ 39 h 499"/>
                  <a:gd name="T16" fmla="*/ 229 w 229"/>
                  <a:gd name="T17" fmla="*/ 103 h 499"/>
                  <a:gd name="T18" fmla="*/ 165 w 229"/>
                  <a:gd name="T19" fmla="*/ 167 h 499"/>
                  <a:gd name="T20" fmla="*/ 197 w 229"/>
                  <a:gd name="T21" fmla="*/ 178 h 499"/>
                  <a:gd name="T22" fmla="*/ 165 w 229"/>
                  <a:gd name="T23" fmla="*/ 242 h 499"/>
                  <a:gd name="T24" fmla="*/ 133 w 229"/>
                  <a:gd name="T25" fmla="*/ 349 h 499"/>
                  <a:gd name="T26" fmla="*/ 122 w 229"/>
                  <a:gd name="T27" fmla="*/ 381 h 499"/>
                  <a:gd name="T28" fmla="*/ 90 w 229"/>
                  <a:gd name="T29" fmla="*/ 391 h 499"/>
                  <a:gd name="T30" fmla="*/ 69 w 229"/>
                  <a:gd name="T31" fmla="*/ 413 h 499"/>
                  <a:gd name="T32" fmla="*/ 37 w 229"/>
                  <a:gd name="T33" fmla="*/ 423 h 499"/>
                  <a:gd name="T34" fmla="*/ 26 w 229"/>
                  <a:gd name="T35" fmla="*/ 455 h 499"/>
                  <a:gd name="T36" fmla="*/ 5 w 229"/>
                  <a:gd name="T37"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9" h="499">
                    <a:moveTo>
                      <a:pt x="144" y="18"/>
                    </a:moveTo>
                    <a:cubicBezTo>
                      <a:pt x="158" y="105"/>
                      <a:pt x="190" y="217"/>
                      <a:pt x="122" y="285"/>
                    </a:cubicBezTo>
                    <a:cubicBezTo>
                      <a:pt x="126" y="267"/>
                      <a:pt x="120" y="244"/>
                      <a:pt x="133" y="231"/>
                    </a:cubicBezTo>
                    <a:cubicBezTo>
                      <a:pt x="141" y="223"/>
                      <a:pt x="165" y="231"/>
                      <a:pt x="165" y="242"/>
                    </a:cubicBezTo>
                    <a:cubicBezTo>
                      <a:pt x="165" y="253"/>
                      <a:pt x="144" y="242"/>
                      <a:pt x="133" y="242"/>
                    </a:cubicBezTo>
                    <a:lnTo>
                      <a:pt x="181" y="82"/>
                    </a:lnTo>
                    <a:cubicBezTo>
                      <a:pt x="169" y="61"/>
                      <a:pt x="135" y="41"/>
                      <a:pt x="144" y="18"/>
                    </a:cubicBezTo>
                    <a:cubicBezTo>
                      <a:pt x="151" y="0"/>
                      <a:pt x="182" y="28"/>
                      <a:pt x="197" y="39"/>
                    </a:cubicBezTo>
                    <a:cubicBezTo>
                      <a:pt x="214" y="51"/>
                      <a:pt x="223" y="85"/>
                      <a:pt x="229" y="103"/>
                    </a:cubicBezTo>
                    <a:cubicBezTo>
                      <a:pt x="215" y="144"/>
                      <a:pt x="207" y="154"/>
                      <a:pt x="165" y="167"/>
                    </a:cubicBezTo>
                    <a:cubicBezTo>
                      <a:pt x="176" y="171"/>
                      <a:pt x="192" y="168"/>
                      <a:pt x="197" y="178"/>
                    </a:cubicBezTo>
                    <a:cubicBezTo>
                      <a:pt x="203" y="190"/>
                      <a:pt x="168" y="237"/>
                      <a:pt x="165" y="242"/>
                    </a:cubicBezTo>
                    <a:cubicBezTo>
                      <a:pt x="149" y="303"/>
                      <a:pt x="157" y="276"/>
                      <a:pt x="133" y="349"/>
                    </a:cubicBezTo>
                    <a:cubicBezTo>
                      <a:pt x="129" y="360"/>
                      <a:pt x="133" y="378"/>
                      <a:pt x="122" y="381"/>
                    </a:cubicBezTo>
                    <a:cubicBezTo>
                      <a:pt x="111" y="384"/>
                      <a:pt x="101" y="388"/>
                      <a:pt x="90" y="391"/>
                    </a:cubicBezTo>
                    <a:cubicBezTo>
                      <a:pt x="83" y="398"/>
                      <a:pt x="78" y="408"/>
                      <a:pt x="69" y="413"/>
                    </a:cubicBezTo>
                    <a:cubicBezTo>
                      <a:pt x="59" y="419"/>
                      <a:pt x="45" y="415"/>
                      <a:pt x="37" y="423"/>
                    </a:cubicBezTo>
                    <a:cubicBezTo>
                      <a:pt x="29" y="431"/>
                      <a:pt x="32" y="445"/>
                      <a:pt x="26" y="455"/>
                    </a:cubicBezTo>
                    <a:cubicBezTo>
                      <a:pt x="0" y="499"/>
                      <a:pt x="5" y="455"/>
                      <a:pt x="5" y="498"/>
                    </a:cubicBez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6" name="任意多边形 3083"/>
              <p:cNvSpPr>
                <a:spLocks noChangeArrowheads="1"/>
              </p:cNvSpPr>
              <p:nvPr/>
            </p:nvSpPr>
            <p:spPr bwMode="auto">
              <a:xfrm>
                <a:off x="0" y="1174"/>
                <a:ext cx="288" cy="512"/>
              </a:xfrm>
              <a:custGeom>
                <a:avLst/>
                <a:gdLst>
                  <a:gd name="T0" fmla="*/ 224 w 288"/>
                  <a:gd name="T1" fmla="*/ 0 h 512"/>
                  <a:gd name="T2" fmla="*/ 213 w 288"/>
                  <a:gd name="T3" fmla="*/ 74 h 512"/>
                  <a:gd name="T4" fmla="*/ 203 w 288"/>
                  <a:gd name="T5" fmla="*/ 202 h 512"/>
                  <a:gd name="T6" fmla="*/ 181 w 288"/>
                  <a:gd name="T7" fmla="*/ 266 h 512"/>
                  <a:gd name="T8" fmla="*/ 171 w 288"/>
                  <a:gd name="T9" fmla="*/ 320 h 512"/>
                  <a:gd name="T10" fmla="*/ 139 w 288"/>
                  <a:gd name="T11" fmla="*/ 330 h 512"/>
                  <a:gd name="T12" fmla="*/ 85 w 288"/>
                  <a:gd name="T13" fmla="*/ 373 h 512"/>
                  <a:gd name="T14" fmla="*/ 32 w 288"/>
                  <a:gd name="T15" fmla="*/ 416 h 512"/>
                  <a:gd name="T16" fmla="*/ 53 w 288"/>
                  <a:gd name="T17" fmla="*/ 512 h 512"/>
                  <a:gd name="T18" fmla="*/ 288 w 288"/>
                  <a:gd name="T19" fmla="*/ 101 h 512"/>
                  <a:gd name="T20" fmla="*/ 224 w 288"/>
                  <a:gd name="T2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512">
                    <a:moveTo>
                      <a:pt x="224" y="0"/>
                    </a:moveTo>
                    <a:cubicBezTo>
                      <a:pt x="220" y="25"/>
                      <a:pt x="216" y="49"/>
                      <a:pt x="213" y="74"/>
                    </a:cubicBezTo>
                    <a:cubicBezTo>
                      <a:pt x="209" y="117"/>
                      <a:pt x="210" y="160"/>
                      <a:pt x="203" y="202"/>
                    </a:cubicBezTo>
                    <a:cubicBezTo>
                      <a:pt x="199" y="224"/>
                      <a:pt x="185" y="244"/>
                      <a:pt x="181" y="266"/>
                    </a:cubicBezTo>
                    <a:cubicBezTo>
                      <a:pt x="178" y="284"/>
                      <a:pt x="181" y="305"/>
                      <a:pt x="171" y="320"/>
                    </a:cubicBezTo>
                    <a:cubicBezTo>
                      <a:pt x="165" y="329"/>
                      <a:pt x="150" y="327"/>
                      <a:pt x="139" y="330"/>
                    </a:cubicBezTo>
                    <a:cubicBezTo>
                      <a:pt x="74" y="425"/>
                      <a:pt x="161" y="311"/>
                      <a:pt x="85" y="373"/>
                    </a:cubicBezTo>
                    <a:cubicBezTo>
                      <a:pt x="16" y="429"/>
                      <a:pt x="113" y="388"/>
                      <a:pt x="32" y="416"/>
                    </a:cubicBezTo>
                    <a:cubicBezTo>
                      <a:pt x="21" y="449"/>
                      <a:pt x="0" y="512"/>
                      <a:pt x="53" y="512"/>
                    </a:cubicBezTo>
                    <a:lnTo>
                      <a:pt x="288" y="101"/>
                    </a:lnTo>
                    <a:lnTo>
                      <a:pt x="224" y="0"/>
                    </a:ln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7" name="任意多边形 3084"/>
              <p:cNvSpPr>
                <a:spLocks noChangeArrowheads="1"/>
              </p:cNvSpPr>
              <p:nvPr/>
            </p:nvSpPr>
            <p:spPr bwMode="auto">
              <a:xfrm>
                <a:off x="59" y="1145"/>
                <a:ext cx="229" cy="499"/>
              </a:xfrm>
              <a:custGeom>
                <a:avLst/>
                <a:gdLst>
                  <a:gd name="T0" fmla="*/ 144 w 229"/>
                  <a:gd name="T1" fmla="*/ 18 h 499"/>
                  <a:gd name="T2" fmla="*/ 122 w 229"/>
                  <a:gd name="T3" fmla="*/ 285 h 499"/>
                  <a:gd name="T4" fmla="*/ 133 w 229"/>
                  <a:gd name="T5" fmla="*/ 231 h 499"/>
                  <a:gd name="T6" fmla="*/ 165 w 229"/>
                  <a:gd name="T7" fmla="*/ 242 h 499"/>
                  <a:gd name="T8" fmla="*/ 133 w 229"/>
                  <a:gd name="T9" fmla="*/ 242 h 499"/>
                  <a:gd name="T10" fmla="*/ 181 w 229"/>
                  <a:gd name="T11" fmla="*/ 82 h 499"/>
                  <a:gd name="T12" fmla="*/ 144 w 229"/>
                  <a:gd name="T13" fmla="*/ 18 h 499"/>
                  <a:gd name="T14" fmla="*/ 197 w 229"/>
                  <a:gd name="T15" fmla="*/ 39 h 499"/>
                  <a:gd name="T16" fmla="*/ 229 w 229"/>
                  <a:gd name="T17" fmla="*/ 103 h 499"/>
                  <a:gd name="T18" fmla="*/ 165 w 229"/>
                  <a:gd name="T19" fmla="*/ 167 h 499"/>
                  <a:gd name="T20" fmla="*/ 197 w 229"/>
                  <a:gd name="T21" fmla="*/ 178 h 499"/>
                  <a:gd name="T22" fmla="*/ 165 w 229"/>
                  <a:gd name="T23" fmla="*/ 242 h 499"/>
                  <a:gd name="T24" fmla="*/ 133 w 229"/>
                  <a:gd name="T25" fmla="*/ 349 h 499"/>
                  <a:gd name="T26" fmla="*/ 122 w 229"/>
                  <a:gd name="T27" fmla="*/ 381 h 499"/>
                  <a:gd name="T28" fmla="*/ 90 w 229"/>
                  <a:gd name="T29" fmla="*/ 391 h 499"/>
                  <a:gd name="T30" fmla="*/ 69 w 229"/>
                  <a:gd name="T31" fmla="*/ 413 h 499"/>
                  <a:gd name="T32" fmla="*/ 37 w 229"/>
                  <a:gd name="T33" fmla="*/ 423 h 499"/>
                  <a:gd name="T34" fmla="*/ 26 w 229"/>
                  <a:gd name="T35" fmla="*/ 455 h 499"/>
                  <a:gd name="T36" fmla="*/ 5 w 229"/>
                  <a:gd name="T37"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9" h="499">
                    <a:moveTo>
                      <a:pt x="144" y="18"/>
                    </a:moveTo>
                    <a:cubicBezTo>
                      <a:pt x="158" y="105"/>
                      <a:pt x="190" y="217"/>
                      <a:pt x="122" y="285"/>
                    </a:cubicBezTo>
                    <a:cubicBezTo>
                      <a:pt x="126" y="267"/>
                      <a:pt x="120" y="244"/>
                      <a:pt x="133" y="231"/>
                    </a:cubicBezTo>
                    <a:cubicBezTo>
                      <a:pt x="141" y="223"/>
                      <a:pt x="165" y="231"/>
                      <a:pt x="165" y="242"/>
                    </a:cubicBezTo>
                    <a:cubicBezTo>
                      <a:pt x="165" y="253"/>
                      <a:pt x="144" y="242"/>
                      <a:pt x="133" y="242"/>
                    </a:cubicBezTo>
                    <a:lnTo>
                      <a:pt x="181" y="82"/>
                    </a:lnTo>
                    <a:cubicBezTo>
                      <a:pt x="169" y="61"/>
                      <a:pt x="135" y="41"/>
                      <a:pt x="144" y="18"/>
                    </a:cubicBezTo>
                    <a:cubicBezTo>
                      <a:pt x="151" y="0"/>
                      <a:pt x="182" y="28"/>
                      <a:pt x="197" y="39"/>
                    </a:cubicBezTo>
                    <a:cubicBezTo>
                      <a:pt x="214" y="51"/>
                      <a:pt x="223" y="85"/>
                      <a:pt x="229" y="103"/>
                    </a:cubicBezTo>
                    <a:cubicBezTo>
                      <a:pt x="215" y="144"/>
                      <a:pt x="207" y="154"/>
                      <a:pt x="165" y="167"/>
                    </a:cubicBezTo>
                    <a:cubicBezTo>
                      <a:pt x="176" y="171"/>
                      <a:pt x="192" y="168"/>
                      <a:pt x="197" y="178"/>
                    </a:cubicBezTo>
                    <a:cubicBezTo>
                      <a:pt x="203" y="190"/>
                      <a:pt x="168" y="237"/>
                      <a:pt x="165" y="242"/>
                    </a:cubicBezTo>
                    <a:cubicBezTo>
                      <a:pt x="149" y="303"/>
                      <a:pt x="157" y="276"/>
                      <a:pt x="133" y="349"/>
                    </a:cubicBezTo>
                    <a:cubicBezTo>
                      <a:pt x="129" y="360"/>
                      <a:pt x="133" y="378"/>
                      <a:pt x="122" y="381"/>
                    </a:cubicBezTo>
                    <a:cubicBezTo>
                      <a:pt x="111" y="384"/>
                      <a:pt x="101" y="388"/>
                      <a:pt x="90" y="391"/>
                    </a:cubicBezTo>
                    <a:cubicBezTo>
                      <a:pt x="83" y="398"/>
                      <a:pt x="78" y="408"/>
                      <a:pt x="69" y="413"/>
                    </a:cubicBezTo>
                    <a:cubicBezTo>
                      <a:pt x="59" y="419"/>
                      <a:pt x="45" y="415"/>
                      <a:pt x="37" y="423"/>
                    </a:cubicBezTo>
                    <a:cubicBezTo>
                      <a:pt x="29" y="431"/>
                      <a:pt x="32" y="445"/>
                      <a:pt x="26" y="455"/>
                    </a:cubicBezTo>
                    <a:cubicBezTo>
                      <a:pt x="0" y="499"/>
                      <a:pt x="5" y="455"/>
                      <a:pt x="5" y="498"/>
                    </a:cubicBezTo>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 name="任意多边形 3086"/>
              <p:cNvSpPr>
                <a:spLocks noChangeArrowheads="1"/>
              </p:cNvSpPr>
              <p:nvPr/>
            </p:nvSpPr>
            <p:spPr bwMode="auto">
              <a:xfrm>
                <a:off x="0" y="1174"/>
                <a:ext cx="288" cy="512"/>
              </a:xfrm>
              <a:custGeom>
                <a:avLst/>
                <a:gdLst>
                  <a:gd name="T0" fmla="*/ 224 w 288"/>
                  <a:gd name="T1" fmla="*/ 0 h 512"/>
                  <a:gd name="T2" fmla="*/ 213 w 288"/>
                  <a:gd name="T3" fmla="*/ 74 h 512"/>
                  <a:gd name="T4" fmla="*/ 203 w 288"/>
                  <a:gd name="T5" fmla="*/ 202 h 512"/>
                  <a:gd name="T6" fmla="*/ 181 w 288"/>
                  <a:gd name="T7" fmla="*/ 266 h 512"/>
                  <a:gd name="T8" fmla="*/ 171 w 288"/>
                  <a:gd name="T9" fmla="*/ 320 h 512"/>
                  <a:gd name="T10" fmla="*/ 139 w 288"/>
                  <a:gd name="T11" fmla="*/ 330 h 512"/>
                  <a:gd name="T12" fmla="*/ 85 w 288"/>
                  <a:gd name="T13" fmla="*/ 373 h 512"/>
                  <a:gd name="T14" fmla="*/ 32 w 288"/>
                  <a:gd name="T15" fmla="*/ 416 h 512"/>
                  <a:gd name="T16" fmla="*/ 53 w 288"/>
                  <a:gd name="T17" fmla="*/ 512 h 512"/>
                  <a:gd name="T18" fmla="*/ 288 w 288"/>
                  <a:gd name="T19" fmla="*/ 101 h 512"/>
                  <a:gd name="T20" fmla="*/ 224 w 288"/>
                  <a:gd name="T2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512">
                    <a:moveTo>
                      <a:pt x="224" y="0"/>
                    </a:moveTo>
                    <a:cubicBezTo>
                      <a:pt x="220" y="25"/>
                      <a:pt x="216" y="49"/>
                      <a:pt x="213" y="74"/>
                    </a:cubicBezTo>
                    <a:cubicBezTo>
                      <a:pt x="209" y="117"/>
                      <a:pt x="210" y="160"/>
                      <a:pt x="203" y="202"/>
                    </a:cubicBezTo>
                    <a:cubicBezTo>
                      <a:pt x="199" y="224"/>
                      <a:pt x="185" y="244"/>
                      <a:pt x="181" y="266"/>
                    </a:cubicBezTo>
                    <a:cubicBezTo>
                      <a:pt x="178" y="284"/>
                      <a:pt x="181" y="305"/>
                      <a:pt x="171" y="320"/>
                    </a:cubicBezTo>
                    <a:cubicBezTo>
                      <a:pt x="165" y="329"/>
                      <a:pt x="150" y="327"/>
                      <a:pt x="139" y="330"/>
                    </a:cubicBezTo>
                    <a:cubicBezTo>
                      <a:pt x="74" y="425"/>
                      <a:pt x="161" y="311"/>
                      <a:pt x="85" y="373"/>
                    </a:cubicBezTo>
                    <a:cubicBezTo>
                      <a:pt x="16" y="429"/>
                      <a:pt x="113" y="388"/>
                      <a:pt x="32" y="416"/>
                    </a:cubicBezTo>
                    <a:cubicBezTo>
                      <a:pt x="21" y="449"/>
                      <a:pt x="0" y="512"/>
                      <a:pt x="53" y="512"/>
                    </a:cubicBezTo>
                    <a:lnTo>
                      <a:pt x="288" y="101"/>
                    </a:lnTo>
                    <a:lnTo>
                      <a:pt x="224" y="0"/>
                    </a:ln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49" name="组合 3087"/>
              <p:cNvGrpSpPr/>
              <p:nvPr/>
            </p:nvGrpSpPr>
            <p:grpSpPr bwMode="auto">
              <a:xfrm>
                <a:off x="528" y="315"/>
                <a:ext cx="2448" cy="1462"/>
                <a:chOff x="0" y="0"/>
                <a:chExt cx="2448" cy="1462"/>
              </a:xfrm>
            </p:grpSpPr>
            <p:sp>
              <p:nvSpPr>
                <p:cNvPr id="66" name="任意多边形 3088"/>
                <p:cNvSpPr>
                  <a:spLocks noChangeArrowheads="1"/>
                </p:cNvSpPr>
                <p:nvPr/>
              </p:nvSpPr>
              <p:spPr bwMode="auto">
                <a:xfrm>
                  <a:off x="0" y="480"/>
                  <a:ext cx="120" cy="78"/>
                </a:xfrm>
                <a:custGeom>
                  <a:avLst/>
                  <a:gdLst>
                    <a:gd name="T0" fmla="*/ 48 w 120"/>
                    <a:gd name="T1" fmla="*/ 3 h 78"/>
                    <a:gd name="T2" fmla="*/ 101 w 120"/>
                    <a:gd name="T3" fmla="*/ 77 h 78"/>
                    <a:gd name="T4" fmla="*/ 58 w 120"/>
                    <a:gd name="T5" fmla="*/ 67 h 78"/>
                    <a:gd name="T6" fmla="*/ 48 w 120"/>
                    <a:gd name="T7" fmla="*/ 3 h 78"/>
                  </a:gdLst>
                  <a:ahLst/>
                  <a:cxnLst>
                    <a:cxn ang="0">
                      <a:pos x="T0" y="T1"/>
                    </a:cxn>
                    <a:cxn ang="0">
                      <a:pos x="T2" y="T3"/>
                    </a:cxn>
                    <a:cxn ang="0">
                      <a:pos x="T4" y="T5"/>
                    </a:cxn>
                    <a:cxn ang="0">
                      <a:pos x="T6" y="T7"/>
                    </a:cxn>
                  </a:cxnLst>
                  <a:rect l="0" t="0" r="r" b="b"/>
                  <a:pathLst>
                    <a:path w="120" h="78">
                      <a:moveTo>
                        <a:pt x="48" y="3"/>
                      </a:moveTo>
                      <a:cubicBezTo>
                        <a:pt x="97" y="27"/>
                        <a:pt x="120" y="22"/>
                        <a:pt x="101" y="77"/>
                      </a:cubicBezTo>
                      <a:cubicBezTo>
                        <a:pt x="87" y="74"/>
                        <a:pt x="68" y="78"/>
                        <a:pt x="58" y="67"/>
                      </a:cubicBezTo>
                      <a:cubicBezTo>
                        <a:pt x="0" y="0"/>
                        <a:pt x="20" y="3"/>
                        <a:pt x="48" y="3"/>
                      </a:cubicBezTo>
                      <a:close/>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7" name="任意多边形 3089"/>
                <p:cNvSpPr>
                  <a:spLocks noChangeArrowheads="1"/>
                </p:cNvSpPr>
                <p:nvPr/>
              </p:nvSpPr>
              <p:spPr bwMode="auto">
                <a:xfrm>
                  <a:off x="240" y="624"/>
                  <a:ext cx="106" cy="66"/>
                </a:xfrm>
                <a:custGeom>
                  <a:avLst/>
                  <a:gdLst>
                    <a:gd name="T0" fmla="*/ 7 w 106"/>
                    <a:gd name="T1" fmla="*/ 66 h 66"/>
                    <a:gd name="T2" fmla="*/ 28 w 106"/>
                    <a:gd name="T3" fmla="*/ 34 h 66"/>
                    <a:gd name="T4" fmla="*/ 50 w 106"/>
                    <a:gd name="T5" fmla="*/ 56 h 66"/>
                    <a:gd name="T6" fmla="*/ 18 w 106"/>
                    <a:gd name="T7" fmla="*/ 66 h 66"/>
                    <a:gd name="T8" fmla="*/ 7 w 106"/>
                    <a:gd name="T9" fmla="*/ 34 h 66"/>
                    <a:gd name="T10" fmla="*/ 71 w 106"/>
                    <a:gd name="T11" fmla="*/ 34 h 66"/>
                  </a:gdLst>
                  <a:ahLst/>
                  <a:cxnLst>
                    <a:cxn ang="0">
                      <a:pos x="T0" y="T1"/>
                    </a:cxn>
                    <a:cxn ang="0">
                      <a:pos x="T2" y="T3"/>
                    </a:cxn>
                    <a:cxn ang="0">
                      <a:pos x="T4" y="T5"/>
                    </a:cxn>
                    <a:cxn ang="0">
                      <a:pos x="T6" y="T7"/>
                    </a:cxn>
                    <a:cxn ang="0">
                      <a:pos x="T8" y="T9"/>
                    </a:cxn>
                    <a:cxn ang="0">
                      <a:pos x="T10" y="T11"/>
                    </a:cxn>
                  </a:cxnLst>
                  <a:rect l="0" t="0" r="r" b="b"/>
                  <a:pathLst>
                    <a:path w="106" h="66">
                      <a:moveTo>
                        <a:pt x="7" y="66"/>
                      </a:moveTo>
                      <a:cubicBezTo>
                        <a:pt x="14" y="55"/>
                        <a:pt x="18" y="42"/>
                        <a:pt x="28" y="34"/>
                      </a:cubicBezTo>
                      <a:cubicBezTo>
                        <a:pt x="28" y="34"/>
                        <a:pt x="106" y="0"/>
                        <a:pt x="50" y="56"/>
                      </a:cubicBezTo>
                      <a:cubicBezTo>
                        <a:pt x="42" y="64"/>
                        <a:pt x="29" y="63"/>
                        <a:pt x="18" y="66"/>
                      </a:cubicBezTo>
                      <a:cubicBezTo>
                        <a:pt x="14" y="55"/>
                        <a:pt x="0" y="43"/>
                        <a:pt x="7" y="34"/>
                      </a:cubicBezTo>
                      <a:cubicBezTo>
                        <a:pt x="27" y="8"/>
                        <a:pt x="53" y="25"/>
                        <a:pt x="71" y="34"/>
                      </a:cubicBezTo>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8" name="任意多边形 3090"/>
                <p:cNvSpPr>
                  <a:spLocks noChangeArrowheads="1"/>
                </p:cNvSpPr>
                <p:nvPr/>
              </p:nvSpPr>
              <p:spPr bwMode="auto">
                <a:xfrm>
                  <a:off x="528" y="864"/>
                  <a:ext cx="117" cy="185"/>
                </a:xfrm>
                <a:custGeom>
                  <a:avLst/>
                  <a:gdLst>
                    <a:gd name="T0" fmla="*/ 0 w 117"/>
                    <a:gd name="T1" fmla="*/ 36 h 185"/>
                    <a:gd name="T2" fmla="*/ 32 w 117"/>
                    <a:gd name="T3" fmla="*/ 15 h 185"/>
                    <a:gd name="T4" fmla="*/ 21 w 117"/>
                    <a:gd name="T5" fmla="*/ 185 h 185"/>
                    <a:gd name="T6" fmla="*/ 10 w 117"/>
                    <a:gd name="T7" fmla="*/ 132 h 185"/>
                    <a:gd name="T8" fmla="*/ 0 w 117"/>
                    <a:gd name="T9" fmla="*/ 36 h 185"/>
                  </a:gdLst>
                  <a:ahLst/>
                  <a:cxnLst>
                    <a:cxn ang="0">
                      <a:pos x="T0" y="T1"/>
                    </a:cxn>
                    <a:cxn ang="0">
                      <a:pos x="T2" y="T3"/>
                    </a:cxn>
                    <a:cxn ang="0">
                      <a:pos x="T4" y="T5"/>
                    </a:cxn>
                    <a:cxn ang="0">
                      <a:pos x="T6" y="T7"/>
                    </a:cxn>
                    <a:cxn ang="0">
                      <a:pos x="T8" y="T9"/>
                    </a:cxn>
                  </a:cxnLst>
                  <a:rect l="0" t="0" r="r" b="b"/>
                  <a:pathLst>
                    <a:path w="117" h="185">
                      <a:moveTo>
                        <a:pt x="0" y="36"/>
                      </a:moveTo>
                      <a:cubicBezTo>
                        <a:pt x="11" y="29"/>
                        <a:pt x="19" y="17"/>
                        <a:pt x="32" y="15"/>
                      </a:cubicBezTo>
                      <a:cubicBezTo>
                        <a:pt x="117" y="0"/>
                        <a:pt x="36" y="155"/>
                        <a:pt x="21" y="185"/>
                      </a:cubicBezTo>
                      <a:cubicBezTo>
                        <a:pt x="17" y="167"/>
                        <a:pt x="13" y="150"/>
                        <a:pt x="10" y="132"/>
                      </a:cubicBezTo>
                      <a:cubicBezTo>
                        <a:pt x="6" y="100"/>
                        <a:pt x="0" y="36"/>
                        <a:pt x="0" y="36"/>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9" name="任意多边形 3091"/>
                <p:cNvSpPr>
                  <a:spLocks noChangeArrowheads="1"/>
                </p:cNvSpPr>
                <p:nvPr/>
              </p:nvSpPr>
              <p:spPr bwMode="auto">
                <a:xfrm>
                  <a:off x="869" y="773"/>
                  <a:ext cx="194" cy="441"/>
                </a:xfrm>
                <a:custGeom>
                  <a:avLst/>
                  <a:gdLst>
                    <a:gd name="T0" fmla="*/ 182 w 194"/>
                    <a:gd name="T1" fmla="*/ 0 h 441"/>
                    <a:gd name="T2" fmla="*/ 160 w 194"/>
                    <a:gd name="T3" fmla="*/ 22 h 441"/>
                    <a:gd name="T4" fmla="*/ 128 w 194"/>
                    <a:gd name="T5" fmla="*/ 32 h 441"/>
                    <a:gd name="T6" fmla="*/ 118 w 194"/>
                    <a:gd name="T7" fmla="*/ 64 h 441"/>
                    <a:gd name="T8" fmla="*/ 96 w 194"/>
                    <a:gd name="T9" fmla="*/ 86 h 441"/>
                    <a:gd name="T10" fmla="*/ 75 w 194"/>
                    <a:gd name="T11" fmla="*/ 320 h 441"/>
                    <a:gd name="T12" fmla="*/ 0 w 194"/>
                    <a:gd name="T13" fmla="*/ 331 h 441"/>
                    <a:gd name="T14" fmla="*/ 11 w 194"/>
                    <a:gd name="T15" fmla="*/ 406 h 441"/>
                    <a:gd name="T16" fmla="*/ 22 w 194"/>
                    <a:gd name="T17" fmla="*/ 438 h 441"/>
                    <a:gd name="T18" fmla="*/ 43 w 194"/>
                    <a:gd name="T19" fmla="*/ 416 h 441"/>
                    <a:gd name="T20" fmla="*/ 96 w 194"/>
                    <a:gd name="T21" fmla="*/ 374 h 441"/>
                    <a:gd name="T22" fmla="*/ 150 w 194"/>
                    <a:gd name="T23" fmla="*/ 32 h 441"/>
                    <a:gd name="T24" fmla="*/ 160 w 194"/>
                    <a:gd name="T25" fmla="*/ 64 h 441"/>
                    <a:gd name="T26" fmla="*/ 139 w 194"/>
                    <a:gd name="T27" fmla="*/ 86 h 441"/>
                    <a:gd name="T28" fmla="*/ 128 w 194"/>
                    <a:gd name="T29" fmla="*/ 118 h 441"/>
                    <a:gd name="T30" fmla="*/ 107 w 194"/>
                    <a:gd name="T31" fmla="*/ 150 h 441"/>
                    <a:gd name="T32" fmla="*/ 150 w 194"/>
                    <a:gd name="T33" fmla="*/ 2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441">
                      <a:moveTo>
                        <a:pt x="182" y="0"/>
                      </a:moveTo>
                      <a:cubicBezTo>
                        <a:pt x="175" y="7"/>
                        <a:pt x="169" y="17"/>
                        <a:pt x="160" y="22"/>
                      </a:cubicBezTo>
                      <a:cubicBezTo>
                        <a:pt x="150" y="28"/>
                        <a:pt x="136" y="24"/>
                        <a:pt x="128" y="32"/>
                      </a:cubicBezTo>
                      <a:cubicBezTo>
                        <a:pt x="120" y="40"/>
                        <a:pt x="124" y="54"/>
                        <a:pt x="118" y="64"/>
                      </a:cubicBezTo>
                      <a:cubicBezTo>
                        <a:pt x="113" y="73"/>
                        <a:pt x="103" y="79"/>
                        <a:pt x="96" y="86"/>
                      </a:cubicBezTo>
                      <a:cubicBezTo>
                        <a:pt x="73" y="161"/>
                        <a:pt x="104" y="247"/>
                        <a:pt x="75" y="320"/>
                      </a:cubicBezTo>
                      <a:cubicBezTo>
                        <a:pt x="66" y="343"/>
                        <a:pt x="25" y="327"/>
                        <a:pt x="0" y="331"/>
                      </a:cubicBezTo>
                      <a:cubicBezTo>
                        <a:pt x="4" y="356"/>
                        <a:pt x="6" y="381"/>
                        <a:pt x="11" y="406"/>
                      </a:cubicBezTo>
                      <a:cubicBezTo>
                        <a:pt x="13" y="417"/>
                        <a:pt x="11" y="435"/>
                        <a:pt x="22" y="438"/>
                      </a:cubicBezTo>
                      <a:cubicBezTo>
                        <a:pt x="32" y="441"/>
                        <a:pt x="37" y="424"/>
                        <a:pt x="43" y="416"/>
                      </a:cubicBezTo>
                      <a:cubicBezTo>
                        <a:pt x="77" y="373"/>
                        <a:pt x="46" y="390"/>
                        <a:pt x="96" y="374"/>
                      </a:cubicBezTo>
                      <a:cubicBezTo>
                        <a:pt x="194" y="276"/>
                        <a:pt x="143" y="223"/>
                        <a:pt x="150" y="32"/>
                      </a:cubicBezTo>
                      <a:cubicBezTo>
                        <a:pt x="153" y="43"/>
                        <a:pt x="162" y="53"/>
                        <a:pt x="160" y="64"/>
                      </a:cubicBezTo>
                      <a:cubicBezTo>
                        <a:pt x="158" y="74"/>
                        <a:pt x="144" y="77"/>
                        <a:pt x="139" y="86"/>
                      </a:cubicBezTo>
                      <a:cubicBezTo>
                        <a:pt x="133" y="96"/>
                        <a:pt x="133" y="108"/>
                        <a:pt x="128" y="118"/>
                      </a:cubicBezTo>
                      <a:cubicBezTo>
                        <a:pt x="122" y="129"/>
                        <a:pt x="114" y="139"/>
                        <a:pt x="107" y="150"/>
                      </a:cubicBezTo>
                      <a:cubicBezTo>
                        <a:pt x="117" y="247"/>
                        <a:pt x="99" y="242"/>
                        <a:pt x="150" y="288"/>
                      </a:cubicBezTo>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0" name="任意多边形 3092"/>
                <p:cNvSpPr>
                  <a:spLocks noChangeArrowheads="1"/>
                </p:cNvSpPr>
                <p:nvPr/>
              </p:nvSpPr>
              <p:spPr bwMode="auto">
                <a:xfrm>
                  <a:off x="1228" y="336"/>
                  <a:ext cx="39" cy="73"/>
                </a:xfrm>
                <a:custGeom>
                  <a:avLst/>
                  <a:gdLst>
                    <a:gd name="T0" fmla="*/ 4 w 39"/>
                    <a:gd name="T1" fmla="*/ 0 h 73"/>
                    <a:gd name="T2" fmla="*/ 15 w 39"/>
                    <a:gd name="T3" fmla="*/ 64 h 73"/>
                    <a:gd name="T4" fmla="*/ 36 w 39"/>
                    <a:gd name="T5" fmla="*/ 32 h 73"/>
                    <a:gd name="T6" fmla="*/ 4 w 39"/>
                    <a:gd name="T7" fmla="*/ 11 h 73"/>
                    <a:gd name="T8" fmla="*/ 4 w 39"/>
                    <a:gd name="T9" fmla="*/ 0 h 73"/>
                  </a:gdLst>
                  <a:ahLst/>
                  <a:cxnLst>
                    <a:cxn ang="0">
                      <a:pos x="T0" y="T1"/>
                    </a:cxn>
                    <a:cxn ang="0">
                      <a:pos x="T2" y="T3"/>
                    </a:cxn>
                    <a:cxn ang="0">
                      <a:pos x="T4" y="T5"/>
                    </a:cxn>
                    <a:cxn ang="0">
                      <a:pos x="T6" y="T7"/>
                    </a:cxn>
                    <a:cxn ang="0">
                      <a:pos x="T8" y="T9"/>
                    </a:cxn>
                  </a:cxnLst>
                  <a:rect l="0" t="0" r="r" b="b"/>
                  <a:pathLst>
                    <a:path w="39" h="73">
                      <a:moveTo>
                        <a:pt x="4" y="0"/>
                      </a:moveTo>
                      <a:cubicBezTo>
                        <a:pt x="8" y="21"/>
                        <a:pt x="0" y="49"/>
                        <a:pt x="15" y="64"/>
                      </a:cubicBezTo>
                      <a:cubicBezTo>
                        <a:pt x="24" y="73"/>
                        <a:pt x="39" y="44"/>
                        <a:pt x="36" y="32"/>
                      </a:cubicBezTo>
                      <a:cubicBezTo>
                        <a:pt x="33" y="20"/>
                        <a:pt x="13" y="20"/>
                        <a:pt x="4" y="11"/>
                      </a:cubicBezTo>
                      <a:cubicBezTo>
                        <a:pt x="1" y="8"/>
                        <a:pt x="4" y="4"/>
                        <a:pt x="4" y="0"/>
                      </a:cubicBezTo>
                      <a:close/>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1" name="八边形 3093"/>
                <p:cNvSpPr>
                  <a:spLocks noChangeArrowheads="1"/>
                </p:cNvSpPr>
                <p:nvPr/>
              </p:nvSpPr>
              <p:spPr bwMode="auto">
                <a:xfrm>
                  <a:off x="1296" y="288"/>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2" name="八边形 3094"/>
                <p:cNvSpPr>
                  <a:spLocks noChangeArrowheads="1"/>
                </p:cNvSpPr>
                <p:nvPr/>
              </p:nvSpPr>
              <p:spPr bwMode="auto">
                <a:xfrm>
                  <a:off x="1536" y="432"/>
                  <a:ext cx="48" cy="96"/>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3" name="圆角矩形 3095"/>
                <p:cNvSpPr>
                  <a:spLocks noChangeArrowheads="1"/>
                </p:cNvSpPr>
                <p:nvPr/>
              </p:nvSpPr>
              <p:spPr bwMode="auto">
                <a:xfrm>
                  <a:off x="1584" y="528"/>
                  <a:ext cx="48" cy="96"/>
                </a:xfrm>
                <a:prstGeom prst="roundRect">
                  <a:avLst>
                    <a:gd name="adj" fmla="val 16667"/>
                  </a:avLst>
                </a:pr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4" name="圆角矩形 3096"/>
                <p:cNvSpPr>
                  <a:spLocks noChangeArrowheads="1"/>
                </p:cNvSpPr>
                <p:nvPr/>
              </p:nvSpPr>
              <p:spPr bwMode="auto">
                <a:xfrm>
                  <a:off x="1632" y="480"/>
                  <a:ext cx="48" cy="48"/>
                </a:xfrm>
                <a:prstGeom prst="roundRect">
                  <a:avLst>
                    <a:gd name="adj" fmla="val 16667"/>
                  </a:avLst>
                </a:pr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5" name="八边形 3097"/>
                <p:cNvSpPr>
                  <a:spLocks noChangeArrowheads="1"/>
                </p:cNvSpPr>
                <p:nvPr/>
              </p:nvSpPr>
              <p:spPr bwMode="auto">
                <a:xfrm>
                  <a:off x="2160" y="384"/>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6" name="八边形 3098"/>
                <p:cNvSpPr>
                  <a:spLocks noChangeArrowheads="1"/>
                </p:cNvSpPr>
                <p:nvPr/>
              </p:nvSpPr>
              <p:spPr bwMode="auto">
                <a:xfrm>
                  <a:off x="2016" y="720"/>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7" name="八边形 3099"/>
                <p:cNvSpPr>
                  <a:spLocks noChangeArrowheads="1"/>
                </p:cNvSpPr>
                <p:nvPr/>
              </p:nvSpPr>
              <p:spPr bwMode="auto">
                <a:xfrm>
                  <a:off x="1920" y="720"/>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8" name="八边形 3100"/>
                <p:cNvSpPr>
                  <a:spLocks noChangeArrowheads="1"/>
                </p:cNvSpPr>
                <p:nvPr/>
              </p:nvSpPr>
              <p:spPr bwMode="auto">
                <a:xfrm>
                  <a:off x="2112" y="912"/>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79" name="文本框 3101"/>
                <p:cNvSpPr txBox="1">
                  <a:spLocks noChangeArrowheads="1"/>
                </p:cNvSpPr>
                <p:nvPr/>
              </p:nvSpPr>
              <p:spPr bwMode="auto">
                <a:xfrm>
                  <a:off x="1728" y="624"/>
                  <a:ext cx="240" cy="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80" name="文本框 3102"/>
                <p:cNvSpPr txBox="1">
                  <a:spLocks noChangeArrowheads="1"/>
                </p:cNvSpPr>
                <p:nvPr/>
              </p:nvSpPr>
              <p:spPr bwMode="auto">
                <a:xfrm>
                  <a:off x="1776" y="0"/>
                  <a:ext cx="6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latin typeface="黑体" panose="02010609060101010101" pitchFamily="49" charset="-122"/>
                    <a:ea typeface="黑体" panose="02010609060101010101" pitchFamily="49" charset="-122"/>
                  </a:endParaRPr>
                </a:p>
              </p:txBody>
            </p:sp>
            <p:sp>
              <p:nvSpPr>
                <p:cNvPr id="81" name="文本框 80"/>
                <p:cNvSpPr txBox="1"/>
                <p:nvPr/>
              </p:nvSpPr>
              <p:spPr>
                <a:xfrm>
                  <a:off x="1355" y="317"/>
                  <a:ext cx="336" cy="458"/>
                </a:xfrm>
                <a:prstGeom prst="rect">
                  <a:avLst/>
                </a:prstGeom>
                <a:noFill/>
                <a:ln w="9525">
                  <a:noFill/>
                </a:ln>
              </p:spPr>
              <p:txBody>
                <a:bodyPr>
                  <a:spAutoFit/>
                </a:bodyPr>
                <a:lstStyle/>
                <a:p>
                  <a:pPr>
                    <a:spcBef>
                      <a:spcPct val="50000"/>
                    </a:spcBef>
                    <a:buClr>
                      <a:srgbClr val="000000"/>
                    </a:buClr>
                  </a:pPr>
                  <a:r>
                    <a:rPr lang="zh-CN" altLang="en-US" sz="1400" b="1" i="0" noProof="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cs typeface="+mn-ea"/>
                    </a:rPr>
                    <a:t>果阿</a:t>
                  </a:r>
                </a:p>
              </p:txBody>
            </p:sp>
          </p:grpSp>
          <p:grpSp>
            <p:nvGrpSpPr>
              <p:cNvPr id="50" name="组合 3104"/>
              <p:cNvGrpSpPr/>
              <p:nvPr/>
            </p:nvGrpSpPr>
            <p:grpSpPr bwMode="auto">
              <a:xfrm>
                <a:off x="528" y="475"/>
                <a:ext cx="2416" cy="1054"/>
                <a:chOff x="0" y="160"/>
                <a:chExt cx="2416" cy="1054"/>
              </a:xfrm>
            </p:grpSpPr>
            <p:sp>
              <p:nvSpPr>
                <p:cNvPr id="51" name="任意多边形 3105"/>
                <p:cNvSpPr>
                  <a:spLocks noChangeArrowheads="1"/>
                </p:cNvSpPr>
                <p:nvPr/>
              </p:nvSpPr>
              <p:spPr bwMode="auto">
                <a:xfrm>
                  <a:off x="0" y="480"/>
                  <a:ext cx="120" cy="78"/>
                </a:xfrm>
                <a:custGeom>
                  <a:avLst/>
                  <a:gdLst>
                    <a:gd name="T0" fmla="*/ 48 w 120"/>
                    <a:gd name="T1" fmla="*/ 3 h 78"/>
                    <a:gd name="T2" fmla="*/ 101 w 120"/>
                    <a:gd name="T3" fmla="*/ 77 h 78"/>
                    <a:gd name="T4" fmla="*/ 58 w 120"/>
                    <a:gd name="T5" fmla="*/ 67 h 78"/>
                    <a:gd name="T6" fmla="*/ 48 w 120"/>
                    <a:gd name="T7" fmla="*/ 3 h 78"/>
                  </a:gdLst>
                  <a:ahLst/>
                  <a:cxnLst>
                    <a:cxn ang="0">
                      <a:pos x="T0" y="T1"/>
                    </a:cxn>
                    <a:cxn ang="0">
                      <a:pos x="T2" y="T3"/>
                    </a:cxn>
                    <a:cxn ang="0">
                      <a:pos x="T4" y="T5"/>
                    </a:cxn>
                    <a:cxn ang="0">
                      <a:pos x="T6" y="T7"/>
                    </a:cxn>
                  </a:cxnLst>
                  <a:rect l="0" t="0" r="r" b="b"/>
                  <a:pathLst>
                    <a:path w="120" h="78">
                      <a:moveTo>
                        <a:pt x="48" y="3"/>
                      </a:moveTo>
                      <a:cubicBezTo>
                        <a:pt x="97" y="27"/>
                        <a:pt x="120" y="22"/>
                        <a:pt x="101" y="77"/>
                      </a:cubicBezTo>
                      <a:cubicBezTo>
                        <a:pt x="87" y="74"/>
                        <a:pt x="68" y="78"/>
                        <a:pt x="58" y="67"/>
                      </a:cubicBezTo>
                      <a:cubicBezTo>
                        <a:pt x="0" y="0"/>
                        <a:pt x="20" y="3"/>
                        <a:pt x="48" y="3"/>
                      </a:cubicBezTo>
                      <a:close/>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 name="任意多边形 3106"/>
                <p:cNvSpPr>
                  <a:spLocks noChangeArrowheads="1"/>
                </p:cNvSpPr>
                <p:nvPr/>
              </p:nvSpPr>
              <p:spPr bwMode="auto">
                <a:xfrm>
                  <a:off x="240" y="624"/>
                  <a:ext cx="106" cy="66"/>
                </a:xfrm>
                <a:custGeom>
                  <a:avLst/>
                  <a:gdLst>
                    <a:gd name="T0" fmla="*/ 7 w 106"/>
                    <a:gd name="T1" fmla="*/ 66 h 66"/>
                    <a:gd name="T2" fmla="*/ 28 w 106"/>
                    <a:gd name="T3" fmla="*/ 34 h 66"/>
                    <a:gd name="T4" fmla="*/ 50 w 106"/>
                    <a:gd name="T5" fmla="*/ 56 h 66"/>
                    <a:gd name="T6" fmla="*/ 18 w 106"/>
                    <a:gd name="T7" fmla="*/ 66 h 66"/>
                    <a:gd name="T8" fmla="*/ 7 w 106"/>
                    <a:gd name="T9" fmla="*/ 34 h 66"/>
                    <a:gd name="T10" fmla="*/ 71 w 106"/>
                    <a:gd name="T11" fmla="*/ 34 h 66"/>
                  </a:gdLst>
                  <a:ahLst/>
                  <a:cxnLst>
                    <a:cxn ang="0">
                      <a:pos x="T0" y="T1"/>
                    </a:cxn>
                    <a:cxn ang="0">
                      <a:pos x="T2" y="T3"/>
                    </a:cxn>
                    <a:cxn ang="0">
                      <a:pos x="T4" y="T5"/>
                    </a:cxn>
                    <a:cxn ang="0">
                      <a:pos x="T6" y="T7"/>
                    </a:cxn>
                    <a:cxn ang="0">
                      <a:pos x="T8" y="T9"/>
                    </a:cxn>
                    <a:cxn ang="0">
                      <a:pos x="T10" y="T11"/>
                    </a:cxn>
                  </a:cxnLst>
                  <a:rect l="0" t="0" r="r" b="b"/>
                  <a:pathLst>
                    <a:path w="106" h="66">
                      <a:moveTo>
                        <a:pt x="7" y="66"/>
                      </a:moveTo>
                      <a:cubicBezTo>
                        <a:pt x="14" y="55"/>
                        <a:pt x="18" y="42"/>
                        <a:pt x="28" y="34"/>
                      </a:cubicBezTo>
                      <a:cubicBezTo>
                        <a:pt x="28" y="34"/>
                        <a:pt x="106" y="0"/>
                        <a:pt x="50" y="56"/>
                      </a:cubicBezTo>
                      <a:cubicBezTo>
                        <a:pt x="42" y="64"/>
                        <a:pt x="29" y="63"/>
                        <a:pt x="18" y="66"/>
                      </a:cubicBezTo>
                      <a:cubicBezTo>
                        <a:pt x="14" y="55"/>
                        <a:pt x="0" y="43"/>
                        <a:pt x="7" y="34"/>
                      </a:cubicBezTo>
                      <a:cubicBezTo>
                        <a:pt x="27" y="8"/>
                        <a:pt x="53" y="25"/>
                        <a:pt x="71" y="34"/>
                      </a:cubicBezTo>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3" name="任意多边形 3107"/>
                <p:cNvSpPr>
                  <a:spLocks noChangeArrowheads="1"/>
                </p:cNvSpPr>
                <p:nvPr/>
              </p:nvSpPr>
              <p:spPr bwMode="auto">
                <a:xfrm>
                  <a:off x="528" y="864"/>
                  <a:ext cx="117" cy="185"/>
                </a:xfrm>
                <a:custGeom>
                  <a:avLst/>
                  <a:gdLst>
                    <a:gd name="T0" fmla="*/ 0 w 117"/>
                    <a:gd name="T1" fmla="*/ 36 h 185"/>
                    <a:gd name="T2" fmla="*/ 32 w 117"/>
                    <a:gd name="T3" fmla="*/ 15 h 185"/>
                    <a:gd name="T4" fmla="*/ 21 w 117"/>
                    <a:gd name="T5" fmla="*/ 185 h 185"/>
                    <a:gd name="T6" fmla="*/ 10 w 117"/>
                    <a:gd name="T7" fmla="*/ 132 h 185"/>
                    <a:gd name="T8" fmla="*/ 0 w 117"/>
                    <a:gd name="T9" fmla="*/ 36 h 185"/>
                  </a:gdLst>
                  <a:ahLst/>
                  <a:cxnLst>
                    <a:cxn ang="0">
                      <a:pos x="T0" y="T1"/>
                    </a:cxn>
                    <a:cxn ang="0">
                      <a:pos x="T2" y="T3"/>
                    </a:cxn>
                    <a:cxn ang="0">
                      <a:pos x="T4" y="T5"/>
                    </a:cxn>
                    <a:cxn ang="0">
                      <a:pos x="T6" y="T7"/>
                    </a:cxn>
                    <a:cxn ang="0">
                      <a:pos x="T8" y="T9"/>
                    </a:cxn>
                  </a:cxnLst>
                  <a:rect l="0" t="0" r="r" b="b"/>
                  <a:pathLst>
                    <a:path w="117" h="185">
                      <a:moveTo>
                        <a:pt x="0" y="36"/>
                      </a:moveTo>
                      <a:cubicBezTo>
                        <a:pt x="11" y="29"/>
                        <a:pt x="19" y="17"/>
                        <a:pt x="32" y="15"/>
                      </a:cubicBezTo>
                      <a:cubicBezTo>
                        <a:pt x="117" y="0"/>
                        <a:pt x="36" y="155"/>
                        <a:pt x="21" y="185"/>
                      </a:cubicBezTo>
                      <a:cubicBezTo>
                        <a:pt x="17" y="167"/>
                        <a:pt x="13" y="150"/>
                        <a:pt x="10" y="132"/>
                      </a:cubicBezTo>
                      <a:cubicBezTo>
                        <a:pt x="6" y="100"/>
                        <a:pt x="0" y="36"/>
                        <a:pt x="0" y="36"/>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4" name="任意多边形 3108"/>
                <p:cNvSpPr>
                  <a:spLocks noChangeArrowheads="1"/>
                </p:cNvSpPr>
                <p:nvPr/>
              </p:nvSpPr>
              <p:spPr bwMode="auto">
                <a:xfrm>
                  <a:off x="869" y="773"/>
                  <a:ext cx="194" cy="441"/>
                </a:xfrm>
                <a:custGeom>
                  <a:avLst/>
                  <a:gdLst>
                    <a:gd name="T0" fmla="*/ 182 w 194"/>
                    <a:gd name="T1" fmla="*/ 0 h 441"/>
                    <a:gd name="T2" fmla="*/ 160 w 194"/>
                    <a:gd name="T3" fmla="*/ 22 h 441"/>
                    <a:gd name="T4" fmla="*/ 128 w 194"/>
                    <a:gd name="T5" fmla="*/ 32 h 441"/>
                    <a:gd name="T6" fmla="*/ 118 w 194"/>
                    <a:gd name="T7" fmla="*/ 64 h 441"/>
                    <a:gd name="T8" fmla="*/ 96 w 194"/>
                    <a:gd name="T9" fmla="*/ 86 h 441"/>
                    <a:gd name="T10" fmla="*/ 75 w 194"/>
                    <a:gd name="T11" fmla="*/ 320 h 441"/>
                    <a:gd name="T12" fmla="*/ 0 w 194"/>
                    <a:gd name="T13" fmla="*/ 331 h 441"/>
                    <a:gd name="T14" fmla="*/ 11 w 194"/>
                    <a:gd name="T15" fmla="*/ 406 h 441"/>
                    <a:gd name="T16" fmla="*/ 22 w 194"/>
                    <a:gd name="T17" fmla="*/ 438 h 441"/>
                    <a:gd name="T18" fmla="*/ 43 w 194"/>
                    <a:gd name="T19" fmla="*/ 416 h 441"/>
                    <a:gd name="T20" fmla="*/ 96 w 194"/>
                    <a:gd name="T21" fmla="*/ 374 h 441"/>
                    <a:gd name="T22" fmla="*/ 150 w 194"/>
                    <a:gd name="T23" fmla="*/ 32 h 441"/>
                    <a:gd name="T24" fmla="*/ 160 w 194"/>
                    <a:gd name="T25" fmla="*/ 64 h 441"/>
                    <a:gd name="T26" fmla="*/ 139 w 194"/>
                    <a:gd name="T27" fmla="*/ 86 h 441"/>
                    <a:gd name="T28" fmla="*/ 128 w 194"/>
                    <a:gd name="T29" fmla="*/ 118 h 441"/>
                    <a:gd name="T30" fmla="*/ 107 w 194"/>
                    <a:gd name="T31" fmla="*/ 150 h 441"/>
                    <a:gd name="T32" fmla="*/ 150 w 194"/>
                    <a:gd name="T33" fmla="*/ 2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441">
                      <a:moveTo>
                        <a:pt x="182" y="0"/>
                      </a:moveTo>
                      <a:cubicBezTo>
                        <a:pt x="175" y="7"/>
                        <a:pt x="169" y="17"/>
                        <a:pt x="160" y="22"/>
                      </a:cubicBezTo>
                      <a:cubicBezTo>
                        <a:pt x="150" y="28"/>
                        <a:pt x="136" y="24"/>
                        <a:pt x="128" y="32"/>
                      </a:cubicBezTo>
                      <a:cubicBezTo>
                        <a:pt x="120" y="40"/>
                        <a:pt x="124" y="54"/>
                        <a:pt x="118" y="64"/>
                      </a:cubicBezTo>
                      <a:cubicBezTo>
                        <a:pt x="113" y="73"/>
                        <a:pt x="103" y="79"/>
                        <a:pt x="96" y="86"/>
                      </a:cubicBezTo>
                      <a:cubicBezTo>
                        <a:pt x="73" y="161"/>
                        <a:pt x="104" y="247"/>
                        <a:pt x="75" y="320"/>
                      </a:cubicBezTo>
                      <a:cubicBezTo>
                        <a:pt x="66" y="343"/>
                        <a:pt x="25" y="327"/>
                        <a:pt x="0" y="331"/>
                      </a:cubicBezTo>
                      <a:cubicBezTo>
                        <a:pt x="4" y="356"/>
                        <a:pt x="6" y="381"/>
                        <a:pt x="11" y="406"/>
                      </a:cubicBezTo>
                      <a:cubicBezTo>
                        <a:pt x="13" y="417"/>
                        <a:pt x="11" y="435"/>
                        <a:pt x="22" y="438"/>
                      </a:cubicBezTo>
                      <a:cubicBezTo>
                        <a:pt x="32" y="441"/>
                        <a:pt x="37" y="424"/>
                        <a:pt x="43" y="416"/>
                      </a:cubicBezTo>
                      <a:cubicBezTo>
                        <a:pt x="77" y="373"/>
                        <a:pt x="46" y="390"/>
                        <a:pt x="96" y="374"/>
                      </a:cubicBezTo>
                      <a:cubicBezTo>
                        <a:pt x="194" y="276"/>
                        <a:pt x="143" y="223"/>
                        <a:pt x="150" y="32"/>
                      </a:cubicBezTo>
                      <a:cubicBezTo>
                        <a:pt x="153" y="43"/>
                        <a:pt x="162" y="53"/>
                        <a:pt x="160" y="64"/>
                      </a:cubicBezTo>
                      <a:cubicBezTo>
                        <a:pt x="158" y="74"/>
                        <a:pt x="144" y="77"/>
                        <a:pt x="139" y="86"/>
                      </a:cubicBezTo>
                      <a:cubicBezTo>
                        <a:pt x="133" y="96"/>
                        <a:pt x="133" y="108"/>
                        <a:pt x="128" y="118"/>
                      </a:cubicBezTo>
                      <a:cubicBezTo>
                        <a:pt x="122" y="129"/>
                        <a:pt x="114" y="139"/>
                        <a:pt x="107" y="150"/>
                      </a:cubicBezTo>
                      <a:cubicBezTo>
                        <a:pt x="117" y="247"/>
                        <a:pt x="99" y="242"/>
                        <a:pt x="150" y="288"/>
                      </a:cubicBezTo>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5" name="任意多边形 3109"/>
                <p:cNvSpPr>
                  <a:spLocks noChangeArrowheads="1"/>
                </p:cNvSpPr>
                <p:nvPr/>
              </p:nvSpPr>
              <p:spPr bwMode="auto">
                <a:xfrm>
                  <a:off x="1228" y="336"/>
                  <a:ext cx="39" cy="73"/>
                </a:xfrm>
                <a:custGeom>
                  <a:avLst/>
                  <a:gdLst>
                    <a:gd name="T0" fmla="*/ 4 w 39"/>
                    <a:gd name="T1" fmla="*/ 0 h 73"/>
                    <a:gd name="T2" fmla="*/ 15 w 39"/>
                    <a:gd name="T3" fmla="*/ 64 h 73"/>
                    <a:gd name="T4" fmla="*/ 36 w 39"/>
                    <a:gd name="T5" fmla="*/ 32 h 73"/>
                    <a:gd name="T6" fmla="*/ 4 w 39"/>
                    <a:gd name="T7" fmla="*/ 11 h 73"/>
                    <a:gd name="T8" fmla="*/ 4 w 39"/>
                    <a:gd name="T9" fmla="*/ 0 h 73"/>
                  </a:gdLst>
                  <a:ahLst/>
                  <a:cxnLst>
                    <a:cxn ang="0">
                      <a:pos x="T0" y="T1"/>
                    </a:cxn>
                    <a:cxn ang="0">
                      <a:pos x="T2" y="T3"/>
                    </a:cxn>
                    <a:cxn ang="0">
                      <a:pos x="T4" y="T5"/>
                    </a:cxn>
                    <a:cxn ang="0">
                      <a:pos x="T6" y="T7"/>
                    </a:cxn>
                    <a:cxn ang="0">
                      <a:pos x="T8" y="T9"/>
                    </a:cxn>
                  </a:cxnLst>
                  <a:rect l="0" t="0" r="r" b="b"/>
                  <a:pathLst>
                    <a:path w="39" h="73">
                      <a:moveTo>
                        <a:pt x="4" y="0"/>
                      </a:moveTo>
                      <a:cubicBezTo>
                        <a:pt x="8" y="21"/>
                        <a:pt x="0" y="49"/>
                        <a:pt x="15" y="64"/>
                      </a:cubicBezTo>
                      <a:cubicBezTo>
                        <a:pt x="24" y="73"/>
                        <a:pt x="39" y="44"/>
                        <a:pt x="36" y="32"/>
                      </a:cubicBezTo>
                      <a:cubicBezTo>
                        <a:pt x="33" y="20"/>
                        <a:pt x="13" y="20"/>
                        <a:pt x="4" y="11"/>
                      </a:cubicBezTo>
                      <a:cubicBezTo>
                        <a:pt x="1" y="8"/>
                        <a:pt x="4" y="4"/>
                        <a:pt x="4" y="0"/>
                      </a:cubicBezTo>
                      <a:close/>
                    </a:path>
                  </a:pathLst>
                </a:cu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6" name="八边形 3110"/>
                <p:cNvSpPr>
                  <a:spLocks noChangeArrowheads="1"/>
                </p:cNvSpPr>
                <p:nvPr/>
              </p:nvSpPr>
              <p:spPr bwMode="auto">
                <a:xfrm>
                  <a:off x="1296" y="288"/>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57" name="八边形 3111"/>
                <p:cNvSpPr>
                  <a:spLocks noChangeArrowheads="1"/>
                </p:cNvSpPr>
                <p:nvPr/>
              </p:nvSpPr>
              <p:spPr bwMode="auto">
                <a:xfrm rot="19996307">
                  <a:off x="1552" y="389"/>
                  <a:ext cx="32" cy="170"/>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dirty="0"/>
                </a:p>
              </p:txBody>
            </p:sp>
            <p:sp>
              <p:nvSpPr>
                <p:cNvPr id="58" name="圆角矩形 3112"/>
                <p:cNvSpPr>
                  <a:spLocks noChangeArrowheads="1"/>
                </p:cNvSpPr>
                <p:nvPr/>
              </p:nvSpPr>
              <p:spPr bwMode="auto">
                <a:xfrm rot="14568550">
                  <a:off x="1571" y="534"/>
                  <a:ext cx="46" cy="51"/>
                </a:xfrm>
                <a:prstGeom prst="roundRect">
                  <a:avLst>
                    <a:gd name="adj" fmla="val 16667"/>
                  </a:avLst>
                </a:pr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dirty="0"/>
                </a:p>
              </p:txBody>
            </p:sp>
            <p:sp>
              <p:nvSpPr>
                <p:cNvPr id="59" name="圆角矩形 3113"/>
                <p:cNvSpPr>
                  <a:spLocks noChangeArrowheads="1"/>
                </p:cNvSpPr>
                <p:nvPr/>
              </p:nvSpPr>
              <p:spPr bwMode="auto">
                <a:xfrm>
                  <a:off x="1632" y="480"/>
                  <a:ext cx="48" cy="48"/>
                </a:xfrm>
                <a:prstGeom prst="roundRect">
                  <a:avLst>
                    <a:gd name="adj" fmla="val 16667"/>
                  </a:avLst>
                </a:prstGeom>
                <a:solidFill>
                  <a:srgbClr val="AE61BD"/>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60" name="八边形 3114"/>
                <p:cNvSpPr>
                  <a:spLocks noChangeArrowheads="1"/>
                </p:cNvSpPr>
                <p:nvPr/>
              </p:nvSpPr>
              <p:spPr bwMode="auto">
                <a:xfrm>
                  <a:off x="2160" y="384"/>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61" name="八边形 3115"/>
                <p:cNvSpPr>
                  <a:spLocks noChangeArrowheads="1"/>
                </p:cNvSpPr>
                <p:nvPr/>
              </p:nvSpPr>
              <p:spPr bwMode="auto">
                <a:xfrm flipV="1">
                  <a:off x="2015" y="768"/>
                  <a:ext cx="50" cy="30"/>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62" name="八边形 3116"/>
                <p:cNvSpPr>
                  <a:spLocks noChangeArrowheads="1"/>
                </p:cNvSpPr>
                <p:nvPr/>
              </p:nvSpPr>
              <p:spPr bwMode="auto">
                <a:xfrm>
                  <a:off x="1920" y="720"/>
                  <a:ext cx="48" cy="48"/>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63" name="八边形 3117"/>
                <p:cNvSpPr>
                  <a:spLocks noChangeArrowheads="1"/>
                </p:cNvSpPr>
                <p:nvPr/>
              </p:nvSpPr>
              <p:spPr bwMode="auto">
                <a:xfrm>
                  <a:off x="2112" y="890"/>
                  <a:ext cx="48" cy="70"/>
                </a:xfrm>
                <a:prstGeom prst="octagon">
                  <a:avLst>
                    <a:gd name="adj" fmla="val 29287"/>
                  </a:avLst>
                </a:prstGeom>
                <a:solidFill>
                  <a:srgbClr val="AE61BD"/>
                </a:solidFill>
                <a:ln w="9525">
                  <a:solidFill>
                    <a:srgbClr val="AE61B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64" name="文本框 63"/>
                <p:cNvSpPr txBox="1"/>
                <p:nvPr/>
              </p:nvSpPr>
              <p:spPr>
                <a:xfrm>
                  <a:off x="1706" y="687"/>
                  <a:ext cx="577" cy="296"/>
                </a:xfrm>
                <a:prstGeom prst="rect">
                  <a:avLst/>
                </a:prstGeom>
                <a:noFill/>
                <a:ln w="9525">
                  <a:noFill/>
                </a:ln>
              </p:spPr>
              <p:txBody>
                <a:bodyPr wrap="square">
                  <a:spAutoFit/>
                </a:bodyPr>
                <a:lstStyle/>
                <a:p>
                  <a:pPr>
                    <a:spcBef>
                      <a:spcPct val="50000"/>
                    </a:spcBef>
                    <a:buClr>
                      <a:srgbClr val="000000"/>
                    </a:buClr>
                  </a:pPr>
                  <a:r>
                    <a:rPr lang="zh-CN" altLang="en-US" sz="1600" b="1" i="0" noProof="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cs typeface="+mn-ea"/>
                    </a:rPr>
                    <a:t>马六甲</a:t>
                  </a:r>
                </a:p>
              </p:txBody>
            </p:sp>
            <p:sp>
              <p:nvSpPr>
                <p:cNvPr id="65" name="文本框 64"/>
                <p:cNvSpPr txBox="1"/>
                <p:nvPr/>
              </p:nvSpPr>
              <p:spPr>
                <a:xfrm>
                  <a:off x="1848" y="160"/>
                  <a:ext cx="568" cy="296"/>
                </a:xfrm>
                <a:prstGeom prst="rect">
                  <a:avLst/>
                </a:prstGeom>
                <a:noFill/>
                <a:ln w="9525">
                  <a:noFill/>
                </a:ln>
              </p:spPr>
              <p:txBody>
                <a:bodyPr wrap="square">
                  <a:spAutoFit/>
                </a:bodyPr>
                <a:lstStyle/>
                <a:p>
                  <a:pPr algn="ctr">
                    <a:spcBef>
                      <a:spcPct val="50000"/>
                    </a:spcBef>
                    <a:buClr>
                      <a:srgbClr val="000000"/>
                    </a:buClr>
                  </a:pPr>
                  <a:r>
                    <a:rPr lang="zh-CN" altLang="en-US" sz="1600" b="1" i="0" noProof="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cs typeface="+mn-ea"/>
                    </a:rPr>
                    <a:t>澳门</a:t>
                  </a:r>
                </a:p>
              </p:txBody>
            </p:sp>
          </p:grpSp>
          <p:sp>
            <p:nvSpPr>
              <p:cNvPr id="45" name="文本框 44"/>
              <p:cNvSpPr txBox="1"/>
              <p:nvPr/>
            </p:nvSpPr>
            <p:spPr>
              <a:xfrm>
                <a:off x="53" y="1085"/>
                <a:ext cx="314" cy="584"/>
              </a:xfrm>
              <a:prstGeom prst="rect">
                <a:avLst/>
              </a:prstGeom>
              <a:noFill/>
              <a:ln w="9525">
                <a:noFill/>
              </a:ln>
            </p:spPr>
            <p:txBody>
              <a:bodyPr vert="eaVert" wrap="square">
                <a:spAutoFit/>
              </a:bodyPr>
              <a:lstStyle/>
              <a:p>
                <a:pPr>
                  <a:spcBef>
                    <a:spcPct val="50000"/>
                  </a:spcBef>
                  <a:buClr>
                    <a:srgbClr val="000000"/>
                  </a:buClr>
                </a:pPr>
                <a:r>
                  <a:rPr lang="zh-CN" altLang="en-US" b="1" i="0" noProof="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cs typeface="+mn-ea"/>
                  </a:rPr>
                  <a:t>巴西</a:t>
                </a:r>
              </a:p>
            </p:txBody>
          </p:sp>
        </p:grpSp>
        <p:sp>
          <p:nvSpPr>
            <p:cNvPr id="10" name="任意多边形 3122"/>
            <p:cNvSpPr>
              <a:spLocks noChangeArrowheads="1"/>
            </p:cNvSpPr>
            <p:nvPr/>
          </p:nvSpPr>
          <p:spPr bwMode="auto">
            <a:xfrm>
              <a:off x="8051538" y="4243045"/>
              <a:ext cx="275721" cy="224604"/>
            </a:xfrm>
            <a:custGeom>
              <a:avLst/>
              <a:gdLst>
                <a:gd name="T0" fmla="*/ 55 w 97"/>
                <a:gd name="T1" fmla="*/ 28 h 92"/>
                <a:gd name="T2" fmla="*/ 13 w 97"/>
                <a:gd name="T3" fmla="*/ 81 h 92"/>
                <a:gd name="T4" fmla="*/ 45 w 97"/>
                <a:gd name="T5" fmla="*/ 92 h 92"/>
                <a:gd name="T6" fmla="*/ 55 w 97"/>
                <a:gd name="T7" fmla="*/ 7 h 92"/>
                <a:gd name="T8" fmla="*/ 45 w 97"/>
                <a:gd name="T9" fmla="*/ 49 h 92"/>
                <a:gd name="T10" fmla="*/ 55 w 97"/>
                <a:gd name="T11" fmla="*/ 28 h 92"/>
              </a:gdLst>
              <a:ahLst/>
              <a:cxnLst>
                <a:cxn ang="0">
                  <a:pos x="T0" y="T1"/>
                </a:cxn>
                <a:cxn ang="0">
                  <a:pos x="T2" y="T3"/>
                </a:cxn>
                <a:cxn ang="0">
                  <a:pos x="T4" y="T5"/>
                </a:cxn>
                <a:cxn ang="0">
                  <a:pos x="T6" y="T7"/>
                </a:cxn>
                <a:cxn ang="0">
                  <a:pos x="T8" y="T9"/>
                </a:cxn>
                <a:cxn ang="0">
                  <a:pos x="T10" y="T11"/>
                </a:cxn>
              </a:cxnLst>
              <a:rect l="0" t="0" r="r" b="b"/>
              <a:pathLst>
                <a:path w="97" h="92">
                  <a:moveTo>
                    <a:pt x="55" y="28"/>
                  </a:moveTo>
                  <a:cubicBezTo>
                    <a:pt x="45" y="35"/>
                    <a:pt x="0" y="55"/>
                    <a:pt x="13" y="81"/>
                  </a:cubicBezTo>
                  <a:cubicBezTo>
                    <a:pt x="18" y="91"/>
                    <a:pt x="34" y="88"/>
                    <a:pt x="45" y="92"/>
                  </a:cubicBezTo>
                  <a:cubicBezTo>
                    <a:pt x="56" y="76"/>
                    <a:pt x="97" y="29"/>
                    <a:pt x="55" y="7"/>
                  </a:cubicBezTo>
                  <a:cubicBezTo>
                    <a:pt x="42" y="0"/>
                    <a:pt x="45" y="35"/>
                    <a:pt x="45" y="49"/>
                  </a:cubicBezTo>
                  <a:cubicBezTo>
                    <a:pt x="45" y="57"/>
                    <a:pt x="52" y="35"/>
                    <a:pt x="55" y="28"/>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 name="任意多边形 3123"/>
            <p:cNvSpPr>
              <a:spLocks noChangeArrowheads="1"/>
            </p:cNvSpPr>
            <p:nvPr/>
          </p:nvSpPr>
          <p:spPr bwMode="auto">
            <a:xfrm>
              <a:off x="6417260" y="3587193"/>
              <a:ext cx="88120" cy="168200"/>
            </a:xfrm>
            <a:custGeom>
              <a:avLst/>
              <a:gdLst>
                <a:gd name="T0" fmla="*/ 0 w 56"/>
                <a:gd name="T1" fmla="*/ 5 h 111"/>
                <a:gd name="T2" fmla="*/ 42 w 56"/>
                <a:gd name="T3" fmla="*/ 69 h 111"/>
                <a:gd name="T4" fmla="*/ 53 w 56"/>
                <a:gd name="T5" fmla="*/ 26 h 111"/>
                <a:gd name="T6" fmla="*/ 10 w 56"/>
                <a:gd name="T7" fmla="*/ 15 h 111"/>
                <a:gd name="T8" fmla="*/ 42 w 56"/>
                <a:gd name="T9" fmla="*/ 5 h 111"/>
                <a:gd name="T10" fmla="*/ 53 w 56"/>
                <a:gd name="T11" fmla="*/ 37 h 111"/>
                <a:gd name="T12" fmla="*/ 53 w 56"/>
                <a:gd name="T13" fmla="*/ 111 h 111"/>
                <a:gd name="T14" fmla="*/ 0 w 56"/>
                <a:gd name="T15" fmla="*/ 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11">
                  <a:moveTo>
                    <a:pt x="0" y="5"/>
                  </a:moveTo>
                  <a:cubicBezTo>
                    <a:pt x="1" y="8"/>
                    <a:pt x="9" y="85"/>
                    <a:pt x="42" y="69"/>
                  </a:cubicBezTo>
                  <a:cubicBezTo>
                    <a:pt x="55" y="63"/>
                    <a:pt x="49" y="40"/>
                    <a:pt x="53" y="26"/>
                  </a:cubicBezTo>
                  <a:cubicBezTo>
                    <a:pt x="39" y="22"/>
                    <a:pt x="17" y="28"/>
                    <a:pt x="10" y="15"/>
                  </a:cubicBezTo>
                  <a:cubicBezTo>
                    <a:pt x="5" y="5"/>
                    <a:pt x="32" y="0"/>
                    <a:pt x="42" y="5"/>
                  </a:cubicBezTo>
                  <a:cubicBezTo>
                    <a:pt x="52" y="10"/>
                    <a:pt x="52" y="26"/>
                    <a:pt x="53" y="37"/>
                  </a:cubicBezTo>
                  <a:cubicBezTo>
                    <a:pt x="56" y="62"/>
                    <a:pt x="53" y="86"/>
                    <a:pt x="53" y="111"/>
                  </a:cubicBezTo>
                  <a:lnTo>
                    <a:pt x="0" y="5"/>
                  </a:ln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 name="任意多边形 3124"/>
            <p:cNvSpPr>
              <a:spLocks noChangeArrowheads="1"/>
            </p:cNvSpPr>
            <p:nvPr/>
          </p:nvSpPr>
          <p:spPr bwMode="auto">
            <a:xfrm>
              <a:off x="4672597" y="3882901"/>
              <a:ext cx="51928" cy="177292"/>
            </a:xfrm>
            <a:custGeom>
              <a:avLst/>
              <a:gdLst>
                <a:gd name="T0" fmla="*/ 0 w 33"/>
                <a:gd name="T1" fmla="*/ 0 h 117"/>
                <a:gd name="T2" fmla="*/ 21 w 33"/>
                <a:gd name="T3" fmla="*/ 117 h 117"/>
                <a:gd name="T4" fmla="*/ 0 w 33"/>
                <a:gd name="T5" fmla="*/ 0 h 117"/>
              </a:gdLst>
              <a:ahLst/>
              <a:cxnLst>
                <a:cxn ang="0">
                  <a:pos x="T0" y="T1"/>
                </a:cxn>
                <a:cxn ang="0">
                  <a:pos x="T2" y="T3"/>
                </a:cxn>
                <a:cxn ang="0">
                  <a:pos x="T4" y="T5"/>
                </a:cxn>
              </a:cxnLst>
              <a:rect l="0" t="0" r="r" b="b"/>
              <a:pathLst>
                <a:path w="33" h="117">
                  <a:moveTo>
                    <a:pt x="0" y="0"/>
                  </a:moveTo>
                  <a:cubicBezTo>
                    <a:pt x="32" y="48"/>
                    <a:pt x="33" y="58"/>
                    <a:pt x="21" y="117"/>
                  </a:cubicBezTo>
                  <a:cubicBezTo>
                    <a:pt x="2" y="58"/>
                    <a:pt x="12" y="96"/>
                    <a:pt x="0" y="0"/>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 name="任意多边形 3125"/>
            <p:cNvSpPr>
              <a:spLocks noChangeArrowheads="1"/>
            </p:cNvSpPr>
            <p:nvPr/>
          </p:nvSpPr>
          <p:spPr bwMode="auto">
            <a:xfrm>
              <a:off x="2839035" y="3512077"/>
              <a:ext cx="206138" cy="224266"/>
            </a:xfrm>
            <a:custGeom>
              <a:avLst/>
              <a:gdLst>
                <a:gd name="T0" fmla="*/ 35 w 131"/>
                <a:gd name="T1" fmla="*/ 64 h 148"/>
                <a:gd name="T2" fmla="*/ 131 w 131"/>
                <a:gd name="T3" fmla="*/ 128 h 148"/>
                <a:gd name="T4" fmla="*/ 83 w 131"/>
                <a:gd name="T5" fmla="*/ 139 h 148"/>
                <a:gd name="T6" fmla="*/ 99 w 131"/>
                <a:gd name="T7" fmla="*/ 107 h 148"/>
                <a:gd name="T8" fmla="*/ 24 w 131"/>
                <a:gd name="T9" fmla="*/ 0 h 148"/>
                <a:gd name="T10" fmla="*/ 24 w 131"/>
                <a:gd name="T11" fmla="*/ 96 h 148"/>
                <a:gd name="T12" fmla="*/ 120 w 131"/>
                <a:gd name="T13" fmla="*/ 96 h 148"/>
              </a:gdLst>
              <a:ahLst/>
              <a:cxnLst>
                <a:cxn ang="0">
                  <a:pos x="T0" y="T1"/>
                </a:cxn>
                <a:cxn ang="0">
                  <a:pos x="T2" y="T3"/>
                </a:cxn>
                <a:cxn ang="0">
                  <a:pos x="T4" y="T5"/>
                </a:cxn>
                <a:cxn ang="0">
                  <a:pos x="T6" y="T7"/>
                </a:cxn>
                <a:cxn ang="0">
                  <a:pos x="T8" y="T9"/>
                </a:cxn>
                <a:cxn ang="0">
                  <a:pos x="T10" y="T11"/>
                </a:cxn>
                <a:cxn ang="0">
                  <a:pos x="T12" y="T13"/>
                </a:cxn>
              </a:cxnLst>
              <a:rect l="0" t="0" r="r" b="b"/>
              <a:pathLst>
                <a:path w="131" h="148">
                  <a:moveTo>
                    <a:pt x="35" y="64"/>
                  </a:moveTo>
                  <a:cubicBezTo>
                    <a:pt x="81" y="74"/>
                    <a:pt x="131" y="69"/>
                    <a:pt x="131" y="128"/>
                  </a:cubicBezTo>
                  <a:cubicBezTo>
                    <a:pt x="115" y="132"/>
                    <a:pt x="97" y="148"/>
                    <a:pt x="83" y="139"/>
                  </a:cubicBezTo>
                  <a:cubicBezTo>
                    <a:pt x="73" y="132"/>
                    <a:pt x="102" y="119"/>
                    <a:pt x="99" y="107"/>
                  </a:cubicBezTo>
                  <a:cubicBezTo>
                    <a:pt x="86" y="57"/>
                    <a:pt x="57" y="33"/>
                    <a:pt x="24" y="0"/>
                  </a:cubicBezTo>
                  <a:cubicBezTo>
                    <a:pt x="23" y="4"/>
                    <a:pt x="0" y="87"/>
                    <a:pt x="24" y="96"/>
                  </a:cubicBezTo>
                  <a:cubicBezTo>
                    <a:pt x="54" y="108"/>
                    <a:pt x="88" y="96"/>
                    <a:pt x="120" y="96"/>
                  </a:cubicBezTo>
                </a:path>
              </a:pathLst>
            </a:custGeom>
            <a:solidFill>
              <a:srgbClr val="00CC66"/>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 name="任意多边形 3126"/>
            <p:cNvSpPr>
              <a:spLocks noChangeArrowheads="1"/>
            </p:cNvSpPr>
            <p:nvPr/>
          </p:nvSpPr>
          <p:spPr bwMode="auto">
            <a:xfrm>
              <a:off x="3115260" y="3729490"/>
              <a:ext cx="143195" cy="156078"/>
            </a:xfrm>
            <a:custGeom>
              <a:avLst/>
              <a:gdLst>
                <a:gd name="T0" fmla="*/ 32 w 91"/>
                <a:gd name="T1" fmla="*/ 0 h 103"/>
                <a:gd name="T2" fmla="*/ 64 w 91"/>
                <a:gd name="T3" fmla="*/ 21 h 103"/>
                <a:gd name="T4" fmla="*/ 21 w 91"/>
                <a:gd name="T5" fmla="*/ 43 h 103"/>
                <a:gd name="T6" fmla="*/ 32 w 91"/>
                <a:gd name="T7" fmla="*/ 0 h 103"/>
              </a:gdLst>
              <a:ahLst/>
              <a:cxnLst>
                <a:cxn ang="0">
                  <a:pos x="T0" y="T1"/>
                </a:cxn>
                <a:cxn ang="0">
                  <a:pos x="T2" y="T3"/>
                </a:cxn>
                <a:cxn ang="0">
                  <a:pos x="T4" y="T5"/>
                </a:cxn>
                <a:cxn ang="0">
                  <a:pos x="T6" y="T7"/>
                </a:cxn>
              </a:cxnLst>
              <a:rect l="0" t="0" r="r" b="b"/>
              <a:pathLst>
                <a:path w="91" h="103">
                  <a:moveTo>
                    <a:pt x="32" y="0"/>
                  </a:moveTo>
                  <a:cubicBezTo>
                    <a:pt x="43" y="7"/>
                    <a:pt x="60" y="9"/>
                    <a:pt x="64" y="21"/>
                  </a:cubicBezTo>
                  <a:cubicBezTo>
                    <a:pt x="91" y="103"/>
                    <a:pt x="30" y="49"/>
                    <a:pt x="21" y="43"/>
                  </a:cubicBezTo>
                  <a:cubicBezTo>
                    <a:pt x="7" y="3"/>
                    <a:pt x="0" y="16"/>
                    <a:pt x="32" y="0"/>
                  </a:cubicBezTo>
                  <a:close/>
                </a:path>
              </a:pathLst>
            </a:custGeom>
            <a:solidFill>
              <a:srgbClr val="00CC66"/>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5" name="任意多边形 3128"/>
            <p:cNvSpPr>
              <a:spLocks noChangeArrowheads="1"/>
            </p:cNvSpPr>
            <p:nvPr/>
          </p:nvSpPr>
          <p:spPr bwMode="auto">
            <a:xfrm>
              <a:off x="6071185" y="4521723"/>
              <a:ext cx="45719" cy="57582"/>
            </a:xfrm>
            <a:custGeom>
              <a:avLst/>
              <a:gdLst>
                <a:gd name="T0" fmla="*/ 0 w 25"/>
                <a:gd name="T1" fmla="*/ 7 h 38"/>
                <a:gd name="T2" fmla="*/ 11 w 25"/>
                <a:gd name="T3" fmla="*/ 38 h 38"/>
                <a:gd name="T4" fmla="*/ 21 w 25"/>
                <a:gd name="T5" fmla="*/ 7 h 38"/>
                <a:gd name="T6" fmla="*/ 0 w 25"/>
                <a:gd name="T7" fmla="*/ 7 h 38"/>
              </a:gdLst>
              <a:ahLst/>
              <a:cxnLst>
                <a:cxn ang="0">
                  <a:pos x="T0" y="T1"/>
                </a:cxn>
                <a:cxn ang="0">
                  <a:pos x="T2" y="T3"/>
                </a:cxn>
                <a:cxn ang="0">
                  <a:pos x="T4" y="T5"/>
                </a:cxn>
                <a:cxn ang="0">
                  <a:pos x="T6" y="T7"/>
                </a:cxn>
              </a:cxnLst>
              <a:rect l="0" t="0" r="r" b="b"/>
              <a:pathLst>
                <a:path w="25" h="38">
                  <a:moveTo>
                    <a:pt x="0" y="7"/>
                  </a:moveTo>
                  <a:cubicBezTo>
                    <a:pt x="4" y="17"/>
                    <a:pt x="0" y="38"/>
                    <a:pt x="11" y="38"/>
                  </a:cubicBezTo>
                  <a:cubicBezTo>
                    <a:pt x="22" y="38"/>
                    <a:pt x="25" y="17"/>
                    <a:pt x="21" y="7"/>
                  </a:cubicBezTo>
                  <a:cubicBezTo>
                    <a:pt x="19" y="0"/>
                    <a:pt x="7" y="7"/>
                    <a:pt x="0" y="7"/>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6" name="任意多边形 3129"/>
            <p:cNvSpPr>
              <a:spLocks noChangeArrowheads="1"/>
            </p:cNvSpPr>
            <p:nvPr/>
          </p:nvSpPr>
          <p:spPr bwMode="auto">
            <a:xfrm>
              <a:off x="5963406" y="4232475"/>
              <a:ext cx="231315" cy="551573"/>
            </a:xfrm>
            <a:custGeom>
              <a:avLst/>
              <a:gdLst>
                <a:gd name="T0" fmla="*/ 116 w 147"/>
                <a:gd name="T1" fmla="*/ 13 h 364"/>
                <a:gd name="T2" fmla="*/ 54 w 147"/>
                <a:gd name="T3" fmla="*/ 64 h 364"/>
                <a:gd name="T4" fmla="*/ 13 w 147"/>
                <a:gd name="T5" fmla="*/ 116 h 364"/>
                <a:gd name="T6" fmla="*/ 33 w 147"/>
                <a:gd name="T7" fmla="*/ 219 h 364"/>
                <a:gd name="T8" fmla="*/ 44 w 147"/>
                <a:gd name="T9" fmla="*/ 281 h 364"/>
                <a:gd name="T10" fmla="*/ 64 w 147"/>
                <a:gd name="T11" fmla="*/ 364 h 364"/>
                <a:gd name="T12" fmla="*/ 85 w 147"/>
                <a:gd name="T13" fmla="*/ 137 h 364"/>
                <a:gd name="T14" fmla="*/ 95 w 147"/>
                <a:gd name="T15" fmla="*/ 75 h 364"/>
                <a:gd name="T16" fmla="*/ 126 w 147"/>
                <a:gd name="T17" fmla="*/ 54 h 364"/>
                <a:gd name="T18" fmla="*/ 147 w 147"/>
                <a:gd name="T19" fmla="*/ 23 h 364"/>
                <a:gd name="T20" fmla="*/ 116 w 147"/>
                <a:gd name="T21" fmla="*/ 2 h 364"/>
                <a:gd name="T22" fmla="*/ 95 w 147"/>
                <a:gd name="T23" fmla="*/ 33 h 364"/>
                <a:gd name="T24" fmla="*/ 116 w 147"/>
                <a:gd name="T25" fmla="*/ 1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64">
                  <a:moveTo>
                    <a:pt x="116" y="13"/>
                  </a:moveTo>
                  <a:cubicBezTo>
                    <a:pt x="92" y="28"/>
                    <a:pt x="70" y="39"/>
                    <a:pt x="54" y="64"/>
                  </a:cubicBezTo>
                  <a:cubicBezTo>
                    <a:pt x="14" y="125"/>
                    <a:pt x="83" y="68"/>
                    <a:pt x="13" y="116"/>
                  </a:cubicBezTo>
                  <a:cubicBezTo>
                    <a:pt x="0" y="166"/>
                    <a:pt x="6" y="176"/>
                    <a:pt x="33" y="219"/>
                  </a:cubicBezTo>
                  <a:cubicBezTo>
                    <a:pt x="37" y="240"/>
                    <a:pt x="40" y="260"/>
                    <a:pt x="44" y="281"/>
                  </a:cubicBezTo>
                  <a:cubicBezTo>
                    <a:pt x="50" y="309"/>
                    <a:pt x="64" y="364"/>
                    <a:pt x="64" y="364"/>
                  </a:cubicBezTo>
                  <a:cubicBezTo>
                    <a:pt x="118" y="284"/>
                    <a:pt x="92" y="259"/>
                    <a:pt x="85" y="137"/>
                  </a:cubicBezTo>
                  <a:cubicBezTo>
                    <a:pt x="88" y="116"/>
                    <a:pt x="86" y="94"/>
                    <a:pt x="95" y="75"/>
                  </a:cubicBezTo>
                  <a:cubicBezTo>
                    <a:pt x="101" y="64"/>
                    <a:pt x="117" y="63"/>
                    <a:pt x="126" y="54"/>
                  </a:cubicBezTo>
                  <a:cubicBezTo>
                    <a:pt x="135" y="45"/>
                    <a:pt x="140" y="33"/>
                    <a:pt x="147" y="23"/>
                  </a:cubicBezTo>
                  <a:cubicBezTo>
                    <a:pt x="137" y="16"/>
                    <a:pt x="128" y="0"/>
                    <a:pt x="116" y="2"/>
                  </a:cubicBezTo>
                  <a:cubicBezTo>
                    <a:pt x="104" y="4"/>
                    <a:pt x="95" y="21"/>
                    <a:pt x="95" y="33"/>
                  </a:cubicBezTo>
                  <a:cubicBezTo>
                    <a:pt x="95" y="43"/>
                    <a:pt x="109" y="20"/>
                    <a:pt x="116" y="13"/>
                  </a:cubicBezTo>
                  <a:close/>
                </a:path>
              </a:pathLst>
            </a:custGeom>
            <a:solidFill>
              <a:srgbClr val="AE61BD"/>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20" name="组合 19"/>
            <p:cNvGrpSpPr/>
            <p:nvPr/>
          </p:nvGrpSpPr>
          <p:grpSpPr bwMode="auto">
            <a:xfrm>
              <a:off x="2037338" y="3204259"/>
              <a:ext cx="6431198" cy="2518448"/>
              <a:chOff x="69" y="-9"/>
              <a:chExt cx="4087" cy="1662"/>
            </a:xfrm>
          </p:grpSpPr>
          <p:sp>
            <p:nvSpPr>
              <p:cNvPr id="25" name="任意多边形 3131"/>
              <p:cNvSpPr>
                <a:spLocks noChangeArrowheads="1"/>
              </p:cNvSpPr>
              <p:nvPr/>
            </p:nvSpPr>
            <p:spPr bwMode="auto">
              <a:xfrm>
                <a:off x="635" y="549"/>
                <a:ext cx="320" cy="265"/>
              </a:xfrm>
              <a:custGeom>
                <a:avLst/>
                <a:gdLst>
                  <a:gd name="T0" fmla="*/ 43 w 320"/>
                  <a:gd name="T1" fmla="*/ 48 h 265"/>
                  <a:gd name="T2" fmla="*/ 107 w 320"/>
                  <a:gd name="T3" fmla="*/ 37 h 265"/>
                  <a:gd name="T4" fmla="*/ 139 w 320"/>
                  <a:gd name="T5" fmla="*/ 16 h 265"/>
                  <a:gd name="T6" fmla="*/ 288 w 320"/>
                  <a:gd name="T7" fmla="*/ 27 h 265"/>
                  <a:gd name="T8" fmla="*/ 310 w 320"/>
                  <a:gd name="T9" fmla="*/ 91 h 265"/>
                  <a:gd name="T10" fmla="*/ 320 w 320"/>
                  <a:gd name="T11" fmla="*/ 123 h 265"/>
                  <a:gd name="T12" fmla="*/ 288 w 320"/>
                  <a:gd name="T13" fmla="*/ 144 h 265"/>
                  <a:gd name="T14" fmla="*/ 246 w 320"/>
                  <a:gd name="T15" fmla="*/ 155 h 265"/>
                  <a:gd name="T16" fmla="*/ 235 w 320"/>
                  <a:gd name="T17" fmla="*/ 187 h 265"/>
                  <a:gd name="T18" fmla="*/ 203 w 320"/>
                  <a:gd name="T19" fmla="*/ 197 h 265"/>
                  <a:gd name="T20" fmla="*/ 75 w 320"/>
                  <a:gd name="T21" fmla="*/ 208 h 265"/>
                  <a:gd name="T22" fmla="*/ 118 w 320"/>
                  <a:gd name="T23" fmla="*/ 229 h 265"/>
                  <a:gd name="T24" fmla="*/ 128 w 320"/>
                  <a:gd name="T25" fmla="*/ 197 h 265"/>
                  <a:gd name="T26" fmla="*/ 96 w 320"/>
                  <a:gd name="T27" fmla="*/ 219 h 265"/>
                  <a:gd name="T28" fmla="*/ 0 w 320"/>
                  <a:gd name="T29" fmla="*/ 251 h 265"/>
                  <a:gd name="T30" fmla="*/ 22 w 320"/>
                  <a:gd name="T31" fmla="*/ 208 h 265"/>
                  <a:gd name="T32" fmla="*/ 64 w 320"/>
                  <a:gd name="T33" fmla="*/ 165 h 265"/>
                  <a:gd name="T34" fmla="*/ 54 w 320"/>
                  <a:gd name="T35" fmla="*/ 69 h 265"/>
                  <a:gd name="T36" fmla="*/ 43 w 320"/>
                  <a:gd name="T37" fmla="*/ 101 h 265"/>
                  <a:gd name="T38" fmla="*/ 32 w 320"/>
                  <a:gd name="T39" fmla="*/ 187 h 265"/>
                  <a:gd name="T40" fmla="*/ 22 w 320"/>
                  <a:gd name="T41" fmla="*/ 219 h 265"/>
                  <a:gd name="T42" fmla="*/ 171 w 320"/>
                  <a:gd name="T43" fmla="*/ 0 h 265"/>
                  <a:gd name="T44" fmla="*/ 123 w 320"/>
                  <a:gd name="T45"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265">
                    <a:moveTo>
                      <a:pt x="43" y="48"/>
                    </a:moveTo>
                    <a:cubicBezTo>
                      <a:pt x="64" y="44"/>
                      <a:pt x="86" y="44"/>
                      <a:pt x="107" y="37"/>
                    </a:cubicBezTo>
                    <a:cubicBezTo>
                      <a:pt x="119" y="33"/>
                      <a:pt x="126" y="17"/>
                      <a:pt x="139" y="16"/>
                    </a:cubicBezTo>
                    <a:cubicBezTo>
                      <a:pt x="189" y="13"/>
                      <a:pt x="238" y="23"/>
                      <a:pt x="288" y="27"/>
                    </a:cubicBezTo>
                    <a:cubicBezTo>
                      <a:pt x="295" y="48"/>
                      <a:pt x="303" y="70"/>
                      <a:pt x="310" y="91"/>
                    </a:cubicBezTo>
                    <a:cubicBezTo>
                      <a:pt x="314" y="102"/>
                      <a:pt x="320" y="123"/>
                      <a:pt x="320" y="123"/>
                    </a:cubicBezTo>
                    <a:cubicBezTo>
                      <a:pt x="309" y="130"/>
                      <a:pt x="300" y="139"/>
                      <a:pt x="288" y="144"/>
                    </a:cubicBezTo>
                    <a:cubicBezTo>
                      <a:pt x="275" y="150"/>
                      <a:pt x="257" y="146"/>
                      <a:pt x="246" y="155"/>
                    </a:cubicBezTo>
                    <a:cubicBezTo>
                      <a:pt x="237" y="162"/>
                      <a:pt x="243" y="179"/>
                      <a:pt x="235" y="187"/>
                    </a:cubicBezTo>
                    <a:cubicBezTo>
                      <a:pt x="227" y="195"/>
                      <a:pt x="214" y="196"/>
                      <a:pt x="203" y="197"/>
                    </a:cubicBezTo>
                    <a:cubicBezTo>
                      <a:pt x="161" y="203"/>
                      <a:pt x="118" y="204"/>
                      <a:pt x="75" y="208"/>
                    </a:cubicBezTo>
                    <a:cubicBezTo>
                      <a:pt x="89" y="215"/>
                      <a:pt x="102" y="232"/>
                      <a:pt x="118" y="229"/>
                    </a:cubicBezTo>
                    <a:cubicBezTo>
                      <a:pt x="129" y="227"/>
                      <a:pt x="138" y="202"/>
                      <a:pt x="128" y="197"/>
                    </a:cubicBezTo>
                    <a:cubicBezTo>
                      <a:pt x="116" y="192"/>
                      <a:pt x="107" y="212"/>
                      <a:pt x="96" y="219"/>
                    </a:cubicBezTo>
                    <a:cubicBezTo>
                      <a:pt x="66" y="265"/>
                      <a:pt x="53" y="263"/>
                      <a:pt x="0" y="251"/>
                    </a:cubicBezTo>
                    <a:cubicBezTo>
                      <a:pt x="7" y="237"/>
                      <a:pt x="11" y="219"/>
                      <a:pt x="22" y="208"/>
                    </a:cubicBezTo>
                    <a:cubicBezTo>
                      <a:pt x="77" y="153"/>
                      <a:pt x="38" y="248"/>
                      <a:pt x="64" y="165"/>
                    </a:cubicBezTo>
                    <a:cubicBezTo>
                      <a:pt x="61" y="133"/>
                      <a:pt x="64" y="100"/>
                      <a:pt x="54" y="69"/>
                    </a:cubicBezTo>
                    <a:cubicBezTo>
                      <a:pt x="50" y="58"/>
                      <a:pt x="45" y="90"/>
                      <a:pt x="43" y="101"/>
                    </a:cubicBezTo>
                    <a:cubicBezTo>
                      <a:pt x="38" y="129"/>
                      <a:pt x="37" y="159"/>
                      <a:pt x="32" y="187"/>
                    </a:cubicBezTo>
                    <a:cubicBezTo>
                      <a:pt x="30" y="198"/>
                      <a:pt x="22" y="219"/>
                      <a:pt x="22" y="219"/>
                    </a:cubicBezTo>
                    <a:lnTo>
                      <a:pt x="171" y="0"/>
                    </a:lnTo>
                    <a:lnTo>
                      <a:pt x="123" y="48"/>
                    </a:ln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6" name="任意多边形 3132"/>
              <p:cNvSpPr>
                <a:spLocks noChangeArrowheads="1"/>
              </p:cNvSpPr>
              <p:nvPr/>
            </p:nvSpPr>
            <p:spPr bwMode="auto">
              <a:xfrm>
                <a:off x="670" y="541"/>
                <a:ext cx="149" cy="163"/>
              </a:xfrm>
              <a:custGeom>
                <a:avLst/>
                <a:gdLst>
                  <a:gd name="T0" fmla="*/ 125 w 149"/>
                  <a:gd name="T1" fmla="*/ 3 h 163"/>
                  <a:gd name="T2" fmla="*/ 51 w 149"/>
                  <a:gd name="T3" fmla="*/ 13 h 163"/>
                  <a:gd name="T4" fmla="*/ 72 w 149"/>
                  <a:gd name="T5" fmla="*/ 35 h 163"/>
                  <a:gd name="T6" fmla="*/ 40 w 149"/>
                  <a:gd name="T7" fmla="*/ 45 h 163"/>
                  <a:gd name="T8" fmla="*/ 40 w 149"/>
                  <a:gd name="T9" fmla="*/ 163 h 163"/>
                  <a:gd name="T10" fmla="*/ 115 w 149"/>
                  <a:gd name="T11" fmla="*/ 131 h 163"/>
                  <a:gd name="T12" fmla="*/ 147 w 149"/>
                  <a:gd name="T13" fmla="*/ 13 h 163"/>
                  <a:gd name="T14" fmla="*/ 125 w 149"/>
                  <a:gd name="T15" fmla="*/ 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63">
                    <a:moveTo>
                      <a:pt x="125" y="3"/>
                    </a:moveTo>
                    <a:cubicBezTo>
                      <a:pt x="100" y="6"/>
                      <a:pt x="72" y="0"/>
                      <a:pt x="51" y="13"/>
                    </a:cubicBezTo>
                    <a:cubicBezTo>
                      <a:pt x="42" y="18"/>
                      <a:pt x="75" y="25"/>
                      <a:pt x="72" y="35"/>
                    </a:cubicBezTo>
                    <a:cubicBezTo>
                      <a:pt x="68" y="46"/>
                      <a:pt x="51" y="42"/>
                      <a:pt x="40" y="45"/>
                    </a:cubicBezTo>
                    <a:cubicBezTo>
                      <a:pt x="1" y="86"/>
                      <a:pt x="0" y="121"/>
                      <a:pt x="40" y="163"/>
                    </a:cubicBezTo>
                    <a:cubicBezTo>
                      <a:pt x="55" y="158"/>
                      <a:pt x="107" y="141"/>
                      <a:pt x="115" y="131"/>
                    </a:cubicBezTo>
                    <a:cubicBezTo>
                      <a:pt x="120" y="125"/>
                      <a:pt x="149" y="28"/>
                      <a:pt x="147" y="13"/>
                    </a:cubicBezTo>
                    <a:cubicBezTo>
                      <a:pt x="146" y="5"/>
                      <a:pt x="132" y="6"/>
                      <a:pt x="125" y="3"/>
                    </a:cubicBez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7" name="任意多边形 3133"/>
              <p:cNvSpPr>
                <a:spLocks noChangeArrowheads="1"/>
              </p:cNvSpPr>
              <p:nvPr/>
            </p:nvSpPr>
            <p:spPr bwMode="auto">
              <a:xfrm>
                <a:off x="588" y="800"/>
                <a:ext cx="446" cy="853"/>
              </a:xfrm>
              <a:custGeom>
                <a:avLst/>
                <a:gdLst>
                  <a:gd name="T0" fmla="*/ 47 w 446"/>
                  <a:gd name="T1" fmla="*/ 0 h 853"/>
                  <a:gd name="T2" fmla="*/ 37 w 446"/>
                  <a:gd name="T3" fmla="*/ 106 h 853"/>
                  <a:gd name="T4" fmla="*/ 69 w 446"/>
                  <a:gd name="T5" fmla="*/ 117 h 853"/>
                  <a:gd name="T6" fmla="*/ 79 w 446"/>
                  <a:gd name="T7" fmla="*/ 192 h 853"/>
                  <a:gd name="T8" fmla="*/ 122 w 446"/>
                  <a:gd name="T9" fmla="*/ 245 h 853"/>
                  <a:gd name="T10" fmla="*/ 133 w 446"/>
                  <a:gd name="T11" fmla="*/ 277 h 853"/>
                  <a:gd name="T12" fmla="*/ 207 w 446"/>
                  <a:gd name="T13" fmla="*/ 298 h 853"/>
                  <a:gd name="T14" fmla="*/ 197 w 446"/>
                  <a:gd name="T15" fmla="*/ 416 h 853"/>
                  <a:gd name="T16" fmla="*/ 175 w 446"/>
                  <a:gd name="T17" fmla="*/ 672 h 853"/>
                  <a:gd name="T18" fmla="*/ 154 w 446"/>
                  <a:gd name="T19" fmla="*/ 736 h 853"/>
                  <a:gd name="T20" fmla="*/ 143 w 446"/>
                  <a:gd name="T21" fmla="*/ 768 h 853"/>
                  <a:gd name="T22" fmla="*/ 154 w 446"/>
                  <a:gd name="T23" fmla="*/ 821 h 853"/>
                  <a:gd name="T24" fmla="*/ 165 w 446"/>
                  <a:gd name="T25" fmla="*/ 853 h 853"/>
                  <a:gd name="T26" fmla="*/ 175 w 446"/>
                  <a:gd name="T27" fmla="*/ 821 h 853"/>
                  <a:gd name="T28" fmla="*/ 197 w 446"/>
                  <a:gd name="T29" fmla="*/ 800 h 853"/>
                  <a:gd name="T30" fmla="*/ 239 w 446"/>
                  <a:gd name="T31" fmla="*/ 650 h 853"/>
                  <a:gd name="T32" fmla="*/ 357 w 446"/>
                  <a:gd name="T33" fmla="*/ 618 h 853"/>
                  <a:gd name="T34" fmla="*/ 389 w 446"/>
                  <a:gd name="T35" fmla="*/ 682 h 853"/>
                  <a:gd name="T36" fmla="*/ 421 w 446"/>
                  <a:gd name="T37" fmla="*/ 672 h 853"/>
                  <a:gd name="T38" fmla="*/ 410 w 446"/>
                  <a:gd name="T39" fmla="*/ 629 h 853"/>
                  <a:gd name="T40" fmla="*/ 389 w 446"/>
                  <a:gd name="T41" fmla="*/ 586 h 853"/>
                  <a:gd name="T42" fmla="*/ 442 w 446"/>
                  <a:gd name="T43" fmla="*/ 490 h 853"/>
                  <a:gd name="T44" fmla="*/ 431 w 446"/>
                  <a:gd name="T45" fmla="*/ 384 h 853"/>
                  <a:gd name="T46" fmla="*/ 389 w 446"/>
                  <a:gd name="T47" fmla="*/ 373 h 853"/>
                  <a:gd name="T48" fmla="*/ 367 w 446"/>
                  <a:gd name="T49" fmla="*/ 298 h 853"/>
                  <a:gd name="T50" fmla="*/ 335 w 446"/>
                  <a:gd name="T51" fmla="*/ 277 h 853"/>
                  <a:gd name="T52" fmla="*/ 325 w 446"/>
                  <a:gd name="T53" fmla="*/ 234 h 853"/>
                  <a:gd name="T54" fmla="*/ 293 w 446"/>
                  <a:gd name="T55" fmla="*/ 192 h 853"/>
                  <a:gd name="T56" fmla="*/ 303 w 446"/>
                  <a:gd name="T57" fmla="*/ 224 h 853"/>
                  <a:gd name="T58" fmla="*/ 239 w 446"/>
                  <a:gd name="T59" fmla="*/ 192 h 853"/>
                  <a:gd name="T60" fmla="*/ 165 w 446"/>
                  <a:gd name="T61" fmla="*/ 181 h 853"/>
                  <a:gd name="T62" fmla="*/ 218 w 446"/>
                  <a:gd name="T63" fmla="*/ 170 h 853"/>
                  <a:gd name="T64" fmla="*/ 229 w 446"/>
                  <a:gd name="T65" fmla="*/ 202 h 853"/>
                  <a:gd name="T66" fmla="*/ 197 w 446"/>
                  <a:gd name="T67" fmla="*/ 213 h 853"/>
                  <a:gd name="T68" fmla="*/ 378 w 446"/>
                  <a:gd name="T69" fmla="*/ 298 h 853"/>
                  <a:gd name="T70" fmla="*/ 389 w 446"/>
                  <a:gd name="T71" fmla="*/ 266 h 853"/>
                  <a:gd name="T72" fmla="*/ 197 w 446"/>
                  <a:gd name="T73" fmla="*/ 170 h 853"/>
                  <a:gd name="T74" fmla="*/ 90 w 446"/>
                  <a:gd name="T75" fmla="*/ 96 h 853"/>
                  <a:gd name="T76" fmla="*/ 69 w 446"/>
                  <a:gd name="T77" fmla="*/ 64 h 853"/>
                  <a:gd name="T78" fmla="*/ 47 w 446"/>
                  <a:gd name="T79" fmla="*/ 0 h 853"/>
                  <a:gd name="T80" fmla="*/ 37 w 446"/>
                  <a:gd name="T81" fmla="*/ 10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53">
                    <a:moveTo>
                      <a:pt x="47" y="0"/>
                    </a:moveTo>
                    <a:cubicBezTo>
                      <a:pt x="41" y="27"/>
                      <a:pt x="12" y="81"/>
                      <a:pt x="37" y="106"/>
                    </a:cubicBezTo>
                    <a:cubicBezTo>
                      <a:pt x="45" y="114"/>
                      <a:pt x="58" y="113"/>
                      <a:pt x="69" y="117"/>
                    </a:cubicBezTo>
                    <a:cubicBezTo>
                      <a:pt x="72" y="142"/>
                      <a:pt x="71" y="168"/>
                      <a:pt x="79" y="192"/>
                    </a:cubicBezTo>
                    <a:cubicBezTo>
                      <a:pt x="86" y="214"/>
                      <a:pt x="112" y="225"/>
                      <a:pt x="122" y="245"/>
                    </a:cubicBezTo>
                    <a:cubicBezTo>
                      <a:pt x="127" y="255"/>
                      <a:pt x="124" y="270"/>
                      <a:pt x="133" y="277"/>
                    </a:cubicBezTo>
                    <a:cubicBezTo>
                      <a:pt x="153" y="293"/>
                      <a:pt x="183" y="290"/>
                      <a:pt x="207" y="298"/>
                    </a:cubicBezTo>
                    <a:cubicBezTo>
                      <a:pt x="219" y="346"/>
                      <a:pt x="212" y="370"/>
                      <a:pt x="197" y="416"/>
                    </a:cubicBezTo>
                    <a:cubicBezTo>
                      <a:pt x="196" y="429"/>
                      <a:pt x="179" y="649"/>
                      <a:pt x="175" y="672"/>
                    </a:cubicBezTo>
                    <a:cubicBezTo>
                      <a:pt x="171" y="694"/>
                      <a:pt x="161" y="715"/>
                      <a:pt x="154" y="736"/>
                    </a:cubicBezTo>
                    <a:cubicBezTo>
                      <a:pt x="150" y="747"/>
                      <a:pt x="143" y="768"/>
                      <a:pt x="143" y="768"/>
                    </a:cubicBezTo>
                    <a:cubicBezTo>
                      <a:pt x="147" y="786"/>
                      <a:pt x="149" y="804"/>
                      <a:pt x="154" y="821"/>
                    </a:cubicBezTo>
                    <a:cubicBezTo>
                      <a:pt x="157" y="832"/>
                      <a:pt x="154" y="853"/>
                      <a:pt x="165" y="853"/>
                    </a:cubicBezTo>
                    <a:cubicBezTo>
                      <a:pt x="176" y="853"/>
                      <a:pt x="169" y="831"/>
                      <a:pt x="175" y="821"/>
                    </a:cubicBezTo>
                    <a:cubicBezTo>
                      <a:pt x="180" y="812"/>
                      <a:pt x="190" y="807"/>
                      <a:pt x="197" y="800"/>
                    </a:cubicBezTo>
                    <a:cubicBezTo>
                      <a:pt x="204" y="734"/>
                      <a:pt x="196" y="695"/>
                      <a:pt x="239" y="650"/>
                    </a:cubicBezTo>
                    <a:cubicBezTo>
                      <a:pt x="261" y="585"/>
                      <a:pt x="303" y="605"/>
                      <a:pt x="357" y="618"/>
                    </a:cubicBezTo>
                    <a:cubicBezTo>
                      <a:pt x="362" y="633"/>
                      <a:pt x="371" y="675"/>
                      <a:pt x="389" y="682"/>
                    </a:cubicBezTo>
                    <a:cubicBezTo>
                      <a:pt x="399" y="686"/>
                      <a:pt x="410" y="675"/>
                      <a:pt x="421" y="672"/>
                    </a:cubicBezTo>
                    <a:cubicBezTo>
                      <a:pt x="417" y="658"/>
                      <a:pt x="415" y="643"/>
                      <a:pt x="410" y="629"/>
                    </a:cubicBezTo>
                    <a:cubicBezTo>
                      <a:pt x="404" y="614"/>
                      <a:pt x="391" y="602"/>
                      <a:pt x="389" y="586"/>
                    </a:cubicBezTo>
                    <a:cubicBezTo>
                      <a:pt x="384" y="548"/>
                      <a:pt x="424" y="518"/>
                      <a:pt x="442" y="490"/>
                    </a:cubicBezTo>
                    <a:cubicBezTo>
                      <a:pt x="438" y="455"/>
                      <a:pt x="446" y="416"/>
                      <a:pt x="431" y="384"/>
                    </a:cubicBezTo>
                    <a:cubicBezTo>
                      <a:pt x="425" y="371"/>
                      <a:pt x="399" y="383"/>
                      <a:pt x="389" y="373"/>
                    </a:cubicBezTo>
                    <a:cubicBezTo>
                      <a:pt x="371" y="354"/>
                      <a:pt x="383" y="318"/>
                      <a:pt x="367" y="298"/>
                    </a:cubicBezTo>
                    <a:cubicBezTo>
                      <a:pt x="359" y="288"/>
                      <a:pt x="346" y="284"/>
                      <a:pt x="335" y="277"/>
                    </a:cubicBezTo>
                    <a:cubicBezTo>
                      <a:pt x="332" y="263"/>
                      <a:pt x="335" y="244"/>
                      <a:pt x="325" y="234"/>
                    </a:cubicBezTo>
                    <a:cubicBezTo>
                      <a:pt x="282" y="191"/>
                      <a:pt x="269" y="262"/>
                      <a:pt x="293" y="192"/>
                    </a:cubicBezTo>
                    <a:cubicBezTo>
                      <a:pt x="296" y="203"/>
                      <a:pt x="311" y="216"/>
                      <a:pt x="303" y="224"/>
                    </a:cubicBezTo>
                    <a:cubicBezTo>
                      <a:pt x="294" y="232"/>
                      <a:pt x="241" y="192"/>
                      <a:pt x="239" y="192"/>
                    </a:cubicBezTo>
                    <a:cubicBezTo>
                      <a:pt x="215" y="185"/>
                      <a:pt x="190" y="185"/>
                      <a:pt x="165" y="181"/>
                    </a:cubicBezTo>
                    <a:cubicBezTo>
                      <a:pt x="121" y="33"/>
                      <a:pt x="108" y="46"/>
                      <a:pt x="218" y="170"/>
                    </a:cubicBezTo>
                    <a:cubicBezTo>
                      <a:pt x="222" y="181"/>
                      <a:pt x="234" y="192"/>
                      <a:pt x="229" y="202"/>
                    </a:cubicBezTo>
                    <a:cubicBezTo>
                      <a:pt x="224" y="212"/>
                      <a:pt x="189" y="205"/>
                      <a:pt x="197" y="213"/>
                    </a:cubicBezTo>
                    <a:cubicBezTo>
                      <a:pt x="274" y="290"/>
                      <a:pt x="296" y="285"/>
                      <a:pt x="378" y="298"/>
                    </a:cubicBezTo>
                    <a:cubicBezTo>
                      <a:pt x="382" y="287"/>
                      <a:pt x="390" y="277"/>
                      <a:pt x="389" y="266"/>
                    </a:cubicBezTo>
                    <a:cubicBezTo>
                      <a:pt x="377" y="147"/>
                      <a:pt x="303" y="178"/>
                      <a:pt x="197" y="170"/>
                    </a:cubicBezTo>
                    <a:cubicBezTo>
                      <a:pt x="176" y="50"/>
                      <a:pt x="214" y="145"/>
                      <a:pt x="90" y="96"/>
                    </a:cubicBezTo>
                    <a:cubicBezTo>
                      <a:pt x="0" y="61"/>
                      <a:pt x="113" y="64"/>
                      <a:pt x="69" y="64"/>
                    </a:cubicBezTo>
                    <a:cubicBezTo>
                      <a:pt x="62" y="43"/>
                      <a:pt x="70" y="0"/>
                      <a:pt x="47" y="0"/>
                    </a:cubicBezTo>
                    <a:cubicBezTo>
                      <a:pt x="35" y="0"/>
                      <a:pt x="37" y="93"/>
                      <a:pt x="37" y="106"/>
                    </a:cubicBez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8" name="任意多边形 3134"/>
              <p:cNvSpPr>
                <a:spLocks noChangeArrowheads="1"/>
              </p:cNvSpPr>
              <p:nvPr/>
            </p:nvSpPr>
            <p:spPr bwMode="auto">
              <a:xfrm>
                <a:off x="678" y="864"/>
                <a:ext cx="285" cy="297"/>
              </a:xfrm>
              <a:custGeom>
                <a:avLst/>
                <a:gdLst>
                  <a:gd name="T0" fmla="*/ 0 w 285"/>
                  <a:gd name="T1" fmla="*/ 0 h 297"/>
                  <a:gd name="T2" fmla="*/ 256 w 285"/>
                  <a:gd name="T3" fmla="*/ 192 h 297"/>
                  <a:gd name="T4" fmla="*/ 256 w 285"/>
                  <a:gd name="T5" fmla="*/ 288 h 297"/>
                  <a:gd name="T6" fmla="*/ 171 w 285"/>
                  <a:gd name="T7" fmla="*/ 266 h 297"/>
                  <a:gd name="T8" fmla="*/ 96 w 285"/>
                  <a:gd name="T9" fmla="*/ 192 h 297"/>
                  <a:gd name="T10" fmla="*/ 0 w 285"/>
                  <a:gd name="T11" fmla="*/ 0 h 297"/>
                </a:gdLst>
                <a:ahLst/>
                <a:cxnLst>
                  <a:cxn ang="0">
                    <a:pos x="T0" y="T1"/>
                  </a:cxn>
                  <a:cxn ang="0">
                    <a:pos x="T2" y="T3"/>
                  </a:cxn>
                  <a:cxn ang="0">
                    <a:pos x="T4" y="T5"/>
                  </a:cxn>
                  <a:cxn ang="0">
                    <a:pos x="T6" y="T7"/>
                  </a:cxn>
                  <a:cxn ang="0">
                    <a:pos x="T8" y="T9"/>
                  </a:cxn>
                  <a:cxn ang="0">
                    <a:pos x="T10" y="T11"/>
                  </a:cxn>
                </a:cxnLst>
                <a:rect l="0" t="0" r="r" b="b"/>
                <a:pathLst>
                  <a:path w="285" h="297">
                    <a:moveTo>
                      <a:pt x="0" y="0"/>
                    </a:moveTo>
                    <a:cubicBezTo>
                      <a:pt x="61" y="93"/>
                      <a:pt x="182" y="114"/>
                      <a:pt x="256" y="192"/>
                    </a:cubicBezTo>
                    <a:cubicBezTo>
                      <a:pt x="260" y="206"/>
                      <a:pt x="285" y="278"/>
                      <a:pt x="256" y="288"/>
                    </a:cubicBezTo>
                    <a:cubicBezTo>
                      <a:pt x="228" y="297"/>
                      <a:pt x="199" y="273"/>
                      <a:pt x="171" y="266"/>
                    </a:cubicBezTo>
                    <a:cubicBezTo>
                      <a:pt x="143" y="239"/>
                      <a:pt x="129" y="214"/>
                      <a:pt x="96" y="192"/>
                    </a:cubicBezTo>
                    <a:cubicBezTo>
                      <a:pt x="65" y="97"/>
                      <a:pt x="63" y="77"/>
                      <a:pt x="0" y="0"/>
                    </a:cubicBez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9" name="任意多边形 3135"/>
              <p:cNvSpPr>
                <a:spLocks noChangeArrowheads="1"/>
              </p:cNvSpPr>
              <p:nvPr/>
            </p:nvSpPr>
            <p:spPr bwMode="auto">
              <a:xfrm>
                <a:off x="3878" y="405"/>
                <a:ext cx="122" cy="192"/>
              </a:xfrm>
              <a:custGeom>
                <a:avLst/>
                <a:gdLst>
                  <a:gd name="T0" fmla="*/ 61 w 122"/>
                  <a:gd name="T1" fmla="*/ 10 h 192"/>
                  <a:gd name="T2" fmla="*/ 29 w 122"/>
                  <a:gd name="T3" fmla="*/ 21 h 192"/>
                  <a:gd name="T4" fmla="*/ 51 w 122"/>
                  <a:gd name="T5" fmla="*/ 106 h 192"/>
                  <a:gd name="T6" fmla="*/ 104 w 122"/>
                  <a:gd name="T7" fmla="*/ 192 h 192"/>
                  <a:gd name="T8" fmla="*/ 72 w 122"/>
                  <a:gd name="T9" fmla="*/ 85 h 192"/>
                  <a:gd name="T10" fmla="*/ 29 w 122"/>
                  <a:gd name="T11" fmla="*/ 0 h 192"/>
                  <a:gd name="T12" fmla="*/ 19 w 122"/>
                  <a:gd name="T13" fmla="*/ 64 h 192"/>
                  <a:gd name="T14" fmla="*/ 120 w 122"/>
                  <a:gd name="T15" fmla="*/ 133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92">
                    <a:moveTo>
                      <a:pt x="61" y="10"/>
                    </a:moveTo>
                    <a:cubicBezTo>
                      <a:pt x="50" y="14"/>
                      <a:pt x="37" y="13"/>
                      <a:pt x="29" y="21"/>
                    </a:cubicBezTo>
                    <a:cubicBezTo>
                      <a:pt x="0" y="51"/>
                      <a:pt x="31" y="87"/>
                      <a:pt x="51" y="106"/>
                    </a:cubicBezTo>
                    <a:cubicBezTo>
                      <a:pt x="66" y="155"/>
                      <a:pt x="51" y="174"/>
                      <a:pt x="104" y="192"/>
                    </a:cubicBezTo>
                    <a:cubicBezTo>
                      <a:pt x="122" y="141"/>
                      <a:pt x="109" y="122"/>
                      <a:pt x="72" y="85"/>
                    </a:cubicBezTo>
                    <a:cubicBezTo>
                      <a:pt x="48" y="11"/>
                      <a:pt x="67" y="37"/>
                      <a:pt x="29" y="0"/>
                    </a:cubicBezTo>
                    <a:cubicBezTo>
                      <a:pt x="16" y="42"/>
                      <a:pt x="19" y="21"/>
                      <a:pt x="19" y="64"/>
                    </a:cubicBezTo>
                    <a:lnTo>
                      <a:pt x="120" y="133"/>
                    </a:ln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0" name="任意多边形 3136"/>
              <p:cNvSpPr>
                <a:spLocks noChangeArrowheads="1"/>
              </p:cNvSpPr>
              <p:nvPr/>
            </p:nvSpPr>
            <p:spPr bwMode="auto">
              <a:xfrm>
                <a:off x="3878" y="408"/>
                <a:ext cx="86" cy="93"/>
              </a:xfrm>
              <a:custGeom>
                <a:avLst/>
                <a:gdLst>
                  <a:gd name="T0" fmla="*/ 51 w 86"/>
                  <a:gd name="T1" fmla="*/ 18 h 93"/>
                  <a:gd name="T2" fmla="*/ 19 w 86"/>
                  <a:gd name="T3" fmla="*/ 29 h 93"/>
                  <a:gd name="T4" fmla="*/ 62 w 86"/>
                  <a:gd name="T5" fmla="*/ 93 h 93"/>
                  <a:gd name="T6" fmla="*/ 83 w 86"/>
                  <a:gd name="T7" fmla="*/ 61 h 93"/>
                  <a:gd name="T8" fmla="*/ 72 w 86"/>
                  <a:gd name="T9" fmla="*/ 8 h 93"/>
                  <a:gd name="T10" fmla="*/ 40 w 86"/>
                  <a:gd name="T11" fmla="*/ 29 h 93"/>
                  <a:gd name="T12" fmla="*/ 8 w 86"/>
                  <a:gd name="T13" fmla="*/ 40 h 93"/>
                  <a:gd name="T14" fmla="*/ 51 w 86"/>
                  <a:gd name="T15" fmla="*/ 1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51" y="18"/>
                    </a:moveTo>
                    <a:cubicBezTo>
                      <a:pt x="40" y="22"/>
                      <a:pt x="23" y="18"/>
                      <a:pt x="19" y="29"/>
                    </a:cubicBezTo>
                    <a:cubicBezTo>
                      <a:pt x="1" y="82"/>
                      <a:pt x="32" y="83"/>
                      <a:pt x="62" y="93"/>
                    </a:cubicBezTo>
                    <a:cubicBezTo>
                      <a:pt x="69" y="82"/>
                      <a:pt x="82" y="74"/>
                      <a:pt x="83" y="61"/>
                    </a:cubicBezTo>
                    <a:cubicBezTo>
                      <a:pt x="85" y="43"/>
                      <a:pt x="86" y="19"/>
                      <a:pt x="72" y="8"/>
                    </a:cubicBezTo>
                    <a:cubicBezTo>
                      <a:pt x="62" y="0"/>
                      <a:pt x="51" y="23"/>
                      <a:pt x="40" y="29"/>
                    </a:cubicBezTo>
                    <a:cubicBezTo>
                      <a:pt x="30" y="34"/>
                      <a:pt x="0" y="48"/>
                      <a:pt x="8" y="40"/>
                    </a:cubicBezTo>
                    <a:cubicBezTo>
                      <a:pt x="19" y="29"/>
                      <a:pt x="37" y="25"/>
                      <a:pt x="51" y="18"/>
                    </a:cubicBez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 name="任意多边形 3137"/>
              <p:cNvSpPr>
                <a:spLocks noChangeArrowheads="1"/>
              </p:cNvSpPr>
              <p:nvPr/>
            </p:nvSpPr>
            <p:spPr bwMode="auto">
              <a:xfrm>
                <a:off x="69" y="0"/>
                <a:ext cx="588" cy="632"/>
              </a:xfrm>
              <a:custGeom>
                <a:avLst/>
                <a:gdLst>
                  <a:gd name="T0" fmla="*/ 1 w 588"/>
                  <a:gd name="T1" fmla="*/ 149 h 632"/>
                  <a:gd name="T2" fmla="*/ 12 w 588"/>
                  <a:gd name="T3" fmla="*/ 64 h 632"/>
                  <a:gd name="T4" fmla="*/ 44 w 588"/>
                  <a:gd name="T5" fmla="*/ 53 h 632"/>
                  <a:gd name="T6" fmla="*/ 140 w 588"/>
                  <a:gd name="T7" fmla="*/ 0 h 632"/>
                  <a:gd name="T8" fmla="*/ 236 w 588"/>
                  <a:gd name="T9" fmla="*/ 42 h 632"/>
                  <a:gd name="T10" fmla="*/ 225 w 588"/>
                  <a:gd name="T11" fmla="*/ 213 h 632"/>
                  <a:gd name="T12" fmla="*/ 289 w 588"/>
                  <a:gd name="T13" fmla="*/ 288 h 632"/>
                  <a:gd name="T14" fmla="*/ 300 w 588"/>
                  <a:gd name="T15" fmla="*/ 362 h 632"/>
                  <a:gd name="T16" fmla="*/ 310 w 588"/>
                  <a:gd name="T17" fmla="*/ 405 h 632"/>
                  <a:gd name="T18" fmla="*/ 374 w 588"/>
                  <a:gd name="T19" fmla="*/ 426 h 632"/>
                  <a:gd name="T20" fmla="*/ 449 w 588"/>
                  <a:gd name="T21" fmla="*/ 362 h 632"/>
                  <a:gd name="T22" fmla="*/ 502 w 588"/>
                  <a:gd name="T23" fmla="*/ 480 h 632"/>
                  <a:gd name="T24" fmla="*/ 524 w 588"/>
                  <a:gd name="T25" fmla="*/ 576 h 632"/>
                  <a:gd name="T26" fmla="*/ 588 w 588"/>
                  <a:gd name="T27" fmla="*/ 597 h 632"/>
                  <a:gd name="T28" fmla="*/ 502 w 588"/>
                  <a:gd name="T29" fmla="*/ 618 h 632"/>
                  <a:gd name="T30" fmla="*/ 385 w 588"/>
                  <a:gd name="T31" fmla="*/ 533 h 632"/>
                  <a:gd name="T32" fmla="*/ 374 w 588"/>
                  <a:gd name="T33" fmla="*/ 501 h 632"/>
                  <a:gd name="T34" fmla="*/ 342 w 588"/>
                  <a:gd name="T35" fmla="*/ 490 h 632"/>
                  <a:gd name="T36" fmla="*/ 225 w 588"/>
                  <a:gd name="T37" fmla="*/ 448 h 632"/>
                  <a:gd name="T38" fmla="*/ 150 w 588"/>
                  <a:gd name="T39" fmla="*/ 384 h 632"/>
                  <a:gd name="T40" fmla="*/ 129 w 588"/>
                  <a:gd name="T41" fmla="*/ 288 h 632"/>
                  <a:gd name="T42" fmla="*/ 65 w 588"/>
                  <a:gd name="T43" fmla="*/ 245 h 632"/>
                  <a:gd name="T44" fmla="*/ 1 w 588"/>
                  <a:gd name="T45" fmla="*/ 14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632">
                    <a:moveTo>
                      <a:pt x="1" y="149"/>
                    </a:moveTo>
                    <a:cubicBezTo>
                      <a:pt x="5" y="121"/>
                      <a:pt x="0" y="90"/>
                      <a:pt x="12" y="64"/>
                    </a:cubicBezTo>
                    <a:cubicBezTo>
                      <a:pt x="17" y="54"/>
                      <a:pt x="34" y="58"/>
                      <a:pt x="44" y="53"/>
                    </a:cubicBezTo>
                    <a:cubicBezTo>
                      <a:pt x="76" y="37"/>
                      <a:pt x="110" y="20"/>
                      <a:pt x="140" y="0"/>
                    </a:cubicBezTo>
                    <a:cubicBezTo>
                      <a:pt x="177" y="12"/>
                      <a:pt x="207" y="15"/>
                      <a:pt x="236" y="42"/>
                    </a:cubicBezTo>
                    <a:cubicBezTo>
                      <a:pt x="254" y="100"/>
                      <a:pt x="244" y="157"/>
                      <a:pt x="225" y="213"/>
                    </a:cubicBezTo>
                    <a:cubicBezTo>
                      <a:pt x="240" y="258"/>
                      <a:pt x="258" y="256"/>
                      <a:pt x="289" y="288"/>
                    </a:cubicBezTo>
                    <a:cubicBezTo>
                      <a:pt x="293" y="313"/>
                      <a:pt x="296" y="337"/>
                      <a:pt x="300" y="362"/>
                    </a:cubicBezTo>
                    <a:cubicBezTo>
                      <a:pt x="303" y="376"/>
                      <a:pt x="299" y="395"/>
                      <a:pt x="310" y="405"/>
                    </a:cubicBezTo>
                    <a:cubicBezTo>
                      <a:pt x="327" y="420"/>
                      <a:pt x="374" y="426"/>
                      <a:pt x="374" y="426"/>
                    </a:cubicBezTo>
                    <a:cubicBezTo>
                      <a:pt x="398" y="403"/>
                      <a:pt x="426" y="386"/>
                      <a:pt x="449" y="362"/>
                    </a:cubicBezTo>
                    <a:cubicBezTo>
                      <a:pt x="468" y="419"/>
                      <a:pt x="438" y="458"/>
                      <a:pt x="502" y="480"/>
                    </a:cubicBezTo>
                    <a:cubicBezTo>
                      <a:pt x="513" y="511"/>
                      <a:pt x="502" y="551"/>
                      <a:pt x="524" y="576"/>
                    </a:cubicBezTo>
                    <a:cubicBezTo>
                      <a:pt x="539" y="593"/>
                      <a:pt x="588" y="597"/>
                      <a:pt x="588" y="597"/>
                    </a:cubicBezTo>
                    <a:cubicBezTo>
                      <a:pt x="557" y="627"/>
                      <a:pt x="543" y="632"/>
                      <a:pt x="502" y="618"/>
                    </a:cubicBezTo>
                    <a:cubicBezTo>
                      <a:pt x="471" y="525"/>
                      <a:pt x="489" y="551"/>
                      <a:pt x="385" y="533"/>
                    </a:cubicBezTo>
                    <a:cubicBezTo>
                      <a:pt x="381" y="522"/>
                      <a:pt x="382" y="509"/>
                      <a:pt x="374" y="501"/>
                    </a:cubicBezTo>
                    <a:cubicBezTo>
                      <a:pt x="366" y="493"/>
                      <a:pt x="352" y="495"/>
                      <a:pt x="342" y="490"/>
                    </a:cubicBezTo>
                    <a:cubicBezTo>
                      <a:pt x="297" y="468"/>
                      <a:pt x="277" y="458"/>
                      <a:pt x="225" y="448"/>
                    </a:cubicBezTo>
                    <a:cubicBezTo>
                      <a:pt x="189" y="410"/>
                      <a:pt x="183" y="431"/>
                      <a:pt x="150" y="384"/>
                    </a:cubicBezTo>
                    <a:cubicBezTo>
                      <a:pt x="140" y="353"/>
                      <a:pt x="148" y="315"/>
                      <a:pt x="129" y="288"/>
                    </a:cubicBezTo>
                    <a:cubicBezTo>
                      <a:pt x="114" y="267"/>
                      <a:pt x="65" y="245"/>
                      <a:pt x="65" y="245"/>
                    </a:cubicBezTo>
                    <a:cubicBezTo>
                      <a:pt x="42" y="214"/>
                      <a:pt x="19" y="184"/>
                      <a:pt x="1" y="149"/>
                    </a:cubicBezTo>
                    <a:close/>
                  </a:path>
                </a:pathLst>
              </a:custGeom>
              <a:solidFill>
                <a:srgbClr val="00CC00"/>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5" name="任意多边形 3141"/>
              <p:cNvSpPr>
                <a:spLocks noChangeArrowheads="1"/>
              </p:cNvSpPr>
              <p:nvPr/>
            </p:nvSpPr>
            <p:spPr bwMode="auto">
              <a:xfrm>
                <a:off x="635" y="549"/>
                <a:ext cx="320" cy="265"/>
              </a:xfrm>
              <a:custGeom>
                <a:avLst/>
                <a:gdLst>
                  <a:gd name="T0" fmla="*/ 43 w 320"/>
                  <a:gd name="T1" fmla="*/ 48 h 265"/>
                  <a:gd name="T2" fmla="*/ 107 w 320"/>
                  <a:gd name="T3" fmla="*/ 37 h 265"/>
                  <a:gd name="T4" fmla="*/ 139 w 320"/>
                  <a:gd name="T5" fmla="*/ 16 h 265"/>
                  <a:gd name="T6" fmla="*/ 288 w 320"/>
                  <a:gd name="T7" fmla="*/ 27 h 265"/>
                  <a:gd name="T8" fmla="*/ 310 w 320"/>
                  <a:gd name="T9" fmla="*/ 91 h 265"/>
                  <a:gd name="T10" fmla="*/ 320 w 320"/>
                  <a:gd name="T11" fmla="*/ 123 h 265"/>
                  <a:gd name="T12" fmla="*/ 288 w 320"/>
                  <a:gd name="T13" fmla="*/ 144 h 265"/>
                  <a:gd name="T14" fmla="*/ 246 w 320"/>
                  <a:gd name="T15" fmla="*/ 155 h 265"/>
                  <a:gd name="T16" fmla="*/ 235 w 320"/>
                  <a:gd name="T17" fmla="*/ 187 h 265"/>
                  <a:gd name="T18" fmla="*/ 203 w 320"/>
                  <a:gd name="T19" fmla="*/ 197 h 265"/>
                  <a:gd name="T20" fmla="*/ 75 w 320"/>
                  <a:gd name="T21" fmla="*/ 208 h 265"/>
                  <a:gd name="T22" fmla="*/ 118 w 320"/>
                  <a:gd name="T23" fmla="*/ 229 h 265"/>
                  <a:gd name="T24" fmla="*/ 128 w 320"/>
                  <a:gd name="T25" fmla="*/ 197 h 265"/>
                  <a:gd name="T26" fmla="*/ 96 w 320"/>
                  <a:gd name="T27" fmla="*/ 219 h 265"/>
                  <a:gd name="T28" fmla="*/ 0 w 320"/>
                  <a:gd name="T29" fmla="*/ 251 h 265"/>
                  <a:gd name="T30" fmla="*/ 22 w 320"/>
                  <a:gd name="T31" fmla="*/ 208 h 265"/>
                  <a:gd name="T32" fmla="*/ 64 w 320"/>
                  <a:gd name="T33" fmla="*/ 165 h 265"/>
                  <a:gd name="T34" fmla="*/ 54 w 320"/>
                  <a:gd name="T35" fmla="*/ 69 h 265"/>
                  <a:gd name="T36" fmla="*/ 43 w 320"/>
                  <a:gd name="T37" fmla="*/ 101 h 265"/>
                  <a:gd name="T38" fmla="*/ 32 w 320"/>
                  <a:gd name="T39" fmla="*/ 187 h 265"/>
                  <a:gd name="T40" fmla="*/ 22 w 320"/>
                  <a:gd name="T41" fmla="*/ 219 h 265"/>
                  <a:gd name="T42" fmla="*/ 171 w 320"/>
                  <a:gd name="T43" fmla="*/ 0 h 265"/>
                  <a:gd name="T44" fmla="*/ 123 w 320"/>
                  <a:gd name="T45"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265">
                    <a:moveTo>
                      <a:pt x="43" y="48"/>
                    </a:moveTo>
                    <a:cubicBezTo>
                      <a:pt x="64" y="44"/>
                      <a:pt x="86" y="44"/>
                      <a:pt x="107" y="37"/>
                    </a:cubicBezTo>
                    <a:cubicBezTo>
                      <a:pt x="119" y="33"/>
                      <a:pt x="126" y="17"/>
                      <a:pt x="139" y="16"/>
                    </a:cubicBezTo>
                    <a:cubicBezTo>
                      <a:pt x="189" y="13"/>
                      <a:pt x="238" y="23"/>
                      <a:pt x="288" y="27"/>
                    </a:cubicBezTo>
                    <a:cubicBezTo>
                      <a:pt x="295" y="48"/>
                      <a:pt x="303" y="70"/>
                      <a:pt x="310" y="91"/>
                    </a:cubicBezTo>
                    <a:cubicBezTo>
                      <a:pt x="314" y="102"/>
                      <a:pt x="320" y="123"/>
                      <a:pt x="320" y="123"/>
                    </a:cubicBezTo>
                    <a:cubicBezTo>
                      <a:pt x="309" y="130"/>
                      <a:pt x="300" y="139"/>
                      <a:pt x="288" y="144"/>
                    </a:cubicBezTo>
                    <a:cubicBezTo>
                      <a:pt x="275" y="150"/>
                      <a:pt x="257" y="146"/>
                      <a:pt x="246" y="155"/>
                    </a:cubicBezTo>
                    <a:cubicBezTo>
                      <a:pt x="237" y="162"/>
                      <a:pt x="243" y="179"/>
                      <a:pt x="235" y="187"/>
                    </a:cubicBezTo>
                    <a:cubicBezTo>
                      <a:pt x="227" y="195"/>
                      <a:pt x="214" y="196"/>
                      <a:pt x="203" y="197"/>
                    </a:cubicBezTo>
                    <a:cubicBezTo>
                      <a:pt x="161" y="203"/>
                      <a:pt x="118" y="204"/>
                      <a:pt x="75" y="208"/>
                    </a:cubicBezTo>
                    <a:cubicBezTo>
                      <a:pt x="89" y="215"/>
                      <a:pt x="102" y="232"/>
                      <a:pt x="118" y="229"/>
                    </a:cubicBezTo>
                    <a:cubicBezTo>
                      <a:pt x="129" y="227"/>
                      <a:pt x="138" y="202"/>
                      <a:pt x="128" y="197"/>
                    </a:cubicBezTo>
                    <a:cubicBezTo>
                      <a:pt x="116" y="192"/>
                      <a:pt x="107" y="212"/>
                      <a:pt x="96" y="219"/>
                    </a:cubicBezTo>
                    <a:cubicBezTo>
                      <a:pt x="66" y="265"/>
                      <a:pt x="53" y="263"/>
                      <a:pt x="0" y="251"/>
                    </a:cubicBezTo>
                    <a:cubicBezTo>
                      <a:pt x="7" y="237"/>
                      <a:pt x="11" y="219"/>
                      <a:pt x="22" y="208"/>
                    </a:cubicBezTo>
                    <a:cubicBezTo>
                      <a:pt x="77" y="153"/>
                      <a:pt x="38" y="248"/>
                      <a:pt x="64" y="165"/>
                    </a:cubicBezTo>
                    <a:cubicBezTo>
                      <a:pt x="61" y="133"/>
                      <a:pt x="64" y="100"/>
                      <a:pt x="54" y="69"/>
                    </a:cubicBezTo>
                    <a:cubicBezTo>
                      <a:pt x="50" y="58"/>
                      <a:pt x="45" y="90"/>
                      <a:pt x="43" y="101"/>
                    </a:cubicBezTo>
                    <a:cubicBezTo>
                      <a:pt x="38" y="129"/>
                      <a:pt x="37" y="159"/>
                      <a:pt x="32" y="187"/>
                    </a:cubicBezTo>
                    <a:cubicBezTo>
                      <a:pt x="30" y="198"/>
                      <a:pt x="22" y="219"/>
                      <a:pt x="22" y="219"/>
                    </a:cubicBezTo>
                    <a:lnTo>
                      <a:pt x="171" y="0"/>
                    </a:lnTo>
                    <a:lnTo>
                      <a:pt x="123" y="48"/>
                    </a:ln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 name="任意多边形 3142"/>
              <p:cNvSpPr>
                <a:spLocks noChangeArrowheads="1"/>
              </p:cNvSpPr>
              <p:nvPr/>
            </p:nvSpPr>
            <p:spPr bwMode="auto">
              <a:xfrm>
                <a:off x="670" y="541"/>
                <a:ext cx="149" cy="163"/>
              </a:xfrm>
              <a:custGeom>
                <a:avLst/>
                <a:gdLst>
                  <a:gd name="T0" fmla="*/ 125 w 149"/>
                  <a:gd name="T1" fmla="*/ 3 h 163"/>
                  <a:gd name="T2" fmla="*/ 51 w 149"/>
                  <a:gd name="T3" fmla="*/ 13 h 163"/>
                  <a:gd name="T4" fmla="*/ 72 w 149"/>
                  <a:gd name="T5" fmla="*/ 35 h 163"/>
                  <a:gd name="T6" fmla="*/ 40 w 149"/>
                  <a:gd name="T7" fmla="*/ 45 h 163"/>
                  <a:gd name="T8" fmla="*/ 40 w 149"/>
                  <a:gd name="T9" fmla="*/ 163 h 163"/>
                  <a:gd name="T10" fmla="*/ 115 w 149"/>
                  <a:gd name="T11" fmla="*/ 131 h 163"/>
                  <a:gd name="T12" fmla="*/ 147 w 149"/>
                  <a:gd name="T13" fmla="*/ 13 h 163"/>
                  <a:gd name="T14" fmla="*/ 125 w 149"/>
                  <a:gd name="T15" fmla="*/ 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63">
                    <a:moveTo>
                      <a:pt x="125" y="3"/>
                    </a:moveTo>
                    <a:cubicBezTo>
                      <a:pt x="100" y="6"/>
                      <a:pt x="72" y="0"/>
                      <a:pt x="51" y="13"/>
                    </a:cubicBezTo>
                    <a:cubicBezTo>
                      <a:pt x="42" y="18"/>
                      <a:pt x="75" y="25"/>
                      <a:pt x="72" y="35"/>
                    </a:cubicBezTo>
                    <a:cubicBezTo>
                      <a:pt x="68" y="46"/>
                      <a:pt x="51" y="42"/>
                      <a:pt x="40" y="45"/>
                    </a:cubicBezTo>
                    <a:cubicBezTo>
                      <a:pt x="1" y="86"/>
                      <a:pt x="0" y="121"/>
                      <a:pt x="40" y="163"/>
                    </a:cubicBezTo>
                    <a:cubicBezTo>
                      <a:pt x="55" y="158"/>
                      <a:pt x="107" y="141"/>
                      <a:pt x="115" y="131"/>
                    </a:cubicBezTo>
                    <a:cubicBezTo>
                      <a:pt x="120" y="125"/>
                      <a:pt x="149" y="28"/>
                      <a:pt x="147" y="13"/>
                    </a:cubicBezTo>
                    <a:cubicBezTo>
                      <a:pt x="146" y="5"/>
                      <a:pt x="132" y="6"/>
                      <a:pt x="125" y="3"/>
                    </a:cubicBez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7" name="任意多边形 3143"/>
              <p:cNvSpPr>
                <a:spLocks noChangeArrowheads="1"/>
              </p:cNvSpPr>
              <p:nvPr/>
            </p:nvSpPr>
            <p:spPr bwMode="auto">
              <a:xfrm>
                <a:off x="588" y="800"/>
                <a:ext cx="446" cy="853"/>
              </a:xfrm>
              <a:custGeom>
                <a:avLst/>
                <a:gdLst>
                  <a:gd name="T0" fmla="*/ 47 w 446"/>
                  <a:gd name="T1" fmla="*/ 0 h 853"/>
                  <a:gd name="T2" fmla="*/ 37 w 446"/>
                  <a:gd name="T3" fmla="*/ 106 h 853"/>
                  <a:gd name="T4" fmla="*/ 69 w 446"/>
                  <a:gd name="T5" fmla="*/ 117 h 853"/>
                  <a:gd name="T6" fmla="*/ 79 w 446"/>
                  <a:gd name="T7" fmla="*/ 192 h 853"/>
                  <a:gd name="T8" fmla="*/ 122 w 446"/>
                  <a:gd name="T9" fmla="*/ 245 h 853"/>
                  <a:gd name="T10" fmla="*/ 133 w 446"/>
                  <a:gd name="T11" fmla="*/ 277 h 853"/>
                  <a:gd name="T12" fmla="*/ 207 w 446"/>
                  <a:gd name="T13" fmla="*/ 298 h 853"/>
                  <a:gd name="T14" fmla="*/ 197 w 446"/>
                  <a:gd name="T15" fmla="*/ 416 h 853"/>
                  <a:gd name="T16" fmla="*/ 175 w 446"/>
                  <a:gd name="T17" fmla="*/ 672 h 853"/>
                  <a:gd name="T18" fmla="*/ 154 w 446"/>
                  <a:gd name="T19" fmla="*/ 736 h 853"/>
                  <a:gd name="T20" fmla="*/ 143 w 446"/>
                  <a:gd name="T21" fmla="*/ 768 h 853"/>
                  <a:gd name="T22" fmla="*/ 154 w 446"/>
                  <a:gd name="T23" fmla="*/ 821 h 853"/>
                  <a:gd name="T24" fmla="*/ 165 w 446"/>
                  <a:gd name="T25" fmla="*/ 853 h 853"/>
                  <a:gd name="T26" fmla="*/ 175 w 446"/>
                  <a:gd name="T27" fmla="*/ 821 h 853"/>
                  <a:gd name="T28" fmla="*/ 197 w 446"/>
                  <a:gd name="T29" fmla="*/ 800 h 853"/>
                  <a:gd name="T30" fmla="*/ 239 w 446"/>
                  <a:gd name="T31" fmla="*/ 650 h 853"/>
                  <a:gd name="T32" fmla="*/ 357 w 446"/>
                  <a:gd name="T33" fmla="*/ 618 h 853"/>
                  <a:gd name="T34" fmla="*/ 389 w 446"/>
                  <a:gd name="T35" fmla="*/ 682 h 853"/>
                  <a:gd name="T36" fmla="*/ 421 w 446"/>
                  <a:gd name="T37" fmla="*/ 672 h 853"/>
                  <a:gd name="T38" fmla="*/ 410 w 446"/>
                  <a:gd name="T39" fmla="*/ 629 h 853"/>
                  <a:gd name="T40" fmla="*/ 389 w 446"/>
                  <a:gd name="T41" fmla="*/ 586 h 853"/>
                  <a:gd name="T42" fmla="*/ 442 w 446"/>
                  <a:gd name="T43" fmla="*/ 490 h 853"/>
                  <a:gd name="T44" fmla="*/ 431 w 446"/>
                  <a:gd name="T45" fmla="*/ 384 h 853"/>
                  <a:gd name="T46" fmla="*/ 389 w 446"/>
                  <a:gd name="T47" fmla="*/ 373 h 853"/>
                  <a:gd name="T48" fmla="*/ 367 w 446"/>
                  <a:gd name="T49" fmla="*/ 298 h 853"/>
                  <a:gd name="T50" fmla="*/ 335 w 446"/>
                  <a:gd name="T51" fmla="*/ 277 h 853"/>
                  <a:gd name="T52" fmla="*/ 325 w 446"/>
                  <a:gd name="T53" fmla="*/ 234 h 853"/>
                  <a:gd name="T54" fmla="*/ 293 w 446"/>
                  <a:gd name="T55" fmla="*/ 192 h 853"/>
                  <a:gd name="T56" fmla="*/ 303 w 446"/>
                  <a:gd name="T57" fmla="*/ 224 h 853"/>
                  <a:gd name="T58" fmla="*/ 239 w 446"/>
                  <a:gd name="T59" fmla="*/ 192 h 853"/>
                  <a:gd name="T60" fmla="*/ 165 w 446"/>
                  <a:gd name="T61" fmla="*/ 181 h 853"/>
                  <a:gd name="T62" fmla="*/ 218 w 446"/>
                  <a:gd name="T63" fmla="*/ 170 h 853"/>
                  <a:gd name="T64" fmla="*/ 229 w 446"/>
                  <a:gd name="T65" fmla="*/ 202 h 853"/>
                  <a:gd name="T66" fmla="*/ 197 w 446"/>
                  <a:gd name="T67" fmla="*/ 213 h 853"/>
                  <a:gd name="T68" fmla="*/ 378 w 446"/>
                  <a:gd name="T69" fmla="*/ 298 h 853"/>
                  <a:gd name="T70" fmla="*/ 389 w 446"/>
                  <a:gd name="T71" fmla="*/ 266 h 853"/>
                  <a:gd name="T72" fmla="*/ 197 w 446"/>
                  <a:gd name="T73" fmla="*/ 170 h 853"/>
                  <a:gd name="T74" fmla="*/ 90 w 446"/>
                  <a:gd name="T75" fmla="*/ 96 h 853"/>
                  <a:gd name="T76" fmla="*/ 69 w 446"/>
                  <a:gd name="T77" fmla="*/ 64 h 853"/>
                  <a:gd name="T78" fmla="*/ 47 w 446"/>
                  <a:gd name="T79" fmla="*/ 0 h 853"/>
                  <a:gd name="T80" fmla="*/ 37 w 446"/>
                  <a:gd name="T81" fmla="*/ 10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53">
                    <a:moveTo>
                      <a:pt x="47" y="0"/>
                    </a:moveTo>
                    <a:cubicBezTo>
                      <a:pt x="41" y="27"/>
                      <a:pt x="12" y="81"/>
                      <a:pt x="37" y="106"/>
                    </a:cubicBezTo>
                    <a:cubicBezTo>
                      <a:pt x="45" y="114"/>
                      <a:pt x="58" y="113"/>
                      <a:pt x="69" y="117"/>
                    </a:cubicBezTo>
                    <a:cubicBezTo>
                      <a:pt x="72" y="142"/>
                      <a:pt x="71" y="168"/>
                      <a:pt x="79" y="192"/>
                    </a:cubicBezTo>
                    <a:cubicBezTo>
                      <a:pt x="86" y="214"/>
                      <a:pt x="112" y="225"/>
                      <a:pt x="122" y="245"/>
                    </a:cubicBezTo>
                    <a:cubicBezTo>
                      <a:pt x="127" y="255"/>
                      <a:pt x="124" y="270"/>
                      <a:pt x="133" y="277"/>
                    </a:cubicBezTo>
                    <a:cubicBezTo>
                      <a:pt x="153" y="293"/>
                      <a:pt x="183" y="290"/>
                      <a:pt x="207" y="298"/>
                    </a:cubicBezTo>
                    <a:cubicBezTo>
                      <a:pt x="219" y="346"/>
                      <a:pt x="212" y="370"/>
                      <a:pt x="197" y="416"/>
                    </a:cubicBezTo>
                    <a:cubicBezTo>
                      <a:pt x="196" y="429"/>
                      <a:pt x="179" y="649"/>
                      <a:pt x="175" y="672"/>
                    </a:cubicBezTo>
                    <a:cubicBezTo>
                      <a:pt x="171" y="694"/>
                      <a:pt x="161" y="715"/>
                      <a:pt x="154" y="736"/>
                    </a:cubicBezTo>
                    <a:cubicBezTo>
                      <a:pt x="150" y="747"/>
                      <a:pt x="143" y="768"/>
                      <a:pt x="143" y="768"/>
                    </a:cubicBezTo>
                    <a:cubicBezTo>
                      <a:pt x="147" y="786"/>
                      <a:pt x="149" y="804"/>
                      <a:pt x="154" y="821"/>
                    </a:cubicBezTo>
                    <a:cubicBezTo>
                      <a:pt x="157" y="832"/>
                      <a:pt x="154" y="853"/>
                      <a:pt x="165" y="853"/>
                    </a:cubicBezTo>
                    <a:cubicBezTo>
                      <a:pt x="176" y="853"/>
                      <a:pt x="169" y="831"/>
                      <a:pt x="175" y="821"/>
                    </a:cubicBezTo>
                    <a:cubicBezTo>
                      <a:pt x="180" y="812"/>
                      <a:pt x="190" y="807"/>
                      <a:pt x="197" y="800"/>
                    </a:cubicBezTo>
                    <a:cubicBezTo>
                      <a:pt x="204" y="734"/>
                      <a:pt x="196" y="695"/>
                      <a:pt x="239" y="650"/>
                    </a:cubicBezTo>
                    <a:cubicBezTo>
                      <a:pt x="261" y="585"/>
                      <a:pt x="303" y="605"/>
                      <a:pt x="357" y="618"/>
                    </a:cubicBezTo>
                    <a:cubicBezTo>
                      <a:pt x="362" y="633"/>
                      <a:pt x="371" y="675"/>
                      <a:pt x="389" y="682"/>
                    </a:cubicBezTo>
                    <a:cubicBezTo>
                      <a:pt x="399" y="686"/>
                      <a:pt x="410" y="675"/>
                      <a:pt x="421" y="672"/>
                    </a:cubicBezTo>
                    <a:cubicBezTo>
                      <a:pt x="417" y="658"/>
                      <a:pt x="415" y="643"/>
                      <a:pt x="410" y="629"/>
                    </a:cubicBezTo>
                    <a:cubicBezTo>
                      <a:pt x="404" y="614"/>
                      <a:pt x="391" y="602"/>
                      <a:pt x="389" y="586"/>
                    </a:cubicBezTo>
                    <a:cubicBezTo>
                      <a:pt x="384" y="548"/>
                      <a:pt x="424" y="518"/>
                      <a:pt x="442" y="490"/>
                    </a:cubicBezTo>
                    <a:cubicBezTo>
                      <a:pt x="438" y="455"/>
                      <a:pt x="446" y="416"/>
                      <a:pt x="431" y="384"/>
                    </a:cubicBezTo>
                    <a:cubicBezTo>
                      <a:pt x="425" y="371"/>
                      <a:pt x="399" y="383"/>
                      <a:pt x="389" y="373"/>
                    </a:cubicBezTo>
                    <a:cubicBezTo>
                      <a:pt x="371" y="354"/>
                      <a:pt x="383" y="318"/>
                      <a:pt x="367" y="298"/>
                    </a:cubicBezTo>
                    <a:cubicBezTo>
                      <a:pt x="359" y="288"/>
                      <a:pt x="346" y="284"/>
                      <a:pt x="335" y="277"/>
                    </a:cubicBezTo>
                    <a:cubicBezTo>
                      <a:pt x="332" y="263"/>
                      <a:pt x="335" y="244"/>
                      <a:pt x="325" y="234"/>
                    </a:cubicBezTo>
                    <a:cubicBezTo>
                      <a:pt x="282" y="191"/>
                      <a:pt x="269" y="262"/>
                      <a:pt x="293" y="192"/>
                    </a:cubicBezTo>
                    <a:cubicBezTo>
                      <a:pt x="296" y="203"/>
                      <a:pt x="311" y="216"/>
                      <a:pt x="303" y="224"/>
                    </a:cubicBezTo>
                    <a:cubicBezTo>
                      <a:pt x="294" y="232"/>
                      <a:pt x="241" y="192"/>
                      <a:pt x="239" y="192"/>
                    </a:cubicBezTo>
                    <a:cubicBezTo>
                      <a:pt x="215" y="185"/>
                      <a:pt x="190" y="185"/>
                      <a:pt x="165" y="181"/>
                    </a:cubicBezTo>
                    <a:cubicBezTo>
                      <a:pt x="121" y="33"/>
                      <a:pt x="108" y="46"/>
                      <a:pt x="218" y="170"/>
                    </a:cubicBezTo>
                    <a:cubicBezTo>
                      <a:pt x="222" y="181"/>
                      <a:pt x="234" y="192"/>
                      <a:pt x="229" y="202"/>
                    </a:cubicBezTo>
                    <a:cubicBezTo>
                      <a:pt x="224" y="212"/>
                      <a:pt x="189" y="205"/>
                      <a:pt x="197" y="213"/>
                    </a:cubicBezTo>
                    <a:cubicBezTo>
                      <a:pt x="274" y="290"/>
                      <a:pt x="296" y="285"/>
                      <a:pt x="378" y="298"/>
                    </a:cubicBezTo>
                    <a:cubicBezTo>
                      <a:pt x="382" y="287"/>
                      <a:pt x="390" y="277"/>
                      <a:pt x="389" y="266"/>
                    </a:cubicBezTo>
                    <a:cubicBezTo>
                      <a:pt x="377" y="147"/>
                      <a:pt x="303" y="178"/>
                      <a:pt x="197" y="170"/>
                    </a:cubicBezTo>
                    <a:cubicBezTo>
                      <a:pt x="176" y="50"/>
                      <a:pt x="214" y="145"/>
                      <a:pt x="90" y="96"/>
                    </a:cubicBezTo>
                    <a:cubicBezTo>
                      <a:pt x="0" y="61"/>
                      <a:pt x="113" y="64"/>
                      <a:pt x="69" y="64"/>
                    </a:cubicBezTo>
                    <a:cubicBezTo>
                      <a:pt x="62" y="43"/>
                      <a:pt x="70" y="0"/>
                      <a:pt x="47" y="0"/>
                    </a:cubicBezTo>
                    <a:cubicBezTo>
                      <a:pt x="35" y="0"/>
                      <a:pt x="37" y="93"/>
                      <a:pt x="37" y="106"/>
                    </a:cubicBez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 name="任意多边形 3144"/>
              <p:cNvSpPr>
                <a:spLocks noChangeArrowheads="1"/>
              </p:cNvSpPr>
              <p:nvPr/>
            </p:nvSpPr>
            <p:spPr bwMode="auto">
              <a:xfrm>
                <a:off x="678" y="864"/>
                <a:ext cx="285" cy="297"/>
              </a:xfrm>
              <a:custGeom>
                <a:avLst/>
                <a:gdLst>
                  <a:gd name="T0" fmla="*/ 0 w 285"/>
                  <a:gd name="T1" fmla="*/ 0 h 297"/>
                  <a:gd name="T2" fmla="*/ 256 w 285"/>
                  <a:gd name="T3" fmla="*/ 192 h 297"/>
                  <a:gd name="T4" fmla="*/ 256 w 285"/>
                  <a:gd name="T5" fmla="*/ 288 h 297"/>
                  <a:gd name="T6" fmla="*/ 171 w 285"/>
                  <a:gd name="T7" fmla="*/ 266 h 297"/>
                  <a:gd name="T8" fmla="*/ 96 w 285"/>
                  <a:gd name="T9" fmla="*/ 192 h 297"/>
                  <a:gd name="T10" fmla="*/ 0 w 285"/>
                  <a:gd name="T11" fmla="*/ 0 h 297"/>
                </a:gdLst>
                <a:ahLst/>
                <a:cxnLst>
                  <a:cxn ang="0">
                    <a:pos x="T0" y="T1"/>
                  </a:cxn>
                  <a:cxn ang="0">
                    <a:pos x="T2" y="T3"/>
                  </a:cxn>
                  <a:cxn ang="0">
                    <a:pos x="T4" y="T5"/>
                  </a:cxn>
                  <a:cxn ang="0">
                    <a:pos x="T6" y="T7"/>
                  </a:cxn>
                  <a:cxn ang="0">
                    <a:pos x="T8" y="T9"/>
                  </a:cxn>
                  <a:cxn ang="0">
                    <a:pos x="T10" y="T11"/>
                  </a:cxn>
                </a:cxnLst>
                <a:rect l="0" t="0" r="r" b="b"/>
                <a:pathLst>
                  <a:path w="285" h="297">
                    <a:moveTo>
                      <a:pt x="0" y="0"/>
                    </a:moveTo>
                    <a:cubicBezTo>
                      <a:pt x="61" y="93"/>
                      <a:pt x="182" y="114"/>
                      <a:pt x="256" y="192"/>
                    </a:cubicBezTo>
                    <a:cubicBezTo>
                      <a:pt x="260" y="206"/>
                      <a:pt x="285" y="278"/>
                      <a:pt x="256" y="288"/>
                    </a:cubicBezTo>
                    <a:cubicBezTo>
                      <a:pt x="228" y="297"/>
                      <a:pt x="199" y="273"/>
                      <a:pt x="171" y="266"/>
                    </a:cubicBezTo>
                    <a:cubicBezTo>
                      <a:pt x="143" y="239"/>
                      <a:pt x="129" y="214"/>
                      <a:pt x="96" y="192"/>
                    </a:cubicBezTo>
                    <a:cubicBezTo>
                      <a:pt x="65" y="97"/>
                      <a:pt x="63" y="77"/>
                      <a:pt x="0" y="0"/>
                    </a:cubicBezTo>
                    <a:close/>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9" name="任意多边形 3145"/>
              <p:cNvSpPr>
                <a:spLocks noChangeArrowheads="1"/>
              </p:cNvSpPr>
              <p:nvPr/>
            </p:nvSpPr>
            <p:spPr bwMode="auto">
              <a:xfrm>
                <a:off x="69" y="-9"/>
                <a:ext cx="588" cy="632"/>
              </a:xfrm>
              <a:custGeom>
                <a:avLst/>
                <a:gdLst>
                  <a:gd name="T0" fmla="*/ 1 w 588"/>
                  <a:gd name="T1" fmla="*/ 149 h 632"/>
                  <a:gd name="T2" fmla="*/ 12 w 588"/>
                  <a:gd name="T3" fmla="*/ 64 h 632"/>
                  <a:gd name="T4" fmla="*/ 44 w 588"/>
                  <a:gd name="T5" fmla="*/ 53 h 632"/>
                  <a:gd name="T6" fmla="*/ 140 w 588"/>
                  <a:gd name="T7" fmla="*/ 0 h 632"/>
                  <a:gd name="T8" fmla="*/ 236 w 588"/>
                  <a:gd name="T9" fmla="*/ 42 h 632"/>
                  <a:gd name="T10" fmla="*/ 225 w 588"/>
                  <a:gd name="T11" fmla="*/ 213 h 632"/>
                  <a:gd name="T12" fmla="*/ 289 w 588"/>
                  <a:gd name="T13" fmla="*/ 288 h 632"/>
                  <a:gd name="T14" fmla="*/ 300 w 588"/>
                  <a:gd name="T15" fmla="*/ 362 h 632"/>
                  <a:gd name="T16" fmla="*/ 310 w 588"/>
                  <a:gd name="T17" fmla="*/ 405 h 632"/>
                  <a:gd name="T18" fmla="*/ 374 w 588"/>
                  <a:gd name="T19" fmla="*/ 426 h 632"/>
                  <a:gd name="T20" fmla="*/ 449 w 588"/>
                  <a:gd name="T21" fmla="*/ 362 h 632"/>
                  <a:gd name="T22" fmla="*/ 502 w 588"/>
                  <a:gd name="T23" fmla="*/ 480 h 632"/>
                  <a:gd name="T24" fmla="*/ 524 w 588"/>
                  <a:gd name="T25" fmla="*/ 576 h 632"/>
                  <a:gd name="T26" fmla="*/ 588 w 588"/>
                  <a:gd name="T27" fmla="*/ 597 h 632"/>
                  <a:gd name="T28" fmla="*/ 502 w 588"/>
                  <a:gd name="T29" fmla="*/ 618 h 632"/>
                  <a:gd name="T30" fmla="*/ 385 w 588"/>
                  <a:gd name="T31" fmla="*/ 533 h 632"/>
                  <a:gd name="T32" fmla="*/ 374 w 588"/>
                  <a:gd name="T33" fmla="*/ 501 h 632"/>
                  <a:gd name="T34" fmla="*/ 342 w 588"/>
                  <a:gd name="T35" fmla="*/ 490 h 632"/>
                  <a:gd name="T36" fmla="*/ 225 w 588"/>
                  <a:gd name="T37" fmla="*/ 448 h 632"/>
                  <a:gd name="T38" fmla="*/ 150 w 588"/>
                  <a:gd name="T39" fmla="*/ 384 h 632"/>
                  <a:gd name="T40" fmla="*/ 129 w 588"/>
                  <a:gd name="T41" fmla="*/ 288 h 632"/>
                  <a:gd name="T42" fmla="*/ 65 w 588"/>
                  <a:gd name="T43" fmla="*/ 245 h 632"/>
                  <a:gd name="T44" fmla="*/ 1 w 588"/>
                  <a:gd name="T45" fmla="*/ 14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8" h="632">
                    <a:moveTo>
                      <a:pt x="1" y="149"/>
                    </a:moveTo>
                    <a:cubicBezTo>
                      <a:pt x="5" y="121"/>
                      <a:pt x="0" y="90"/>
                      <a:pt x="12" y="64"/>
                    </a:cubicBezTo>
                    <a:cubicBezTo>
                      <a:pt x="17" y="54"/>
                      <a:pt x="34" y="58"/>
                      <a:pt x="44" y="53"/>
                    </a:cubicBezTo>
                    <a:cubicBezTo>
                      <a:pt x="76" y="37"/>
                      <a:pt x="110" y="20"/>
                      <a:pt x="140" y="0"/>
                    </a:cubicBezTo>
                    <a:cubicBezTo>
                      <a:pt x="177" y="12"/>
                      <a:pt x="207" y="15"/>
                      <a:pt x="236" y="42"/>
                    </a:cubicBezTo>
                    <a:cubicBezTo>
                      <a:pt x="254" y="100"/>
                      <a:pt x="244" y="157"/>
                      <a:pt x="225" y="213"/>
                    </a:cubicBezTo>
                    <a:cubicBezTo>
                      <a:pt x="240" y="258"/>
                      <a:pt x="258" y="256"/>
                      <a:pt x="289" y="288"/>
                    </a:cubicBezTo>
                    <a:cubicBezTo>
                      <a:pt x="293" y="313"/>
                      <a:pt x="296" y="337"/>
                      <a:pt x="300" y="362"/>
                    </a:cubicBezTo>
                    <a:cubicBezTo>
                      <a:pt x="303" y="376"/>
                      <a:pt x="299" y="395"/>
                      <a:pt x="310" y="405"/>
                    </a:cubicBezTo>
                    <a:cubicBezTo>
                      <a:pt x="327" y="420"/>
                      <a:pt x="374" y="426"/>
                      <a:pt x="374" y="426"/>
                    </a:cubicBezTo>
                    <a:cubicBezTo>
                      <a:pt x="398" y="403"/>
                      <a:pt x="426" y="386"/>
                      <a:pt x="449" y="362"/>
                    </a:cubicBezTo>
                    <a:cubicBezTo>
                      <a:pt x="468" y="419"/>
                      <a:pt x="438" y="458"/>
                      <a:pt x="502" y="480"/>
                    </a:cubicBezTo>
                    <a:cubicBezTo>
                      <a:pt x="513" y="511"/>
                      <a:pt x="502" y="551"/>
                      <a:pt x="524" y="576"/>
                    </a:cubicBezTo>
                    <a:cubicBezTo>
                      <a:pt x="539" y="593"/>
                      <a:pt x="588" y="597"/>
                      <a:pt x="588" y="597"/>
                    </a:cubicBezTo>
                    <a:cubicBezTo>
                      <a:pt x="557" y="627"/>
                      <a:pt x="543" y="632"/>
                      <a:pt x="502" y="618"/>
                    </a:cubicBezTo>
                    <a:cubicBezTo>
                      <a:pt x="471" y="525"/>
                      <a:pt x="489" y="551"/>
                      <a:pt x="385" y="533"/>
                    </a:cubicBezTo>
                    <a:cubicBezTo>
                      <a:pt x="381" y="522"/>
                      <a:pt x="382" y="509"/>
                      <a:pt x="374" y="501"/>
                    </a:cubicBezTo>
                    <a:cubicBezTo>
                      <a:pt x="366" y="493"/>
                      <a:pt x="352" y="495"/>
                      <a:pt x="342" y="490"/>
                    </a:cubicBezTo>
                    <a:cubicBezTo>
                      <a:pt x="297" y="468"/>
                      <a:pt x="277" y="458"/>
                      <a:pt x="225" y="448"/>
                    </a:cubicBezTo>
                    <a:cubicBezTo>
                      <a:pt x="189" y="410"/>
                      <a:pt x="183" y="431"/>
                      <a:pt x="150" y="384"/>
                    </a:cubicBezTo>
                    <a:cubicBezTo>
                      <a:pt x="140" y="353"/>
                      <a:pt x="148" y="315"/>
                      <a:pt x="129" y="288"/>
                    </a:cubicBezTo>
                    <a:cubicBezTo>
                      <a:pt x="114" y="267"/>
                      <a:pt x="65" y="245"/>
                      <a:pt x="65" y="245"/>
                    </a:cubicBezTo>
                    <a:cubicBezTo>
                      <a:pt x="42" y="214"/>
                      <a:pt x="19" y="184"/>
                      <a:pt x="1" y="149"/>
                    </a:cubicBezTo>
                    <a:close/>
                  </a:path>
                </a:pathLst>
              </a:custGeom>
              <a:solidFill>
                <a:srgbClr val="00CC00"/>
              </a:solidFill>
              <a:ln w="9525">
                <a:solidFill>
                  <a:srgbClr val="AE61BD"/>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40" name="组合 3147"/>
              <p:cNvGrpSpPr/>
              <p:nvPr/>
            </p:nvGrpSpPr>
            <p:grpSpPr bwMode="auto">
              <a:xfrm>
                <a:off x="3878" y="405"/>
                <a:ext cx="163" cy="288"/>
                <a:chOff x="0" y="144"/>
                <a:chExt cx="163" cy="288"/>
              </a:xfrm>
            </p:grpSpPr>
            <p:sp>
              <p:nvSpPr>
                <p:cNvPr id="41" name="任意多边形 3148"/>
                <p:cNvSpPr>
                  <a:spLocks noChangeArrowheads="1"/>
                </p:cNvSpPr>
                <p:nvPr/>
              </p:nvSpPr>
              <p:spPr bwMode="auto">
                <a:xfrm>
                  <a:off x="0" y="144"/>
                  <a:ext cx="122" cy="192"/>
                </a:xfrm>
                <a:custGeom>
                  <a:avLst/>
                  <a:gdLst>
                    <a:gd name="T0" fmla="*/ 61 w 122"/>
                    <a:gd name="T1" fmla="*/ 10 h 192"/>
                    <a:gd name="T2" fmla="*/ 29 w 122"/>
                    <a:gd name="T3" fmla="*/ 21 h 192"/>
                    <a:gd name="T4" fmla="*/ 51 w 122"/>
                    <a:gd name="T5" fmla="*/ 106 h 192"/>
                    <a:gd name="T6" fmla="*/ 104 w 122"/>
                    <a:gd name="T7" fmla="*/ 192 h 192"/>
                    <a:gd name="T8" fmla="*/ 72 w 122"/>
                    <a:gd name="T9" fmla="*/ 85 h 192"/>
                    <a:gd name="T10" fmla="*/ 29 w 122"/>
                    <a:gd name="T11" fmla="*/ 0 h 192"/>
                    <a:gd name="T12" fmla="*/ 19 w 122"/>
                    <a:gd name="T13" fmla="*/ 64 h 192"/>
                    <a:gd name="T14" fmla="*/ 120 w 122"/>
                    <a:gd name="T15" fmla="*/ 133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92">
                      <a:moveTo>
                        <a:pt x="61" y="10"/>
                      </a:moveTo>
                      <a:cubicBezTo>
                        <a:pt x="50" y="14"/>
                        <a:pt x="37" y="13"/>
                        <a:pt x="29" y="21"/>
                      </a:cubicBezTo>
                      <a:cubicBezTo>
                        <a:pt x="0" y="51"/>
                        <a:pt x="31" y="87"/>
                        <a:pt x="51" y="106"/>
                      </a:cubicBezTo>
                      <a:cubicBezTo>
                        <a:pt x="66" y="155"/>
                        <a:pt x="51" y="174"/>
                        <a:pt x="104" y="192"/>
                      </a:cubicBezTo>
                      <a:cubicBezTo>
                        <a:pt x="122" y="141"/>
                        <a:pt x="109" y="122"/>
                        <a:pt x="72" y="85"/>
                      </a:cubicBezTo>
                      <a:cubicBezTo>
                        <a:pt x="48" y="11"/>
                        <a:pt x="67" y="37"/>
                        <a:pt x="29" y="0"/>
                      </a:cubicBezTo>
                      <a:cubicBezTo>
                        <a:pt x="16" y="42"/>
                        <a:pt x="19" y="21"/>
                        <a:pt x="19" y="64"/>
                      </a:cubicBezTo>
                      <a:lnTo>
                        <a:pt x="120" y="133"/>
                      </a:lnTo>
                    </a:path>
                  </a:pathLst>
                </a:custGeom>
                <a:solidFill>
                  <a:srgbClr val="00CC00"/>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 name="任意多边形 3150"/>
                <p:cNvSpPr>
                  <a:spLocks noChangeArrowheads="1"/>
                </p:cNvSpPr>
                <p:nvPr/>
              </p:nvSpPr>
              <p:spPr bwMode="auto">
                <a:xfrm>
                  <a:off x="126" y="357"/>
                  <a:ext cx="37" cy="75"/>
                </a:xfrm>
                <a:custGeom>
                  <a:avLst/>
                  <a:gdLst>
                    <a:gd name="T0" fmla="*/ 13 w 37"/>
                    <a:gd name="T1" fmla="*/ 0 h 75"/>
                    <a:gd name="T2" fmla="*/ 34 w 37"/>
                    <a:gd name="T3" fmla="*/ 64 h 75"/>
                    <a:gd name="T4" fmla="*/ 23 w 37"/>
                    <a:gd name="T5" fmla="*/ 32 h 75"/>
                    <a:gd name="T6" fmla="*/ 13 w 37"/>
                    <a:gd name="T7" fmla="*/ 0 h 75"/>
                    <a:gd name="T8" fmla="*/ 2 w 37"/>
                    <a:gd name="T9" fmla="*/ 32 h 75"/>
                    <a:gd name="T10" fmla="*/ 23 w 37"/>
                    <a:gd name="T11" fmla="*/ 54 h 75"/>
                    <a:gd name="T12" fmla="*/ 34 w 37"/>
                    <a:gd name="T13" fmla="*/ 22 h 75"/>
                    <a:gd name="T14" fmla="*/ 13 w 37"/>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5">
                      <a:moveTo>
                        <a:pt x="13" y="0"/>
                      </a:moveTo>
                      <a:cubicBezTo>
                        <a:pt x="20" y="21"/>
                        <a:pt x="27" y="43"/>
                        <a:pt x="34" y="64"/>
                      </a:cubicBezTo>
                      <a:cubicBezTo>
                        <a:pt x="37" y="75"/>
                        <a:pt x="27" y="43"/>
                        <a:pt x="23" y="32"/>
                      </a:cubicBezTo>
                      <a:cubicBezTo>
                        <a:pt x="20" y="21"/>
                        <a:pt x="13" y="0"/>
                        <a:pt x="13" y="0"/>
                      </a:cubicBezTo>
                      <a:cubicBezTo>
                        <a:pt x="9" y="11"/>
                        <a:pt x="0" y="21"/>
                        <a:pt x="2" y="32"/>
                      </a:cubicBezTo>
                      <a:cubicBezTo>
                        <a:pt x="4" y="42"/>
                        <a:pt x="13" y="57"/>
                        <a:pt x="23" y="54"/>
                      </a:cubicBezTo>
                      <a:cubicBezTo>
                        <a:pt x="34" y="51"/>
                        <a:pt x="36" y="33"/>
                        <a:pt x="34" y="22"/>
                      </a:cubicBezTo>
                      <a:cubicBezTo>
                        <a:pt x="32" y="12"/>
                        <a:pt x="20" y="7"/>
                        <a:pt x="13" y="0"/>
                      </a:cubicBezTo>
                      <a:close/>
                    </a:path>
                  </a:pathLst>
                </a:custGeom>
                <a:solidFill>
                  <a:srgbClr val="00CC00"/>
                </a:solidFill>
                <a:ln w="9525">
                  <a:solidFill>
                    <a:srgbClr val="00CC66"/>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34" name="文本框 33"/>
              <p:cNvSpPr txBox="1"/>
              <p:nvPr/>
            </p:nvSpPr>
            <p:spPr>
              <a:xfrm>
                <a:off x="3884" y="261"/>
                <a:ext cx="272" cy="592"/>
              </a:xfrm>
              <a:prstGeom prst="rect">
                <a:avLst/>
              </a:prstGeom>
              <a:noFill/>
              <a:ln w="9525">
                <a:noFill/>
              </a:ln>
            </p:spPr>
            <p:txBody>
              <a:bodyPr vert="eaVert" wrap="square">
                <a:spAutoFit/>
              </a:bodyPr>
              <a:lstStyle/>
              <a:p>
                <a:pPr>
                  <a:spcBef>
                    <a:spcPct val="50000"/>
                  </a:spcBef>
                  <a:buClr>
                    <a:srgbClr val="000000"/>
                  </a:buClr>
                </a:pPr>
                <a:r>
                  <a:rPr lang="zh-CN" altLang="en-US" sz="1400" b="1" i="0" noProof="1">
                    <a:solidFill>
                      <a:srgbClr val="000000"/>
                    </a:solidFill>
                    <a:effectLst>
                      <a:outerShdw blurRad="38100" dist="38100" dir="2700000">
                        <a:srgbClr val="C0C0C0"/>
                      </a:outerShdw>
                    </a:effectLst>
                    <a:latin typeface="Times New Roman" panose="02020603050405020304" charset="0"/>
                    <a:ea typeface="黑体" panose="02010609060101010101" pitchFamily="49" charset="-122"/>
                    <a:cs typeface="+mn-ea"/>
                  </a:rPr>
                  <a:t>菲律宾</a:t>
                </a:r>
              </a:p>
            </p:txBody>
          </p:sp>
          <p:sp>
            <p:nvSpPr>
              <p:cNvPr id="32" name="文本框 31"/>
              <p:cNvSpPr txBox="1"/>
              <p:nvPr/>
            </p:nvSpPr>
            <p:spPr>
              <a:xfrm rot="21543043">
                <a:off x="84" y="-6"/>
                <a:ext cx="337" cy="803"/>
              </a:xfrm>
              <a:prstGeom prst="rect">
                <a:avLst/>
              </a:prstGeom>
              <a:noFill/>
              <a:ln w="9525">
                <a:noFill/>
              </a:ln>
            </p:spPr>
            <p:txBody>
              <a:bodyPr vert="eaVert" wrap="square">
                <a:spAutoFit/>
              </a:bodyPr>
              <a:lstStyle/>
              <a:p>
                <a:pPr>
                  <a:spcBef>
                    <a:spcPct val="50000"/>
                  </a:spcBef>
                  <a:buClr>
                    <a:srgbClr val="000000"/>
                  </a:buClr>
                </a:pPr>
                <a:r>
                  <a:rPr lang="zh-CN" altLang="en-US" sz="2000" b="1" i="0" noProof="1">
                    <a:solidFill>
                      <a:srgbClr val="000000"/>
                    </a:solidFill>
                    <a:effectLst>
                      <a:outerShdw blurRad="38100" dist="38100" dir="2700000">
                        <a:srgbClr val="C0C0C0"/>
                      </a:outerShdw>
                    </a:effectLst>
                    <a:latin typeface="Times New Roman" panose="02020603050405020304" charset="0"/>
                    <a:ea typeface="黑体" panose="02010609060101010101" pitchFamily="49" charset="-122"/>
                    <a:cs typeface="+mn-ea"/>
                  </a:rPr>
                  <a:t>墨西哥</a:t>
                </a:r>
                <a:endParaRPr lang="zh-CN" altLang="en-US" sz="2000" b="1" i="0" noProof="1">
                  <a:solidFill>
                    <a:srgbClr val="000000"/>
                  </a:solidFill>
                  <a:effectLst>
                    <a:outerShdw blurRad="38100" dist="38100" dir="2700000">
                      <a:srgbClr val="C0C0C0"/>
                    </a:outerShdw>
                  </a:effectLst>
                  <a:latin typeface="Times New Roman" panose="02020603050405020304" charset="0"/>
                  <a:ea typeface="黑体" panose="02010609060101010101" pitchFamily="49" charset="-122"/>
                </a:endParaRPr>
              </a:p>
            </p:txBody>
          </p:sp>
          <p:sp>
            <p:nvSpPr>
              <p:cNvPr id="33" name="文本框 32"/>
              <p:cNvSpPr txBox="1"/>
              <p:nvPr/>
            </p:nvSpPr>
            <p:spPr>
              <a:xfrm>
                <a:off x="658" y="922"/>
                <a:ext cx="337" cy="655"/>
              </a:xfrm>
              <a:prstGeom prst="rect">
                <a:avLst/>
              </a:prstGeom>
              <a:noFill/>
              <a:ln w="9525">
                <a:noFill/>
              </a:ln>
            </p:spPr>
            <p:txBody>
              <a:bodyPr vert="eaVert" wrap="square">
                <a:spAutoFit/>
              </a:bodyPr>
              <a:lstStyle/>
              <a:p>
                <a:pPr>
                  <a:spcBef>
                    <a:spcPct val="50000"/>
                  </a:spcBef>
                  <a:buClr>
                    <a:srgbClr val="000000"/>
                  </a:buClr>
                </a:pPr>
                <a:r>
                  <a:rPr lang="zh-CN" altLang="en-US" sz="2000" b="1" i="0" noProof="1">
                    <a:solidFill>
                      <a:srgbClr val="000000"/>
                    </a:solidFill>
                    <a:effectLst>
                      <a:outerShdw blurRad="38100" dist="38100" dir="2700000">
                        <a:srgbClr val="C0C0C0"/>
                      </a:outerShdw>
                    </a:effectLst>
                    <a:latin typeface="Times New Roman" panose="02020603050405020304" charset="0"/>
                    <a:ea typeface="黑体" panose="02010609060101010101" pitchFamily="49" charset="-122"/>
                    <a:cs typeface="+mn-ea"/>
                  </a:rPr>
                  <a:t>秘鲁</a:t>
                </a:r>
                <a:endParaRPr lang="zh-CN" altLang="en-US" sz="2000" b="1" i="0" noProof="1">
                  <a:solidFill>
                    <a:srgbClr val="000000"/>
                  </a:solidFill>
                  <a:effectLst>
                    <a:outerShdw blurRad="38100" dist="38100" dir="2700000">
                      <a:srgbClr val="C0C0C0"/>
                    </a:outerShdw>
                  </a:effectLst>
                  <a:latin typeface="Times New Roman" panose="02020603050405020304" charset="0"/>
                  <a:ea typeface="黑体" panose="02010609060101010101" pitchFamily="49" charset="-122"/>
                </a:endParaRPr>
              </a:p>
            </p:txBody>
          </p:sp>
        </p:grpSp>
        <p:cxnSp>
          <p:nvCxnSpPr>
            <p:cNvPr id="22" name="直接连接符 21"/>
            <p:cNvCxnSpPr/>
            <p:nvPr/>
          </p:nvCxnSpPr>
          <p:spPr>
            <a:xfrm>
              <a:off x="4314437" y="1071178"/>
              <a:ext cx="0" cy="5313813"/>
            </a:xfrm>
            <a:prstGeom prst="line">
              <a:avLst/>
            </a:prstGeom>
            <a:ln w="3810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896166" y="1071178"/>
              <a:ext cx="0" cy="5302733"/>
            </a:xfrm>
            <a:prstGeom prst="line">
              <a:avLst/>
            </a:prstGeom>
            <a:ln w="38100">
              <a:solidFill>
                <a:srgbClr val="000000"/>
              </a:solidFill>
              <a:prstDash val="lgDash"/>
            </a:ln>
            <a:effectLst/>
          </p:spPr>
          <p:style>
            <a:lnRef idx="1">
              <a:schemeClr val="accent1"/>
            </a:lnRef>
            <a:fillRef idx="0">
              <a:schemeClr val="accent1"/>
            </a:fillRef>
            <a:effectRef idx="0">
              <a:schemeClr val="accent1"/>
            </a:effectRef>
            <a:fontRef idx="minor">
              <a:schemeClr val="tx1"/>
            </a:fontRef>
          </p:style>
        </p:cxnSp>
      </p:grpSp>
      <p:sp>
        <p:nvSpPr>
          <p:cNvPr id="84" name="文本框 55"/>
          <p:cNvSpPr txBox="1">
            <a:spLocks noChangeArrowheads="1"/>
          </p:cNvSpPr>
          <p:nvPr/>
        </p:nvSpPr>
        <p:spPr bwMode="auto">
          <a:xfrm>
            <a:off x="596265" y="902970"/>
            <a:ext cx="6604000"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defRPr/>
            </a:pPr>
            <a:r>
              <a:rPr lang="en-US" altLang="zh-CN" sz="2400" b="1" i="0" dirty="0">
                <a:solidFill>
                  <a:srgbClr val="FF0000"/>
                </a:solidFill>
                <a:effectLst/>
                <a:latin typeface="黑体" panose="02010609060101010101" pitchFamily="49" charset="-122"/>
                <a:ea typeface="黑体" panose="02010609060101010101" pitchFamily="49" charset="-122"/>
              </a:rPr>
              <a:t>1.</a:t>
            </a:r>
            <a:r>
              <a:rPr lang="zh-CN" altLang="en-US" sz="2400" b="1" i="0" dirty="0">
                <a:solidFill>
                  <a:srgbClr val="FF0000"/>
                </a:solidFill>
                <a:effectLst/>
                <a:latin typeface="黑体" panose="02010609060101010101" pitchFamily="49" charset="-122"/>
                <a:ea typeface="黑体" panose="02010609060101010101" pitchFamily="49" charset="-122"/>
              </a:rPr>
              <a:t>早期殖民扩张的表现</a:t>
            </a:r>
            <a:r>
              <a:rPr lang="en-US" altLang="zh-CN" sz="2400" b="1" i="0" dirty="0">
                <a:solidFill>
                  <a:srgbClr val="FF0000"/>
                </a:solidFill>
                <a:effectLst/>
                <a:latin typeface="黑体" panose="02010609060101010101" pitchFamily="49" charset="-122"/>
                <a:ea typeface="黑体" panose="02010609060101010101" pitchFamily="49" charset="-122"/>
              </a:rPr>
              <a:t> </a:t>
            </a:r>
            <a:r>
              <a:rPr lang="en-US" altLang="zh-CN" sz="2400" b="1" i="0" dirty="0">
                <a:solidFill>
                  <a:schemeClr val="tx1"/>
                </a:solidFill>
                <a:effectLst/>
                <a:latin typeface="黑体" panose="02010609060101010101" pitchFamily="49" charset="-122"/>
                <a:ea typeface="黑体" panose="02010609060101010101" pitchFamily="49" charset="-122"/>
              </a:rPr>
              <a:t>    </a:t>
            </a:r>
            <a:r>
              <a:rPr lang="zh-CN" altLang="en-US" sz="2000" b="1" dirty="0">
                <a:effectLst/>
                <a:latin typeface="楷体" panose="02010609060101010101" pitchFamily="49" charset="-122"/>
                <a:ea typeface="楷体" panose="02010609060101010101" pitchFamily="49" charset="-122"/>
                <a:cs typeface="楷体" panose="02010609060101010101" pitchFamily="49" charset="-122"/>
                <a:sym typeface="+mn-ea"/>
              </a:rPr>
              <a:t>结合课本P42</a:t>
            </a:r>
            <a:r>
              <a:rPr lang="en-US" altLang="zh-CN" sz="2000" b="1" dirty="0">
                <a:effectLst/>
                <a:latin typeface="楷体" panose="02010609060101010101" pitchFamily="49" charset="-122"/>
                <a:ea typeface="楷体" panose="02010609060101010101" pitchFamily="49" charset="-122"/>
                <a:cs typeface="楷体" panose="02010609060101010101" pitchFamily="49" charset="-122"/>
                <a:sym typeface="+mn-ea"/>
              </a:rPr>
              <a:t>-43</a:t>
            </a:r>
            <a:r>
              <a:rPr lang="zh-CN" altLang="en-US" sz="2000" b="1" dirty="0">
                <a:effectLst/>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000" b="1" i="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3" name="Text Box 24"/>
          <p:cNvSpPr txBox="1">
            <a:spLocks noChangeArrowheads="1"/>
          </p:cNvSpPr>
          <p:nvPr/>
        </p:nvSpPr>
        <p:spPr bwMode="auto">
          <a:xfrm>
            <a:off x="4282440" y="5733415"/>
            <a:ext cx="1985645" cy="829945"/>
          </a:xfrm>
          <a:prstGeom prst="rect">
            <a:avLst/>
          </a:prstGeom>
          <a:solidFill>
            <a:srgbClr val="FFFF00"/>
          </a:solidFill>
          <a:ln w="9525">
            <a:noFill/>
            <a:miter lim="800000"/>
          </a:ln>
          <a:effectLst/>
        </p:spPr>
        <p:txBody>
          <a:bodyPr wrap="square">
            <a:spAutoFit/>
          </a:bodyPr>
          <a:lstStyle>
            <a:defPPr>
              <a:defRPr lang="zh-CN"/>
            </a:defPPr>
            <a:lvl1pPr eaLnBrk="0" hangingPunct="0">
              <a:defRPr sz="2400" b="1">
                <a:solidFill>
                  <a:srgbClr val="0000FF"/>
                </a:solidFill>
                <a:latin typeface="宋体" panose="02010600030101010101" pitchFamily="2" charset="-122"/>
              </a:defRPr>
            </a:lvl1p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rPr>
              <a:t>西班牙殖民扩张</a:t>
            </a:r>
            <a:endParaRPr kumimoji="0" lang="en-US" altLang="zh-CN" sz="2000"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051BC1"/>
                </a:solidFill>
                <a:effectLst/>
                <a:uLnTx/>
                <a:uFillTx/>
                <a:latin typeface="黑体" panose="02010609060101010101" pitchFamily="49" charset="-122"/>
                <a:ea typeface="黑体" panose="02010609060101010101" pitchFamily="49" charset="-122"/>
              </a:rPr>
              <a:t>以美洲为主</a:t>
            </a:r>
          </a:p>
        </p:txBody>
      </p:sp>
      <p:sp>
        <p:nvSpPr>
          <p:cNvPr id="94" name="Text Box 24"/>
          <p:cNvSpPr txBox="1">
            <a:spLocks noChangeArrowheads="1"/>
          </p:cNvSpPr>
          <p:nvPr/>
        </p:nvSpPr>
        <p:spPr bwMode="auto">
          <a:xfrm>
            <a:off x="8717280" y="5732780"/>
            <a:ext cx="2018665" cy="829945"/>
          </a:xfrm>
          <a:prstGeom prst="rect">
            <a:avLst/>
          </a:prstGeom>
          <a:solidFill>
            <a:srgbClr val="FFFF00"/>
          </a:solidFill>
          <a:ln w="9525">
            <a:noFill/>
            <a:miter lim="800000"/>
          </a:ln>
          <a:effectLst/>
        </p:spPr>
        <p:txBody>
          <a:bodyPr wrap="square">
            <a:spAutoFit/>
          </a:bodyPr>
          <a:lstStyle>
            <a:defPPr>
              <a:defRPr lang="zh-CN"/>
            </a:defPPr>
            <a:lvl1pPr eaLnBrk="0" hangingPunct="0">
              <a:defRPr sz="2400" b="1">
                <a:solidFill>
                  <a:srgbClr val="0000FF"/>
                </a:solidFill>
                <a:latin typeface="宋体" panose="02010600030101010101" pitchFamily="2" charset="-122"/>
              </a:defRPr>
            </a:lvl1pPr>
          </a:lstStyle>
          <a:p>
            <a:pPr lvl="0" algn="ctr" defTabSz="914400">
              <a:lnSpc>
                <a:spcPct val="120000"/>
              </a:lnSpc>
              <a:defRPr/>
            </a:pPr>
            <a:r>
              <a:rPr lang="zh-CN" altLang="en-US" sz="2000" i="0" kern="1200" dirty="0">
                <a:solidFill>
                  <a:srgbClr val="051BC1"/>
                </a:solidFill>
                <a:effectLst/>
                <a:latin typeface="黑体" panose="02010609060101010101" pitchFamily="49" charset="-122"/>
                <a:ea typeface="黑体" panose="02010609060101010101" pitchFamily="49" charset="-122"/>
              </a:rPr>
              <a:t>葡萄牙殖民扩张</a:t>
            </a:r>
          </a:p>
          <a:p>
            <a:pPr lvl="0" algn="ctr" defTabSz="914400">
              <a:lnSpc>
                <a:spcPct val="120000"/>
              </a:lnSpc>
              <a:defRPr/>
            </a:pPr>
            <a:r>
              <a:rPr lang="zh-CN" altLang="en-US" sz="2000" i="0" kern="1200" dirty="0">
                <a:solidFill>
                  <a:srgbClr val="051BC1"/>
                </a:solidFill>
                <a:effectLst/>
                <a:latin typeface="黑体" panose="02010609060101010101" pitchFamily="49" charset="-122"/>
                <a:ea typeface="黑体" panose="02010609060101010101" pitchFamily="49" charset="-122"/>
              </a:rPr>
              <a:t>以亚非为主</a:t>
            </a:r>
          </a:p>
        </p:txBody>
      </p:sp>
      <p:sp>
        <p:nvSpPr>
          <p:cNvPr id="2" name="矩形 1"/>
          <p:cNvSpPr/>
          <p:nvPr/>
        </p:nvSpPr>
        <p:spPr>
          <a:xfrm>
            <a:off x="156210" y="143510"/>
            <a:ext cx="6381750" cy="521970"/>
          </a:xfrm>
          <a:prstGeom prst="rect">
            <a:avLst/>
          </a:prstGeom>
          <a:noFill/>
        </p:spPr>
        <p:txBody>
          <a:bodyPr wrap="square">
            <a:spAutoFit/>
          </a:bodyPr>
          <a:lstStyle/>
          <a:p>
            <a:pPr lvl="0" defTabSz="914400"/>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二</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世界格局的演变</a:t>
            </a:r>
            <a:r>
              <a:rPr lang="en-US" altLang="zh-CN"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早期殖民扩张</a:t>
            </a:r>
          </a:p>
        </p:txBody>
      </p:sp>
      <p:sp>
        <p:nvSpPr>
          <p:cNvPr id="5" name="矩形 4"/>
          <p:cNvSpPr/>
          <p:nvPr/>
        </p:nvSpPr>
        <p:spPr>
          <a:xfrm>
            <a:off x="767715" y="1546225"/>
            <a:ext cx="2808605" cy="460375"/>
          </a:xfrm>
          <a:prstGeom prst="rect">
            <a:avLst/>
          </a:prstGeom>
          <a:solidFill>
            <a:srgbClr val="FFFF00"/>
          </a:solidFill>
          <a:ln>
            <a:solidFill>
              <a:srgbClr val="FF0000"/>
            </a:solidFill>
          </a:ln>
        </p:spPr>
        <p:txBody>
          <a:bodyPr wrap="square">
            <a:spAutoFit/>
          </a:bodyPr>
          <a:lstStyle/>
          <a:p>
            <a:r>
              <a:rPr lang="en-US" altLang="zh-CN" sz="2400" b="1" dirty="0">
                <a:solidFill>
                  <a:srgbClr val="051BC1"/>
                </a:solidFill>
                <a:latin typeface="Calibri" panose="020F0502020204030204" pitchFamily="34" charset="0"/>
                <a:ea typeface="黑体" panose="02010609060101010101" pitchFamily="49" charset="-122"/>
                <a:cs typeface="黑体" panose="02010609060101010101" pitchFamily="49" charset="-122"/>
              </a:rPr>
              <a:t>①</a:t>
            </a:r>
            <a:r>
              <a:rPr lang="zh-CN" altLang="en-US" sz="2400" b="1" dirty="0">
                <a:solidFill>
                  <a:srgbClr val="051BC1"/>
                </a:solidFill>
                <a:latin typeface="黑体" panose="02010609060101010101" pitchFamily="49" charset="-122"/>
                <a:ea typeface="黑体" panose="02010609060101010101" pitchFamily="49" charset="-122"/>
                <a:cs typeface="黑体" panose="02010609060101010101" pitchFamily="49" charset="-122"/>
              </a:rPr>
              <a:t>葡、西殖民扩张</a:t>
            </a:r>
          </a:p>
        </p:txBody>
      </p:sp>
      <p:sp>
        <p:nvSpPr>
          <p:cNvPr id="86" name="矩形 85"/>
          <p:cNvSpPr/>
          <p:nvPr/>
        </p:nvSpPr>
        <p:spPr>
          <a:xfrm>
            <a:off x="224155" y="2221865"/>
            <a:ext cx="4094480" cy="398780"/>
          </a:xfrm>
          <a:prstGeom prst="rect">
            <a:avLst/>
          </a:prstGeom>
        </p:spPr>
        <p:txBody>
          <a:bodyPr wrap="square">
            <a:spAutoFit/>
          </a:bodyPr>
          <a:lstStyle/>
          <a:p>
            <a:pPr algn="l">
              <a:buClrTx/>
              <a:buSzTx/>
              <a:buFontTx/>
            </a:pPr>
            <a:r>
              <a:rPr lang="zh-CN" altLang="en-US" sz="2000" b="1" dirty="0">
                <a:solidFill>
                  <a:srgbClr val="051BC1"/>
                </a:solidFill>
                <a:latin typeface="黑体" panose="02010609060101010101" pitchFamily="49" charset="-122"/>
                <a:ea typeface="黑体" panose="02010609060101010101" pitchFamily="49" charset="-122"/>
                <a:cs typeface="黑体" panose="02010609060101010101" pitchFamily="49" charset="-122"/>
              </a:rPr>
              <a:t>“教皇子午线”</a:t>
            </a:r>
            <a:r>
              <a:rPr lang="zh-CN" altLang="en-US" sz="20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—瓜分世界的开始</a:t>
            </a:r>
          </a:p>
        </p:txBody>
      </p:sp>
      <p:sp>
        <p:nvSpPr>
          <p:cNvPr id="87" name="矩形 86"/>
          <p:cNvSpPr/>
          <p:nvPr/>
        </p:nvSpPr>
        <p:spPr>
          <a:xfrm>
            <a:off x="466725" y="2757805"/>
            <a:ext cx="3543300" cy="706755"/>
          </a:xfrm>
          <a:prstGeom prst="rect">
            <a:avLst/>
          </a:prstGeom>
        </p:spPr>
        <p:txBody>
          <a:bodyPr wrap="square">
            <a:spAutoFit/>
          </a:bodyPr>
          <a:lstStyle/>
          <a:p>
            <a:r>
              <a:rPr lang="zh-CN" altLang="en-US" sz="2000" b="1" dirty="0">
                <a:solidFill>
                  <a:srgbClr val="FF0000"/>
                </a:solidFill>
                <a:latin typeface="黑体" panose="02010609060101010101" pitchFamily="49" charset="-122"/>
                <a:ea typeface="黑体" panose="02010609060101010101" pitchFamily="49" charset="-122"/>
              </a:rPr>
              <a:t>原因：</a:t>
            </a:r>
            <a:r>
              <a:rPr lang="en-US" altLang="zh-CN" sz="2000" b="1" dirty="0">
                <a:solidFill>
                  <a:srgbClr val="FF0000"/>
                </a:solidFill>
                <a:latin typeface="黑体" panose="02010609060101010101" pitchFamily="49" charset="-122"/>
                <a:ea typeface="黑体" panose="02010609060101010101" pitchFamily="49" charset="-122"/>
              </a:rPr>
              <a:t> </a:t>
            </a:r>
            <a:r>
              <a:rPr lang="zh-CN" altLang="zh-CN" sz="2000" b="1" dirty="0">
                <a:latin typeface="黑体" panose="02010609060101010101" pitchFamily="49" charset="-122"/>
                <a:ea typeface="黑体" panose="02010609060101010101" pitchFamily="49" charset="-122"/>
              </a:rPr>
              <a:t>西班牙和葡萄牙争夺</a:t>
            </a:r>
            <a:r>
              <a:rPr lang="en-US" altLang="zh-CN" sz="2000" b="1" dirty="0">
                <a:latin typeface="黑体" panose="02010609060101010101" pitchFamily="49" charset="-122"/>
                <a:ea typeface="黑体" panose="02010609060101010101" pitchFamily="49" charset="-122"/>
              </a:rPr>
              <a:t> </a:t>
            </a:r>
          </a:p>
          <a:p>
            <a:r>
              <a:rPr lang="en-US" altLang="zh-CN" sz="2000" b="1" dirty="0">
                <a:latin typeface="黑体" panose="02010609060101010101" pitchFamily="49" charset="-122"/>
                <a:ea typeface="黑体" panose="02010609060101010101" pitchFamily="49" charset="-122"/>
              </a:rPr>
              <a:t>      </a:t>
            </a:r>
            <a:r>
              <a:rPr lang="zh-CN" altLang="zh-CN" sz="2000" b="1" dirty="0">
                <a:latin typeface="黑体" panose="02010609060101010101" pitchFamily="49" charset="-122"/>
                <a:ea typeface="黑体" panose="02010609060101010101" pitchFamily="49" charset="-122"/>
              </a:rPr>
              <a:t>殖民地，矛盾日益尖锐</a:t>
            </a:r>
            <a:r>
              <a:rPr lang="zh-CN" altLang="en-US" sz="2000" b="1" dirty="0">
                <a:latin typeface="黑体" panose="02010609060101010101" pitchFamily="49" charset="-122"/>
                <a:ea typeface="黑体" panose="02010609060101010101" pitchFamily="49" charset="-122"/>
              </a:rPr>
              <a:t>。</a:t>
            </a:r>
          </a:p>
        </p:txBody>
      </p:sp>
      <p:sp>
        <p:nvSpPr>
          <p:cNvPr id="88" name="矩形 87"/>
          <p:cNvSpPr/>
          <p:nvPr/>
        </p:nvSpPr>
        <p:spPr>
          <a:xfrm>
            <a:off x="466090" y="3662045"/>
            <a:ext cx="3376930" cy="706755"/>
          </a:xfrm>
          <a:prstGeom prst="rect">
            <a:avLst/>
          </a:prstGeom>
        </p:spPr>
        <p:txBody>
          <a:bodyPr wrap="square">
            <a:spAutoFit/>
          </a:bodyPr>
          <a:lstStyle/>
          <a:p>
            <a:r>
              <a:rPr lang="zh-CN" altLang="en-US" sz="2000" b="1" dirty="0">
                <a:solidFill>
                  <a:srgbClr val="FF0000"/>
                </a:solidFill>
                <a:latin typeface="黑体" panose="02010609060101010101" pitchFamily="49" charset="-122"/>
                <a:ea typeface="黑体" panose="02010609060101010101" pitchFamily="49" charset="-122"/>
              </a:rPr>
              <a:t>实质：</a:t>
            </a:r>
            <a:r>
              <a:rPr lang="en-US" altLang="zh-CN" sz="2000" b="1" dirty="0">
                <a:solidFill>
                  <a:srgbClr val="FF0000"/>
                </a:solidFill>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西方列强</a:t>
            </a:r>
            <a:r>
              <a:rPr lang="zh-CN" altLang="en-US" sz="2000" b="1" dirty="0">
                <a:solidFill>
                  <a:srgbClr val="051BC1"/>
                </a:solidFill>
                <a:latin typeface="黑体" panose="02010609060101010101" pitchFamily="49" charset="-122"/>
                <a:ea typeface="黑体" panose="02010609060101010101" pitchFamily="49" charset="-122"/>
              </a:rPr>
              <a:t>瓜分世界，</a:t>
            </a:r>
            <a:r>
              <a:rPr lang="en-US" altLang="zh-CN" sz="2000" b="1" dirty="0">
                <a:solidFill>
                  <a:srgbClr val="051BC1"/>
                </a:solidFill>
                <a:latin typeface="黑体" panose="02010609060101010101" pitchFamily="49" charset="-122"/>
                <a:ea typeface="黑体" panose="02010609060101010101" pitchFamily="49" charset="-122"/>
              </a:rPr>
              <a:t>  </a:t>
            </a:r>
          </a:p>
          <a:p>
            <a:r>
              <a:rPr lang="en-US" altLang="zh-CN" sz="2000" b="1" dirty="0">
                <a:solidFill>
                  <a:srgbClr val="051BC1"/>
                </a:solidFill>
                <a:latin typeface="黑体" panose="02010609060101010101" pitchFamily="49" charset="-122"/>
                <a:ea typeface="黑体" panose="02010609060101010101" pitchFamily="49" charset="-122"/>
              </a:rPr>
              <a:t>      </a:t>
            </a:r>
            <a:r>
              <a:rPr lang="zh-CN" altLang="en-US" sz="2000" b="1" dirty="0">
                <a:solidFill>
                  <a:srgbClr val="051BC1"/>
                </a:solidFill>
                <a:latin typeface="黑体" panose="02010609060101010101" pitchFamily="49" charset="-122"/>
                <a:ea typeface="黑体" panose="02010609060101010101" pitchFamily="49" charset="-122"/>
              </a:rPr>
              <a:t>划分势力范围</a:t>
            </a:r>
            <a:r>
              <a:rPr lang="zh-CN" altLang="en-US" sz="2000" b="1" dirty="0">
                <a:latin typeface="黑体" panose="02010609060101010101" pitchFamily="49" charset="-122"/>
                <a:ea typeface="黑体" panose="02010609060101010101" pitchFamily="49" charset="-122"/>
              </a:rPr>
              <a:t>的开始。</a:t>
            </a:r>
          </a:p>
        </p:txBody>
      </p:sp>
      <p:sp>
        <p:nvSpPr>
          <p:cNvPr id="89" name="矩形 88"/>
          <p:cNvSpPr/>
          <p:nvPr/>
        </p:nvSpPr>
        <p:spPr>
          <a:xfrm>
            <a:off x="431165" y="4509135"/>
            <a:ext cx="3495040" cy="706755"/>
          </a:xfrm>
          <a:prstGeom prst="rect">
            <a:avLst/>
          </a:prstGeom>
        </p:spPr>
        <p:txBody>
          <a:bodyPr wrap="square">
            <a:spAutoFit/>
          </a:bodyPr>
          <a:lstStyle/>
          <a:p>
            <a:r>
              <a:rPr lang="zh-CN" altLang="zh-CN" sz="2000" b="1" dirty="0">
                <a:solidFill>
                  <a:srgbClr val="FF0000"/>
                </a:solidFill>
                <a:latin typeface="黑体" panose="02010609060101010101" pitchFamily="49" charset="-122"/>
                <a:ea typeface="黑体" panose="02010609060101010101" pitchFamily="49" charset="-122"/>
              </a:rPr>
              <a:t>影响</a:t>
            </a:r>
            <a:r>
              <a:rPr lang="zh-CN" altLang="en-US" sz="2000" b="1" dirty="0">
                <a:solidFill>
                  <a:srgbClr val="FF0000"/>
                </a:solidFill>
                <a:latin typeface="黑体" panose="02010609060101010101" pitchFamily="49" charset="-122"/>
                <a:ea typeface="黑体" panose="02010609060101010101" pitchFamily="49" charset="-122"/>
              </a:rPr>
              <a:t>：</a:t>
            </a:r>
            <a:r>
              <a:rPr lang="zh-CN" altLang="zh-CN" sz="2000" b="1" dirty="0">
                <a:latin typeface="黑体" panose="02010609060101010101" pitchFamily="49" charset="-122"/>
                <a:ea typeface="黑体" panose="02010609060101010101" pitchFamily="49" charset="-122"/>
              </a:rPr>
              <a:t>暂时平衡了葡萄牙与</a:t>
            </a:r>
            <a:r>
              <a:rPr lang="en-US" altLang="zh-CN" sz="2000" b="1" dirty="0">
                <a:latin typeface="黑体" panose="02010609060101010101" pitchFamily="49" charset="-122"/>
                <a:ea typeface="黑体" panose="02010609060101010101" pitchFamily="49" charset="-122"/>
              </a:rPr>
              <a:t> </a:t>
            </a:r>
          </a:p>
          <a:p>
            <a:r>
              <a:rPr lang="en-US" altLang="zh-CN" sz="2000" b="1" dirty="0">
                <a:latin typeface="黑体" panose="02010609060101010101" pitchFamily="49" charset="-122"/>
                <a:ea typeface="黑体" panose="02010609060101010101" pitchFamily="49" charset="-122"/>
              </a:rPr>
              <a:t>      </a:t>
            </a:r>
            <a:r>
              <a:rPr lang="zh-CN" altLang="zh-CN" sz="2000" b="1" dirty="0">
                <a:latin typeface="黑体" panose="02010609060101010101" pitchFamily="49" charset="-122"/>
                <a:ea typeface="黑体" panose="02010609060101010101" pitchFamily="49" charset="-122"/>
              </a:rPr>
              <a:t>西班牙的矛盾。</a:t>
            </a:r>
          </a:p>
        </p:txBody>
      </p:sp>
      <p:sp>
        <p:nvSpPr>
          <p:cNvPr id="3" name="文本框 2"/>
          <p:cNvSpPr txBox="1"/>
          <p:nvPr/>
        </p:nvSpPr>
        <p:spPr>
          <a:xfrm>
            <a:off x="6167120" y="188595"/>
            <a:ext cx="5483225" cy="460375"/>
          </a:xfrm>
          <a:prstGeom prst="rect">
            <a:avLst/>
          </a:prstGeom>
          <a:noFill/>
        </p:spPr>
        <p:txBody>
          <a:bodyPr wrap="square" rtlCol="0" anchor="t">
            <a:spAutoFit/>
          </a:bodyPr>
          <a:lstStyle/>
          <a:p>
            <a:r>
              <a:rPr lang="zh-CN" altLang="en-US" sz="2400" b="1" smtClean="0">
                <a:ln>
                  <a:noFill/>
                </a:ln>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（工场手工业时期</a:t>
            </a:r>
            <a:r>
              <a:rPr lang="en-US" altLang="zh-CN" sz="2400" b="1" smtClean="0">
                <a:ln>
                  <a:noFill/>
                </a:ln>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 16—18</a:t>
            </a:r>
            <a:r>
              <a:rPr lang="zh-CN" altLang="en-US" sz="2400" b="1" smtClean="0">
                <a:ln>
                  <a:noFill/>
                </a:ln>
                <a:solidFill>
                  <a:srgbClr val="051BC1"/>
                </a:solidFill>
                <a:effectLst/>
                <a:latin typeface="黑体" panose="02010609060101010101" pitchFamily="49" charset="-122"/>
                <a:ea typeface="黑体" panose="02010609060101010101" pitchFamily="49" charset="-122"/>
                <a:cs typeface="黑体" panose="02010609060101010101" pitchFamily="49" charset="-122"/>
                <a:sym typeface="+mn-ea"/>
              </a:rPr>
              <a:t>世纪）</a:t>
            </a:r>
          </a:p>
        </p:txBody>
      </p:sp>
      <p:sp>
        <p:nvSpPr>
          <p:cNvPr id="17" name="流程图: 联系 16"/>
          <p:cNvSpPr/>
          <p:nvPr/>
        </p:nvSpPr>
        <p:spPr>
          <a:xfrm>
            <a:off x="3936365" y="45085"/>
            <a:ext cx="791845" cy="720090"/>
          </a:xfrm>
          <a:prstGeom prst="flowChartConnector">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400"/>
                                  </p:stCondLst>
                                  <p:childTnLst>
                                    <p:set>
                                      <p:cBhvr>
                                        <p:cTn id="33" dur="1" fill="hold">
                                          <p:stCondLst>
                                            <p:cond delay="0"/>
                                          </p:stCondLst>
                                        </p:cTn>
                                        <p:tgtEl>
                                          <p:spTgt spid="8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arn(inVertical)">
                                      <p:cBhvr>
                                        <p:cTn id="4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3" grpId="0" bldLvl="0" animBg="1"/>
      <p:bldP spid="94" grpId="0" bldLvl="0" animBg="1"/>
      <p:bldP spid="5" grpId="0" bldLvl="0" animBg="1"/>
      <p:bldP spid="86" grpId="0"/>
      <p:bldP spid="87" grpId="0"/>
      <p:bldP spid="88" grpId="0"/>
      <p:bldP spid="89" grpId="0"/>
      <p:bldP spid="3"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5547995" y="5733415"/>
            <a:ext cx="6877685" cy="337185"/>
          </a:xfrm>
          <a:prstGeom prst="rect">
            <a:avLst/>
          </a:prstGeom>
          <a:ln>
            <a:noFill/>
          </a:ln>
        </p:spPr>
        <p:txBody>
          <a:bodyPr wrap="square">
            <a:spAutoFit/>
          </a:bodyPr>
          <a:lstStyle/>
          <a:p>
            <a:r>
              <a:rPr lang="en-US" altLang="zh-CN" sz="1600" b="1" dirty="0">
                <a:solidFill>
                  <a:schemeClr val="tx1"/>
                </a:solidFill>
                <a:latin typeface="楷体" panose="02010609060101010101" pitchFamily="49" charset="-122"/>
                <a:ea typeface="楷体" panose="02010609060101010101" pitchFamily="49" charset="-122"/>
                <a:cs typeface="楷体" panose="02010609060101010101" pitchFamily="49" charset="-122"/>
              </a:rPr>
              <a:t>17</a:t>
            </a:r>
            <a:r>
              <a:rPr lang="zh-CN" altLang="en-US" sz="1600" b="1" dirty="0">
                <a:solidFill>
                  <a:schemeClr val="tx1"/>
                </a:solidFill>
                <a:latin typeface="楷体" panose="02010609060101010101" pitchFamily="49" charset="-122"/>
                <a:ea typeface="楷体" panose="02010609060101010101" pitchFamily="49" charset="-122"/>
                <a:cs typeface="楷体" panose="02010609060101010101" pitchFamily="49" charset="-122"/>
              </a:rPr>
              <a:t>世纪，荷兰、英国、法国也在亚洲、非洲、北美洲建立了多个殖民地</a:t>
            </a:r>
          </a:p>
        </p:txBody>
      </p:sp>
      <p:graphicFrame>
        <p:nvGraphicFramePr>
          <p:cNvPr id="22" name="Group 71"/>
          <p:cNvGraphicFramePr>
            <a:graphicFrameLocks noGrp="1"/>
          </p:cNvGraphicFramePr>
          <p:nvPr>
            <p:custDataLst>
              <p:tags r:id="rId1"/>
            </p:custDataLst>
          </p:nvPr>
        </p:nvGraphicFramePr>
        <p:xfrm>
          <a:off x="407670" y="2327275"/>
          <a:ext cx="4925060" cy="1584960"/>
        </p:xfrm>
        <a:graphic>
          <a:graphicData uri="http://schemas.openxmlformats.org/drawingml/2006/table">
            <a:tbl>
              <a:tblPr>
                <a:tableStyleId>{5940675A-B579-460E-94D1-54222C63F5DA}</a:tableStyleId>
              </a:tblPr>
              <a:tblGrid>
                <a:gridCol w="1851025"/>
                <a:gridCol w="3074035"/>
              </a:tblGrid>
              <a:tr h="4267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15</a:t>
                      </a:r>
                      <a:r>
                        <a:rPr kumimoji="0" lang="en-US" altLang="en-US"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a:t>
                      </a:r>
                      <a:r>
                        <a:rPr kumimoji="0" lang="en-US" altLang="zh-CN"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16</a:t>
                      </a:r>
                      <a:r>
                        <a:rPr kumimoji="0" lang="zh-CN" altLang="en-US"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世纪</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txBody>
                  <a:tcPr marL="121904" marR="121904" marT="60939" marB="609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rPr>
                        <a:t>西班牙、葡萄牙</a:t>
                      </a:r>
                      <a:endParaRPr kumimoji="0" lang="zh-CN" altLang="en-US" sz="2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121904" marR="121904" marT="60939" marB="60939" anchor="ctr" horzOverflow="overflow"/>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17</a:t>
                      </a:r>
                      <a:r>
                        <a:rPr kumimoji="0" lang="zh-CN" altLang="en-US"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世纪</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txBody>
                  <a:tcPr marL="121904" marR="121904" marT="60939" marB="609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rPr>
                        <a:t>海上马车夫</a:t>
                      </a:r>
                      <a:r>
                        <a:rPr kumimoji="0" lang="en-US" altLang="zh-CN"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rPr>
                        <a:t>---</a:t>
                      </a:r>
                      <a:r>
                        <a:rPr kumimoji="0" lang="zh-CN" altLang="en-US"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rPr>
                        <a:t>荷兰</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rPr>
                        <a:t>英法崛起</a:t>
                      </a:r>
                      <a:endParaRPr kumimoji="0" lang="zh-CN" altLang="en-US" sz="2000" b="1" i="0"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txBody>
                  <a:tcPr marL="121904" marR="121904" marT="60939" marB="60939" anchor="ctr" horzOverflow="overflow"/>
                </a:tc>
              </a:tr>
              <a:tr h="4267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18</a:t>
                      </a:r>
                      <a:r>
                        <a:rPr kumimoji="0" lang="zh-CN" altLang="en-US" sz="2000" b="1"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世纪中后期</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txBody>
                  <a:tcPr marL="121904" marR="121904" marT="60939" marB="609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a:ln>
                            <a:noFill/>
                          </a:ln>
                          <a:solidFill>
                            <a:srgbClr val="FF0000"/>
                          </a:solidFill>
                          <a:effectLst/>
                          <a:latin typeface="黑体" panose="02010609060101010101" pitchFamily="49" charset="-122"/>
                          <a:ea typeface="黑体" panose="02010609060101010101" pitchFamily="49" charset="-122"/>
                          <a:cs typeface="黑体" panose="02010609060101010101" pitchFamily="49" charset="-122"/>
                        </a:rPr>
                        <a:t>英国</a:t>
                      </a:r>
                      <a:r>
                        <a:rPr kumimoji="0" lang="zh-CN" altLang="en-US" sz="2000" b="1" u="none" strike="noStrike" cap="none" normalizeH="0" baseline="0" dirty="0">
                          <a:ln>
                            <a:noFill/>
                          </a:ln>
                          <a:solidFill>
                            <a:srgbClr val="051BC1"/>
                          </a:solidFill>
                          <a:effectLst/>
                          <a:latin typeface="黑体" panose="02010609060101010101" pitchFamily="49" charset="-122"/>
                          <a:ea typeface="黑体" panose="02010609060101010101" pitchFamily="49" charset="-122"/>
                          <a:cs typeface="黑体" panose="02010609060101010101" pitchFamily="49" charset="-122"/>
                        </a:rPr>
                        <a:t>（日不落帝国）</a:t>
                      </a:r>
                      <a:endParaRPr kumimoji="0" lang="zh-CN" altLang="en-US" sz="2000" b="1" i="0" u="none" strike="noStrike" cap="none" normalizeH="0" baseline="0" dirty="0">
                        <a:ln>
                          <a:noFill/>
                        </a:ln>
                        <a:solidFill>
                          <a:srgbClr val="051BC1"/>
                        </a:solidFill>
                        <a:effectLst/>
                        <a:latin typeface="黑体" panose="02010609060101010101" pitchFamily="49" charset="-122"/>
                        <a:ea typeface="黑体" panose="02010609060101010101" pitchFamily="49" charset="-122"/>
                        <a:cs typeface="黑体" panose="02010609060101010101" pitchFamily="49" charset="-122"/>
                      </a:endParaRPr>
                    </a:p>
                  </a:txBody>
                  <a:tcPr marL="121904" marR="121904" marT="60939" marB="60939" anchor="ctr" horzOverflow="overflow"/>
                </a:tc>
              </a:tr>
            </a:tbl>
          </a:graphicData>
        </a:graphic>
      </p:graphicFrame>
      <p:pic>
        <p:nvPicPr>
          <p:cNvPr id="71682" name="Picture 2" descr="56b9bc75498e69718a432ab8"/>
          <p:cNvPicPr>
            <a:picLocks noChangeAspect="1" noChangeArrowheads="1"/>
          </p:cNvPicPr>
          <p:nvPr/>
        </p:nvPicPr>
        <p:blipFill>
          <a:blip r:embed="rId3" cstate="print"/>
          <a:srcRect/>
          <a:stretch>
            <a:fillRect/>
          </a:stretch>
        </p:blipFill>
        <p:spPr bwMode="auto">
          <a:xfrm>
            <a:off x="5520055" y="1924050"/>
            <a:ext cx="6534785" cy="3757930"/>
          </a:xfrm>
          <a:prstGeom prst="rect">
            <a:avLst/>
          </a:prstGeom>
          <a:noFill/>
          <a:ln w="9525">
            <a:noFill/>
            <a:miter lim="800000"/>
            <a:headEnd/>
            <a:tailEnd/>
          </a:ln>
        </p:spPr>
      </p:pic>
      <p:sp>
        <p:nvSpPr>
          <p:cNvPr id="5" name="矩形 4"/>
          <p:cNvSpPr/>
          <p:nvPr/>
        </p:nvSpPr>
        <p:spPr>
          <a:xfrm>
            <a:off x="8616315" y="1473835"/>
            <a:ext cx="3124200" cy="398780"/>
          </a:xfrm>
          <a:prstGeom prst="rect">
            <a:avLst/>
          </a:prstGeom>
        </p:spPr>
        <p:txBody>
          <a:bodyPr wrap="square">
            <a:spAutoFit/>
          </a:bodyPr>
          <a:lstStyle/>
          <a:p>
            <a:pPr indent="358140" algn="ctr" fontAlgn="base">
              <a:spcBef>
                <a:spcPct val="0"/>
              </a:spcBef>
              <a:spcAft>
                <a:spcPct val="0"/>
              </a:spcAft>
            </a:pPr>
            <a:r>
              <a:rPr lang="zh-CN" altLang="en-US" sz="2000" b="1" dirty="0">
                <a:solidFill>
                  <a:schemeClr val="tx1"/>
                </a:solidFill>
                <a:latin typeface="黑体" panose="02010609060101010101" pitchFamily="49" charset="-122"/>
                <a:ea typeface="黑体" panose="02010609060101010101" pitchFamily="49" charset="-122"/>
                <a:cs typeface="Calibri" panose="020F0502020204030204" pitchFamily="34" charset="0"/>
              </a:rPr>
              <a:t>教皇子午线的名存实亡</a:t>
            </a:r>
          </a:p>
        </p:txBody>
      </p:sp>
      <p:sp>
        <p:nvSpPr>
          <p:cNvPr id="84" name="文本框 55"/>
          <p:cNvSpPr txBox="1">
            <a:spLocks noChangeArrowheads="1"/>
          </p:cNvSpPr>
          <p:nvPr/>
        </p:nvSpPr>
        <p:spPr bwMode="auto">
          <a:xfrm>
            <a:off x="524510" y="831215"/>
            <a:ext cx="3796665" cy="46037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defRPr/>
            </a:pPr>
            <a:r>
              <a:rPr lang="en-US" altLang="zh-CN" sz="2400" b="1" i="0" dirty="0">
                <a:solidFill>
                  <a:srgbClr val="FF0000"/>
                </a:solidFill>
                <a:effectLst/>
                <a:latin typeface="黑体" panose="02010609060101010101" pitchFamily="49" charset="-122"/>
                <a:ea typeface="黑体" panose="02010609060101010101" pitchFamily="49" charset="-122"/>
              </a:rPr>
              <a:t>1.</a:t>
            </a:r>
            <a:r>
              <a:rPr lang="zh-CN" altLang="en-US" sz="2400" b="1" i="0" dirty="0">
                <a:solidFill>
                  <a:srgbClr val="FF0000"/>
                </a:solidFill>
                <a:effectLst/>
                <a:latin typeface="黑体" panose="02010609060101010101" pitchFamily="49" charset="-122"/>
                <a:ea typeface="黑体" panose="02010609060101010101" pitchFamily="49" charset="-122"/>
              </a:rPr>
              <a:t>早期殖民扩张的表现</a:t>
            </a:r>
            <a:r>
              <a:rPr lang="en-US" altLang="zh-CN" sz="2400" b="1" i="0" dirty="0">
                <a:solidFill>
                  <a:srgbClr val="FF0000"/>
                </a:solidFill>
                <a:effectLst/>
                <a:latin typeface="黑体" panose="02010609060101010101" pitchFamily="49" charset="-122"/>
                <a:ea typeface="黑体" panose="02010609060101010101" pitchFamily="49" charset="-122"/>
              </a:rPr>
              <a:t> </a:t>
            </a:r>
            <a:r>
              <a:rPr lang="en-US" altLang="zh-CN" sz="2400" b="1" i="0" dirty="0">
                <a:solidFill>
                  <a:schemeClr val="tx1"/>
                </a:solidFill>
                <a:effectLst/>
                <a:latin typeface="黑体" panose="02010609060101010101" pitchFamily="49" charset="-122"/>
                <a:ea typeface="黑体" panose="02010609060101010101" pitchFamily="49" charset="-122"/>
              </a:rPr>
              <a:t>    </a:t>
            </a:r>
          </a:p>
        </p:txBody>
      </p:sp>
      <p:sp>
        <p:nvSpPr>
          <p:cNvPr id="3" name="矩形 2"/>
          <p:cNvSpPr/>
          <p:nvPr/>
        </p:nvSpPr>
        <p:spPr>
          <a:xfrm>
            <a:off x="156210" y="143510"/>
            <a:ext cx="6381750" cy="521970"/>
          </a:xfrm>
          <a:prstGeom prst="rect">
            <a:avLst/>
          </a:prstGeom>
          <a:noFill/>
        </p:spPr>
        <p:txBody>
          <a:bodyPr wrap="square">
            <a:spAutoFit/>
          </a:bodyPr>
          <a:lstStyle/>
          <a:p>
            <a:pPr lvl="0" defTabSz="914400"/>
            <a:r>
              <a:rPr kumimoji="0" lang="zh-CN" altLang="en-US"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二</a:t>
            </a:r>
            <a:r>
              <a:rPr kumimoji="0" lang="en-US" altLang="zh-CN" sz="28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世界格局的演变</a:t>
            </a:r>
            <a:r>
              <a:rPr lang="en-US" altLang="zh-CN"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kern="0" dirty="0">
                <a:solidFill>
                  <a:schemeClr val="tx1"/>
                </a:solidFill>
                <a:latin typeface="黑体" panose="02010609060101010101" pitchFamily="49" charset="-122"/>
                <a:ea typeface="黑体" panose="02010609060101010101" pitchFamily="49" charset="-122"/>
                <a:cs typeface="黑体" panose="02010609060101010101" pitchFamily="49" charset="-122"/>
              </a:rPr>
              <a:t>早期殖民扩张</a:t>
            </a:r>
          </a:p>
        </p:txBody>
      </p:sp>
      <p:sp>
        <p:nvSpPr>
          <p:cNvPr id="6" name="文本框 5"/>
          <p:cNvSpPr txBox="1"/>
          <p:nvPr/>
        </p:nvSpPr>
        <p:spPr>
          <a:xfrm>
            <a:off x="840105" y="1466215"/>
            <a:ext cx="7132320" cy="398780"/>
          </a:xfrm>
          <a:prstGeom prst="rect">
            <a:avLst/>
          </a:prstGeom>
          <a:solidFill>
            <a:srgbClr val="FFFF00"/>
          </a:solidFill>
          <a:ln>
            <a:solidFill>
              <a:srgbClr val="FF0000"/>
            </a:solidFill>
          </a:ln>
        </p:spPr>
        <p:txBody>
          <a:bodyPr wrap="square" rtlCol="0">
            <a:spAutoFit/>
          </a:bodyPr>
          <a:lstStyle/>
          <a:p>
            <a:pPr algn="l">
              <a:buClrTx/>
              <a:buSzTx/>
              <a:buFontTx/>
            </a:pPr>
            <a:r>
              <a:rPr lang="en-US" altLang="zh-CN" sz="2000" b="1" dirty="0">
                <a:solidFill>
                  <a:srgbClr val="051BC1"/>
                </a:solidFill>
                <a:latin typeface="Calibri" panose="020F0502020204030204" pitchFamily="34" charset="0"/>
                <a:ea typeface="黑体" panose="02010609060101010101" pitchFamily="49" charset="-122"/>
                <a:cs typeface="黑体" panose="02010609060101010101" pitchFamily="49" charset="-122"/>
                <a:sym typeface="+mn-ea"/>
              </a:rPr>
              <a:t>② </a:t>
            </a:r>
            <a:r>
              <a:rPr lang="en-US" altLang="zh-CN" sz="20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17</a:t>
            </a:r>
            <a:r>
              <a:rPr lang="zh-CN" altLang="en-US" sz="20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0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dirty="0">
                <a:solidFill>
                  <a:srgbClr val="051BC1"/>
                </a:solidFill>
                <a:latin typeface="黑体" panose="02010609060101010101" pitchFamily="49" charset="-122"/>
                <a:ea typeface="黑体" panose="02010609060101010101" pitchFamily="49" charset="-122"/>
                <a:cs typeface="黑体" panose="02010609060101010101" pitchFamily="49" charset="-122"/>
                <a:sym typeface="+mn-ea"/>
              </a:rPr>
              <a:t>荷兰、英国、法国的殖民扩张——新兴国家的崛起</a:t>
            </a:r>
            <a:endParaRPr lang="zh-CN" altLang="en-US" sz="2000" b="1" i="0" dirty="0">
              <a:solidFill>
                <a:srgbClr val="051BC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051.2881889763776,&quot;width&quot;:9865.6629921259846}"/>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29a850e-64af-4b5e-b0a8-9be131b495db}"/>
  <p:tag name="TABLE_ENDDRAG_ORIGIN_RECT" val="361*196"/>
  <p:tag name="TABLE_ENDDRAG_RECT" val="9*270*361*196"/>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80c2997-814e-4910-afb3-b02d3b381ab9}"/>
  <p:tag name="TABLE_ENDDRAG_ORIGIN_RECT" val="387*123"/>
  <p:tag name="TABLE_ENDDRAG_RECT" val="26*171*387*123"/>
</p:tagLst>
</file>

<file path=ppt/tags/tag4.xml><?xml version="1.0" encoding="utf-8"?>
<p:tagLst xmlns:a="http://schemas.openxmlformats.org/drawingml/2006/main" xmlns:r="http://schemas.openxmlformats.org/officeDocument/2006/relationships" xmlns:p="http://schemas.openxmlformats.org/presentationml/2006/main">
  <p:tag name="REFSHAPE" val="149981660"/>
</p:tagLst>
</file>

<file path=ppt/tags/tag5.xml><?xml version="1.0" encoding="utf-8"?>
<p:tagLst xmlns:a="http://schemas.openxmlformats.org/drawingml/2006/main" xmlns:r="http://schemas.openxmlformats.org/officeDocument/2006/relationships" xmlns:p="http://schemas.openxmlformats.org/presentationml/2006/main">
  <p:tag name="REFSHAPE" val="149981660"/>
</p:tagLst>
</file>

<file path=ppt/tags/tag6.xml><?xml version="1.0" encoding="utf-8"?>
<p:tagLst xmlns:a="http://schemas.openxmlformats.org/drawingml/2006/main" xmlns:r="http://schemas.openxmlformats.org/officeDocument/2006/relationships" xmlns:p="http://schemas.openxmlformats.org/presentationml/2006/main">
  <p:tag name="REFSHAPE" val="736007996"/>
  <p:tag name="KSO_WM_UNIT_PLACING_PICTURE_USER_VIEWPORT" val="{&quot;height&quot;:11871,&quot;width&quot;:15840}"/>
</p:tagLst>
</file>

<file path=ppt/tags/tag7.xml><?xml version="1.0" encoding="utf-8"?>
<p:tagLst xmlns:a="http://schemas.openxmlformats.org/drawingml/2006/main" xmlns:r="http://schemas.openxmlformats.org/officeDocument/2006/relationships" xmlns:p="http://schemas.openxmlformats.org/presentationml/2006/main">
  <p:tag name="REFSHAPE" val="149981660"/>
</p:tagLst>
</file>

<file path=ppt/tags/tag8.xml><?xml version="1.0" encoding="utf-8"?>
<p:tagLst xmlns:a="http://schemas.openxmlformats.org/drawingml/2006/main" xmlns:r="http://schemas.openxmlformats.org/officeDocument/2006/relationships" xmlns:p="http://schemas.openxmlformats.org/presentationml/2006/main">
  <p:tag name="REFSHAPE" val="149981660"/>
</p:tagLst>
</file>

<file path=ppt/tags/tag9.xml><?xml version="1.0" encoding="utf-8"?>
<p:tagLst xmlns:a="http://schemas.openxmlformats.org/drawingml/2006/main" xmlns:r="http://schemas.openxmlformats.org/officeDocument/2006/relationships" xmlns:p="http://schemas.openxmlformats.org/presentationml/2006/main">
  <p:tag name="REFSHAPE" val="14998166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3003</Words>
  <Application>Microsoft Office PowerPoint</Application>
  <PresentationFormat>自定义</PresentationFormat>
  <Paragraphs>197</Paragraphs>
  <Slides>15</Slides>
  <Notes>10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cp:revision>
  <dcterms:created xsi:type="dcterms:W3CDTF">2020-03-31T05:36:00Z</dcterms:created>
  <dcterms:modified xsi:type="dcterms:W3CDTF">2022-02-25T08:28:47Z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B070458DEC374761A3E294021B9F1AEF</vt:lpwstr>
  </property>
</Properties>
</file>