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wav" ContentType="audio/x-wav"/>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72" r:id="rId3"/>
    <p:sldId id="301" r:id="rId4"/>
    <p:sldId id="274" r:id="rId5"/>
    <p:sldId id="308" r:id="rId6"/>
    <p:sldId id="309" r:id="rId7"/>
    <p:sldId id="310" r:id="rId8"/>
    <p:sldId id="311" r:id="rId9"/>
    <p:sldId id="312" r:id="rId10"/>
    <p:sldId id="313" r:id="rId11"/>
    <p:sldId id="314" r:id="rId12"/>
    <p:sldId id="317" r:id="rId13"/>
    <p:sldId id="318" r:id="rId14"/>
    <p:sldId id="273" r:id="rId15"/>
    <p:sldId id="322" r:id="rId16"/>
    <p:sldId id="276" r:id="rId17"/>
  </p:sldIdLst>
  <p:sldSz cx="12192000" cy="6858000"/>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24" autoAdjust="0"/>
    <p:restoredTop sz="94660"/>
  </p:normalViewPr>
  <p:slideViewPr>
    <p:cSldViewPr snapToGrid="0">
      <p:cViewPr varScale="1">
        <p:scale>
          <a:sx n="69" d="100"/>
          <a:sy n="69" d="100"/>
        </p:scale>
        <p:origin x="72" y="774"/>
      </p:cViewPr>
      <p:guideLst/>
    </p:cSldViewPr>
  </p:slideViewPr>
  <p:notesTextViewPr>
    <p:cViewPr>
      <p:scale>
        <a:sx n="1" d="1"/>
        <a:sy n="1" d="1"/>
      </p:scale>
      <p:origin x="0" y="0"/>
    </p:cViewPr>
  </p:notesTextViewPr>
  <p:sorterViewPr>
    <p:cViewPr>
      <p:scale>
        <a:sx n="33" d="100"/>
        <a:sy n="33"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tags" Target="tags/tag12.xml" /><Relationship Id="rId19" Type="http://schemas.openxmlformats.org/officeDocument/2006/relationships/presProps" Target="presProps.xml" /><Relationship Id="rId2" Type="http://schemas.openxmlformats.org/officeDocument/2006/relationships/notesMaster" Target="notesMasters/notesMaster1.xml" /><Relationship Id="rId20" Type="http://schemas.openxmlformats.org/officeDocument/2006/relationships/viewProps" Target="viewProps.xml" /><Relationship Id="rId21" Type="http://schemas.openxmlformats.org/officeDocument/2006/relationships/theme" Target="theme/theme1.xml" /><Relationship Id="rId22"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file:///D:\qq&#25991;&#20214;\712321467\Image\C2C\Image2\%7b75232B38-A165-1FB7-499C-2E1C792CACB5%7d.png" TargetMode="External" /><Relationship Id="rId3" Type="http://schemas.openxmlformats.org/officeDocument/2006/relationships/image" Target="../media/image1.png" /><Relationship Id="rId4" Type="http://schemas.openxmlformats.org/officeDocument/2006/relationships/image" Target="../media/image2.jpeg" /><Relationship Id="rId5"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4">
            <a:lum/>
          </a:blip>
          <a:stretch>
            <a:fillRect t="-80000" b="-80000"/>
          </a:stretch>
        </a:blipFill>
        <a:effectLst/>
      </p:bgPr>
    </p:bg>
    <p:spTree>
      <p:nvGrpSpPr>
        <p:cNvPr id="1" name=""/>
        <p:cNvGrpSpPr/>
        <p:nvPr/>
      </p:nvGrpSpPr>
      <p:grpSpPr>
        <a:xfrm>
          <a:off x="0" y="0"/>
          <a:ext cx="0" cy="0"/>
        </a:xfrm>
      </p:grpSpPr>
      <p:pic>
        <p:nvPicPr>
          <p:cNvPr id="2" name="图片 1073743875" descr="学科网 zxxk.com"/>
          <p:cNvPicPr>
            <a:picLocks noChangeAspect="1"/>
          </p:cNvPicPr>
          <p:nvPr/>
        </p:nvPicPr>
        <p:blipFill>
          <a:blip r:embed="rId3" r:link="rId2"/>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Lst>
  <mc:AlternateContent>
    <mc:Choice xmlns:p14="http://schemas.microsoft.com/office/powerpoint/2010/main" Requires="p14">
      <p:transition spd="slow" advClick="0" p14:dur="1500">
        <p:random/>
      </p:transition>
    </mc:Choice>
    <mc:Fallback>
      <p:transition spd="slow" advClick="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audio" Target="../media/audio111.wav" /><Relationship Id="rId5" Type="http://schemas.microsoft.com/office/2007/relationships/media" Target="../media/audio111.wav" TargetMode="Internal" /><Relationship Id="rId6" Type="http://schemas.openxmlformats.org/officeDocument/2006/relationships/image" Target="../media/image5.png" /><Relationship Id="rId7" Type="http://schemas.openxmlformats.org/officeDocument/2006/relationships/image" Target="../media/image6.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9.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10.xml" /><Relationship Id="rId4" Type="http://schemas.openxmlformats.org/officeDocument/2006/relationships/image" Target="../media/image13.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1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 Id="rId3"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 Id="rId3" Type="http://schemas.openxmlformats.org/officeDocument/2006/relationships/image" Target="../media/image14.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5.png" /><Relationship Id="rId4" Type="http://schemas.openxmlformats.org/officeDocument/2006/relationships/image" Target="../media/image6.png" /><Relationship Id="rId5" Type="http://schemas.openxmlformats.org/officeDocument/2006/relationships/image" Target="../media/image1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 Id="rId3" Type="http://schemas.openxmlformats.org/officeDocument/2006/relationships/image" Target="../media/image7.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1.xml" /><Relationship Id="rId4" Type="http://schemas.openxmlformats.org/officeDocument/2006/relationships/image" Target="../media/image9.png" /><Relationship Id="rId5" Type="http://schemas.openxmlformats.org/officeDocument/2006/relationships/tags" Target="../tags/tag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4.xml" /><Relationship Id="rId4" Type="http://schemas.openxmlformats.org/officeDocument/2006/relationships/image" Target="../media/image10.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5.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6.xml" /><Relationship Id="rId4" Type="http://schemas.openxmlformats.org/officeDocument/2006/relationships/image" Target="../media/image11.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tags" Target="../tags/tag8.xml" /><Relationship Id="rId4" Type="http://schemas.openxmlformats.org/officeDocument/2006/relationships/image" Target="../media/image12.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音乐&#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2851" y="-2662851"/>
            <a:ext cx="6866299" cy="12192002"/>
          </a:xfrm>
          <a:prstGeom prst="rect">
            <a:avLst/>
          </a:prstGeom>
          <a:ln>
            <a:noFill/>
          </a:ln>
        </p:spPr>
      </p:pic>
      <p:pic>
        <p:nvPicPr>
          <p:cNvPr id="4" name="5c249dca6369b">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2100283" y="557072"/>
            <a:ext cx="487363" cy="487363"/>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0632" y="4432088"/>
            <a:ext cx="1475797" cy="955692"/>
          </a:xfrm>
          <a:prstGeom prst="rect">
            <a:avLst/>
          </a:prstGeom>
        </p:spPr>
      </p:pic>
      <p:pic>
        <p:nvPicPr>
          <p:cNvPr id="13"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1265" y="3429314"/>
            <a:ext cx="2311881" cy="2331726"/>
          </a:xfrm>
          <a:prstGeom prst="rect">
            <a:avLst/>
          </a:prstGeom>
        </p:spPr>
      </p:pic>
      <p:sp>
        <p:nvSpPr>
          <p:cNvPr id="5" name="TextBox 4"/>
          <p:cNvSpPr txBox="1"/>
          <p:nvPr/>
        </p:nvSpPr>
        <p:spPr>
          <a:xfrm>
            <a:off x="2268157" y="2314391"/>
            <a:ext cx="7706995" cy="3415030"/>
          </a:xfrm>
          <a:prstGeom prst="rect">
            <a:avLst/>
          </a:prstGeom>
          <a:noFill/>
        </p:spPr>
        <p:txBody>
          <a:bodyPr wrap="none" rtlCol="0">
            <a:spAutoFit/>
          </a:bodyPr>
          <a:lstStyle/>
          <a:p>
            <a:pPr algn="ctr"/>
            <a:r>
              <a:rPr lang="zh-CN" altLang="en-US" sz="5400" b="1">
                <a:uFillTx/>
                <a:latin typeface="Times New Roman" panose="02020603050405020304" charset="0"/>
                <a:ea typeface="楷体" panose="02010609060101010101" charset="-122"/>
                <a:sym typeface="+mn-ea"/>
              </a:rPr>
              <a:t>元宵节</a:t>
            </a:r>
            <a:endParaRPr lang="zh-CN" altLang="en-US" sz="5400" b="1">
              <a:uFillTx/>
              <a:latin typeface="Times New Roman" panose="02020603050405020304" charset="0"/>
              <a:ea typeface="楷体" panose="02010609060101010101" charset="-122"/>
            </a:endParaRPr>
          </a:p>
          <a:p>
            <a:pPr algn="ctr"/>
            <a:r>
              <a:rPr lang="zh-CN" altLang="en-US" sz="5400" b="1">
                <a:solidFill>
                  <a:srgbClr val="FF0000"/>
                </a:solidFill>
                <a:uFillTx/>
                <a:latin typeface="Times New Roman" panose="02020603050405020304" charset="0"/>
                <a:ea typeface="楷体" panose="02010609060101010101" charset="-122"/>
              </a:rPr>
              <a:t>Chinese Lantern Festival </a:t>
            </a:r>
            <a:endParaRPr lang="zh-CN" altLang="en-US" sz="5400" b="1">
              <a:solidFill>
                <a:srgbClr val="FF0000"/>
              </a:solidFill>
              <a:uFillTx/>
              <a:latin typeface="Times New Roman" panose="02020603050405020304" charset="0"/>
              <a:ea typeface="楷体" panose="02010609060101010101" charset="-122"/>
            </a:endParaRPr>
          </a:p>
          <a:p>
            <a:pPr algn="ctr"/>
            <a:endParaRPr lang="zh-CN" altLang="en-US" sz="5400" b="1">
              <a:uFillTx/>
              <a:latin typeface="Times New Roman" panose="02020603050405020304" charset="0"/>
              <a:ea typeface="楷体" panose="02010609060101010101" charset="-122"/>
            </a:endParaRPr>
          </a:p>
          <a:p>
            <a:pPr algn="ctr"/>
            <a:endParaRPr lang="zh-CN" altLang="en-US" sz="5400" b="1">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nodeType="afterGroup">
                            <p:stCondLst>
                              <p:cond delay="500"/>
                            </p:stCondLst>
                            <p:childTnLst>
                              <p:par>
                                <p:cTn id="9" presetID="1" presetClass="mediacall" presetSubtype="0" fill="hold" nodeType="afterEffect">
                                  <p:stCondLst>
                                    <p:cond delay="0"/>
                                  </p:stCondLst>
                                  <p:childTnLst>
                                    <p:cmd type="call" cmd="playFrom(0.0)">
                                      <p:cBhvr>
                                        <p:cTn id="10" dur="1" fill="hold"/>
                                        <p:tgtEl>
                                          <p:spTgt spid="4"/>
                                        </p:tgtEl>
                                      </p:cBhvr>
                                    </p:cmd>
                                  </p:childTnLst>
                                </p:cTn>
                              </p:par>
                            </p:childTnLst>
                          </p:cTn>
                        </p:par>
                        <p:par>
                          <p:cTn id="12" fill="hold" nodeType="afterGroup">
                            <p:stCondLst>
                              <p:cond delay="501"/>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after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5"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Eating Yuanxiao吃元宵</a:t>
            </a:r>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204835" cy="4154170"/>
          </a:xfrm>
          <a:prstGeom prst="rect">
            <a:avLst/>
          </a:prstGeom>
          <a:noFill/>
        </p:spPr>
        <p:txBody>
          <a:bodyPr wrap="square" rtlCol="0" anchor="t">
            <a:spAutoFit/>
          </a:bodyPr>
          <a:lstStyle/>
          <a:p>
            <a:r>
              <a:rPr lang="zh-CN" altLang="en-US" sz="4400">
                <a:latin typeface="Times New Roman" panose="02020603050405020304" charset="0"/>
                <a:cs typeface="Times New Roman" panose="02020603050405020304" charset="0"/>
              </a:rPr>
              <a:t>Yuanxiao is the special food for the Lantern Festival, which has a similar pronunciation with "tuanyuan" in Chinese, meaning reunion, harmony and happiness for the family.</a:t>
            </a:r>
            <a:endParaRPr lang="zh-CN" altLang="en-US" sz="44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赏花灯Lighting lanterns</a:t>
            </a:r>
            <a:endParaRPr lang="zh-CN" altLang="en-US" sz="3600" b="1">
              <a:solidFill>
                <a:schemeClr val="tx1"/>
              </a:solidFill>
              <a:uFillTx/>
              <a:latin typeface="Times New Roman" panose="02020603050405020304" charset="0"/>
              <a:ea typeface="楷体" panose="02010609060101010101" charset="-122"/>
            </a:endParaRPr>
          </a:p>
        </p:txBody>
      </p:sp>
      <p:pic>
        <p:nvPicPr>
          <p:cNvPr id="5" name="图片 4"/>
          <p:cNvPicPr>
            <a:picLocks noChangeAspect="1"/>
          </p:cNvPicPr>
          <p:nvPr/>
        </p:nvPicPr>
        <p:blipFill>
          <a:blip r:embed="rId4"/>
          <a:stretch>
            <a:fillRect/>
          </a:stretch>
        </p:blipFill>
        <p:spPr>
          <a:xfrm>
            <a:off x="2045970" y="1757045"/>
            <a:ext cx="8130540" cy="4240530"/>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赏花灯Lighting lanterns</a:t>
            </a:r>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204835" cy="4399915"/>
          </a:xfrm>
          <a:prstGeom prst="rect">
            <a:avLst/>
          </a:prstGeom>
          <a:noFill/>
        </p:spPr>
        <p:txBody>
          <a:bodyPr wrap="square" rtlCol="0" anchor="t">
            <a:spAutoFit/>
          </a:bodyPr>
          <a:lstStyle/>
          <a:p>
            <a:r>
              <a:rPr lang="zh-CN" altLang="en-US" sz="4000">
                <a:latin typeface="Times New Roman" panose="02020603050405020304" charset="0"/>
                <a:cs typeface="Times New Roman" panose="02020603050405020304" charset="0"/>
              </a:rPr>
              <a:t>Decorating and hanging lanterns is the main tradition of the festival, with lanterns big and small hung around households, parks, streets and other public spaces. Red lanterns of various shape and type will attract countless visitors to watch.</a:t>
            </a:r>
            <a:endParaRPr lang="zh-CN" altLang="en-US" sz="40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清明节相关英文词汇</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414020" y="1443990"/>
            <a:ext cx="11318875" cy="4523105"/>
          </a:xfrm>
          <a:prstGeom prst="rect">
            <a:avLst/>
          </a:prstGeom>
          <a:noFill/>
        </p:spPr>
        <p:txBody>
          <a:bodyPr wrap="square" rtlCol="0" anchor="t">
            <a:spAutoFit/>
          </a:bodyPr>
          <a:lstStyle/>
          <a:p>
            <a:r>
              <a:rPr sz="3600">
                <a:solidFill>
                  <a:schemeClr val="tx1"/>
                </a:solidFill>
                <a:uFillTx/>
                <a:latin typeface="Times New Roman" panose="02020603050405020304" charset="0"/>
                <a:ea typeface="楷体" panose="02010609060101010101" charset="-122"/>
              </a:rPr>
              <a:t>Cold Food Festival    寒食节</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Day of sacrifice    祭祀节日</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Condolence    哀悼之情</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Hell note/Joss paper    纸钱</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Mourning ceremony    哀悼仪式</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Offer sacrifices to ancestors    祭祖/上供</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Funeral supplies/products    殡葬用品</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Funeral services    殡葬服务业</a:t>
            </a:r>
            <a:endParaRPr sz="3600">
              <a:solidFill>
                <a:schemeClr val="tx1"/>
              </a:solidFill>
              <a:uFillTx/>
              <a:latin typeface="Times New Roman" panose="02020603050405020304" charset="0"/>
              <a:ea typeface="楷体" panose="02010609060101010101" charset="-122"/>
            </a:endParaRPr>
          </a:p>
        </p:txBody>
      </p:sp>
      <p:pic>
        <p:nvPicPr>
          <p:cNvPr id="5" name="图片 4"/>
          <p:cNvPicPr>
            <a:picLocks noChangeAspect="1"/>
          </p:cNvPicPr>
          <p:nvPr/>
        </p:nvPicPr>
        <p:blipFill>
          <a:blip r:embed="rId3"/>
          <a:stretch>
            <a:fillRect/>
          </a:stretch>
        </p:blipFill>
        <p:spPr>
          <a:xfrm>
            <a:off x="6863715" y="426720"/>
            <a:ext cx="4869180" cy="3246120"/>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清明节相关英文词汇</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414020" y="1443990"/>
            <a:ext cx="11318875" cy="4523105"/>
          </a:xfrm>
          <a:prstGeom prst="rect">
            <a:avLst/>
          </a:prstGeom>
          <a:noFill/>
        </p:spPr>
        <p:txBody>
          <a:bodyPr wrap="square" rtlCol="0" anchor="t">
            <a:spAutoFit/>
          </a:bodyPr>
          <a:lstStyle/>
          <a:p>
            <a:r>
              <a:rPr sz="3600">
                <a:solidFill>
                  <a:schemeClr val="tx1"/>
                </a:solidFill>
                <a:uFillTx/>
                <a:latin typeface="Times New Roman" panose="02020603050405020304" charset="0"/>
                <a:ea typeface="楷体" panose="02010609060101010101" charset="-122"/>
              </a:rPr>
              <a:t>Cold Food Festival    寒食节</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Day of sacrifice    祭祀节日</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Condolence    哀悼之情</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Hell note/Joss paper    纸钱</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Mourning ceremony    哀悼仪式</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Offer sacrifices to ancestors    祭祖/上供</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Funeral supplies/products    殡葬用品</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Funeral services    殡葬服务业</a:t>
            </a:r>
            <a:endParaRPr sz="3600">
              <a:solidFill>
                <a:schemeClr val="tx1"/>
              </a:solidFill>
              <a:uFillTx/>
              <a:latin typeface="Times New Roman" panose="02020603050405020304" charset="0"/>
              <a:ea typeface="楷体" panose="02010609060101010101" charset="-122"/>
            </a:endParaRPr>
          </a:p>
        </p:txBody>
      </p:sp>
      <p:pic>
        <p:nvPicPr>
          <p:cNvPr id="5" name="图片 4"/>
          <p:cNvPicPr>
            <a:picLocks noChangeAspect="1"/>
          </p:cNvPicPr>
          <p:nvPr/>
        </p:nvPicPr>
        <p:blipFill>
          <a:blip r:embed="rId3"/>
          <a:stretch>
            <a:fillRect/>
          </a:stretch>
        </p:blipFill>
        <p:spPr>
          <a:xfrm>
            <a:off x="6863715" y="426720"/>
            <a:ext cx="4869180" cy="3246120"/>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音乐&#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2851" y="-2662851"/>
            <a:ext cx="6866299" cy="12192002"/>
          </a:xfrm>
          <a:prstGeom prst="rect">
            <a:avLst/>
          </a:prstGeom>
        </p:spPr>
      </p:pic>
      <p:sp>
        <p:nvSpPr>
          <p:cNvPr id="5" name="TextBox 4"/>
          <p:cNvSpPr txBox="1"/>
          <p:nvPr/>
        </p:nvSpPr>
        <p:spPr>
          <a:xfrm>
            <a:off x="3525142" y="2772226"/>
            <a:ext cx="5297170" cy="1106805"/>
          </a:xfrm>
          <a:prstGeom prst="rect">
            <a:avLst/>
          </a:prstGeom>
          <a:noFill/>
        </p:spPr>
        <p:txBody>
          <a:bodyPr wrap="none" rtlCol="0">
            <a:spAutoFit/>
          </a:bodyPr>
          <a:lstStyle/>
          <a:p>
            <a:pPr algn="ctr"/>
            <a:r>
              <a:rPr lang="en-US" altLang="zh-CN" sz="6600" b="1">
                <a:solidFill>
                  <a:schemeClr val="tx1"/>
                </a:solidFill>
                <a:latin typeface="Times New Roman" panose="02020603050405020304" charset="0"/>
                <a:ea typeface="仓耳玄三M W05" panose="02020400000000000000" pitchFamily="18" charset="-122"/>
                <a:cs typeface="Times New Roman" panose="02020603050405020304" charset="0"/>
              </a:rPr>
              <a:t>THANK YOU</a:t>
            </a:r>
            <a:endParaRPr lang="en-US" altLang="zh-CN" sz="6600" b="1">
              <a:solidFill>
                <a:schemeClr val="tx1"/>
              </a:solidFill>
              <a:latin typeface="Times New Roman" panose="02020603050405020304" charset="0"/>
              <a:ea typeface="仓耳玄三M W05" panose="02020400000000000000" pitchFamily="18" charset="-122"/>
              <a:cs typeface="Times New Roman" panose="02020603050405020304" charset="0"/>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8802" y="3917738"/>
            <a:ext cx="1475797" cy="955692"/>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1845" y="3085144"/>
            <a:ext cx="2311881" cy="2331726"/>
          </a:xfrm>
          <a:prstGeom prst="rect">
            <a:avLst/>
          </a:prstGeom>
        </p:spPr>
      </p:pic>
      <p:pic>
        <p:nvPicPr>
          <p:cNvPr id="14" name="New picture"/>
          <p:cNvPicPr/>
          <p:nvPr/>
        </p:nvPicPr>
        <p:blipFill>
          <a:blip r:embed="rId5"/>
          <a:stretch>
            <a:fillRect/>
          </a:stretch>
        </p:blipFill>
        <p:spPr>
          <a:xfrm>
            <a:off x="10591800" y="11595100"/>
            <a:ext cx="330200" cy="241300"/>
          </a:xfrm>
          <a:prstGeom prst="cube">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after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元宵节</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777240" y="1567180"/>
            <a:ext cx="6023610" cy="5077460"/>
          </a:xfrm>
          <a:prstGeom prst="rect">
            <a:avLst/>
          </a:prstGeom>
          <a:noFill/>
        </p:spPr>
        <p:txBody>
          <a:bodyPr wrap="square" rtlCol="0" anchor="t">
            <a:spAutoFit/>
          </a:bodyPr>
          <a:lstStyle/>
          <a:p>
            <a:r>
              <a:rPr sz="3600">
                <a:solidFill>
                  <a:schemeClr val="tx1"/>
                </a:solidFill>
                <a:uFillTx/>
                <a:latin typeface="Times New Roman" panose="02020603050405020304" charset="0"/>
                <a:ea typeface="楷体" panose="02010609060101010101" charset="-122"/>
              </a:rPr>
              <a:t>On the 15th day of the first lunar month, two weeks after Chinese New Year, another important traditional Chinese festival, the Chinese Lantern Festival is celebrated. It marks the first full moon of the new lunar year and the end of the Chinese New Year period. </a:t>
            </a:r>
            <a:endParaRPr sz="3600">
              <a:solidFill>
                <a:schemeClr val="tx1"/>
              </a:solidFill>
              <a:uFillTx/>
              <a:latin typeface="Times New Roman" panose="02020603050405020304" charset="0"/>
              <a:ea typeface="楷体" panose="02010609060101010101" charset="-122"/>
            </a:endParaRPr>
          </a:p>
        </p:txBody>
      </p:sp>
      <p:pic>
        <p:nvPicPr>
          <p:cNvPr id="6" name="图片 5"/>
          <p:cNvPicPr>
            <a:picLocks noChangeAspect="1"/>
          </p:cNvPicPr>
          <p:nvPr/>
        </p:nvPicPr>
        <p:blipFill>
          <a:blip r:embed="rId3"/>
          <a:stretch>
            <a:fillRect/>
          </a:stretch>
        </p:blipFill>
        <p:spPr>
          <a:xfrm>
            <a:off x="7005955" y="415290"/>
            <a:ext cx="4822190" cy="5918200"/>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119888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Guessing Lantern Riddles    猜灯谜</a:t>
            </a:r>
            <a:endParaRPr lang="zh-CN" altLang="en-US" sz="3600" b="1">
              <a:solidFill>
                <a:schemeClr val="tx1"/>
              </a:solidFill>
              <a:uFillTx/>
              <a:latin typeface="Times New Roman" panose="02020603050405020304" charset="0"/>
              <a:ea typeface="楷体" panose="02010609060101010101" charset="-122"/>
            </a:endParaRPr>
          </a:p>
          <a:p>
            <a:endParaRPr lang="zh-CN" altLang="en-US" sz="3600" b="1">
              <a:solidFill>
                <a:schemeClr val="tx1"/>
              </a:solidFill>
              <a:uFillTx/>
              <a:latin typeface="Times New Roman" panose="02020603050405020304" charset="0"/>
              <a:ea typeface="楷体" panose="02010609060101010101" charset="-122"/>
            </a:endParaRPr>
          </a:p>
        </p:txBody>
      </p:sp>
      <p:pic>
        <p:nvPicPr>
          <p:cNvPr id="8" name="图片 7"/>
          <p:cNvPicPr>
            <a:picLocks noChangeAspect="1"/>
          </p:cNvPicPr>
          <p:nvPr>
            <p:custDataLst>
              <p:tags r:id="rId5"/>
            </p:custDataLst>
          </p:nvPr>
        </p:nvPicPr>
        <p:blipFill>
          <a:blip r:embed="rId4"/>
          <a:stretch>
            <a:fillRect/>
          </a:stretch>
        </p:blipFill>
        <p:spPr>
          <a:xfrm>
            <a:off x="2277745" y="1673225"/>
            <a:ext cx="7636510" cy="4291965"/>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119888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Guessing Lantern Riddles    猜灯谜</a:t>
            </a:r>
            <a:endParaRPr lang="zh-CN" altLang="en-US" sz="3600" b="1">
              <a:solidFill>
                <a:srgbClr val="FF0000"/>
              </a:solidFill>
              <a:uFillTx/>
              <a:latin typeface="Times New Roman" panose="02020603050405020304" charset="0"/>
              <a:ea typeface="楷体" panose="02010609060101010101" charset="-122"/>
            </a:endParaRPr>
          </a:p>
          <a:p>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204835" cy="4399915"/>
          </a:xfrm>
          <a:prstGeom prst="rect">
            <a:avLst/>
          </a:prstGeom>
          <a:noFill/>
        </p:spPr>
        <p:txBody>
          <a:bodyPr wrap="square" rtlCol="0" anchor="t">
            <a:spAutoFit/>
          </a:bodyPr>
          <a:lstStyle/>
          <a:p>
            <a:r>
              <a:rPr lang="zh-CN" altLang="en-US" sz="2800">
                <a:latin typeface="Times New Roman" panose="02020603050405020304" charset="0"/>
                <a:cs typeface="Times New Roman" panose="02020603050405020304" charset="0"/>
              </a:rPr>
              <a:t>"Guessing lantern riddles"is an essential part of the Festival. Lantern owners write riddles on a piece of paper and post them on the lanterns. If visitors have solutions to the riddles, they can pull the paper out and go to the lantern owners to check their answer. If they are right,  they will get a little gift. The activity emerged during people's enjoyment of lanterns in the Song Dynasty (960-1279). As riddle guessing is interesting and full of wisdom, it has become popular among all social strata.</a:t>
            </a:r>
            <a:endParaRPr lang="zh-CN" altLang="en-US" sz="28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Lion Dance 舞狮子</a:t>
            </a:r>
            <a:endParaRPr lang="zh-CN" altLang="en-US" sz="3600" b="1">
              <a:solidFill>
                <a:schemeClr val="tx1"/>
              </a:solidFill>
              <a:uFillTx/>
              <a:latin typeface="Times New Roman" panose="02020603050405020304" charset="0"/>
              <a:ea typeface="楷体" panose="02010609060101010101" charset="-122"/>
            </a:endParaRPr>
          </a:p>
        </p:txBody>
      </p:sp>
      <p:pic>
        <p:nvPicPr>
          <p:cNvPr id="4" name="图片 3"/>
          <p:cNvPicPr>
            <a:picLocks noChangeAspect="1"/>
          </p:cNvPicPr>
          <p:nvPr/>
        </p:nvPicPr>
        <p:blipFill>
          <a:blip r:embed="rId4"/>
          <a:stretch>
            <a:fillRect/>
          </a:stretch>
        </p:blipFill>
        <p:spPr>
          <a:xfrm>
            <a:off x="2045970" y="1721485"/>
            <a:ext cx="8133080" cy="4012565"/>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 Lion Dance 舞狮子</a:t>
            </a:r>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204835" cy="4154170"/>
          </a:xfrm>
          <a:prstGeom prst="rect">
            <a:avLst/>
          </a:prstGeom>
          <a:noFill/>
        </p:spPr>
        <p:txBody>
          <a:bodyPr wrap="square" rtlCol="0" anchor="t">
            <a:spAutoFit/>
          </a:bodyPr>
          <a:lstStyle/>
          <a:p>
            <a:r>
              <a:rPr lang="zh-CN" altLang="en-US" sz="4400">
                <a:latin typeface="Times New Roman" panose="02020603050405020304" charset="0"/>
                <a:cs typeface="Times New Roman" panose="02020603050405020304" charset="0"/>
              </a:rPr>
              <a:t>According to ancient custom, the lion is a symbol of boldness and strength that can protect people, so by performing the lion dance, everyone prays for an auspicious and happy life.</a:t>
            </a:r>
            <a:endParaRPr lang="zh-CN" altLang="en-US" sz="44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Walking on Stilts 踩高跷</a:t>
            </a:r>
            <a:endParaRPr lang="zh-CN" altLang="en-US" sz="3600" b="1">
              <a:solidFill>
                <a:schemeClr val="tx1"/>
              </a:solidFill>
              <a:uFillTx/>
              <a:latin typeface="Times New Roman" panose="02020603050405020304" charset="0"/>
              <a:ea typeface="楷体" panose="02010609060101010101" charset="-122"/>
            </a:endParaRPr>
          </a:p>
        </p:txBody>
      </p:sp>
      <p:pic>
        <p:nvPicPr>
          <p:cNvPr id="5" name="图片 4"/>
          <p:cNvPicPr>
            <a:picLocks noChangeAspect="1"/>
          </p:cNvPicPr>
          <p:nvPr/>
        </p:nvPicPr>
        <p:blipFill>
          <a:blip r:embed="rId4"/>
          <a:stretch>
            <a:fillRect/>
          </a:stretch>
        </p:blipFill>
        <p:spPr>
          <a:xfrm>
            <a:off x="2178685" y="1603375"/>
            <a:ext cx="7807960" cy="4311015"/>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Walking on Stilts 踩高跷</a:t>
            </a:r>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204835" cy="4030980"/>
          </a:xfrm>
          <a:prstGeom prst="rect">
            <a:avLst/>
          </a:prstGeom>
          <a:noFill/>
        </p:spPr>
        <p:txBody>
          <a:bodyPr wrap="square" rtlCol="0" anchor="t">
            <a:spAutoFit/>
          </a:bodyPr>
          <a:lstStyle/>
          <a:p>
            <a:r>
              <a:rPr lang="zh-CN" altLang="en-US" sz="3200">
                <a:latin typeface="Times New Roman" panose="02020603050405020304" charset="0"/>
                <a:cs typeface="Times New Roman" panose="02020603050405020304" charset="0"/>
              </a:rPr>
              <a:t>Walking on stilts, another folk art, traces its origins to the Spring and Autumn period (770BC - 476BC). Performers not only walk on stilts by binding them to their feet, but also do some breathtakingly difficult moves. As actors impersonate different characters like monks, clowns, and fishermen and perform vivid and humorous acts, the art amuses many people.</a:t>
            </a:r>
            <a:endParaRPr lang="zh-CN" altLang="en-US" sz="32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Eating Yuanxiao吃元宵</a:t>
            </a:r>
            <a:endParaRPr lang="zh-CN" altLang="en-US" sz="3600" b="1">
              <a:solidFill>
                <a:schemeClr val="tx1"/>
              </a:solidFill>
              <a:uFillTx/>
              <a:latin typeface="Times New Roman" panose="02020603050405020304" charset="0"/>
              <a:ea typeface="楷体" panose="02010609060101010101" charset="-122"/>
            </a:endParaRPr>
          </a:p>
        </p:txBody>
      </p:sp>
      <p:pic>
        <p:nvPicPr>
          <p:cNvPr id="4" name="图片 3"/>
          <p:cNvPicPr>
            <a:picLocks noChangeAspect="1"/>
          </p:cNvPicPr>
          <p:nvPr/>
        </p:nvPicPr>
        <p:blipFill>
          <a:blip r:embed="rId4"/>
          <a:stretch>
            <a:fillRect/>
          </a:stretch>
        </p:blipFill>
        <p:spPr>
          <a:xfrm>
            <a:off x="2045970" y="1682750"/>
            <a:ext cx="8178800" cy="4348480"/>
          </a:xfrm>
          <a:prstGeom prst="rect">
            <a:avLst/>
          </a:prstGeom>
        </p:spPr>
      </p:pic>
    </p:spTree>
  </p:cSld>
  <p:clrMapOvr>
    <a:masterClrMapping/>
  </p:clrMapOvr>
  <mc:AlternateContent>
    <mc:Choice xmlns:p14="http://schemas.microsoft.com/office/powerpoint/2010/main" Requires="p14">
      <p:transition spd="slow" advClick="0" p14:dur="1500">
        <p:random/>
      </p:transition>
    </mc:Choice>
    <mc:Fallback>
      <p:transition spd="slow" advClick="0">
        <p:random/>
      </p:transition>
    </mc:Fallback>
  </mc:AlternateContent>
  <p:timing/>
</p:sld>
</file>

<file path=ppt/tags/tag1.xml><?xml version="1.0" encoding="utf-8"?>
<p:tagLst xmlns:p="http://schemas.openxmlformats.org/presentationml/2006/main">
  <p:tag name="KSO_WM_UNIT_PLACING_PICTURE_USER_VIEWPORT" val="{&quot;height&quot;:19200,&quot;width&quot;:10800.003149606298}"/>
</p:tagLst>
</file>

<file path=ppt/tags/tag10.xml><?xml version="1.0" encoding="utf-8"?>
<p:tagLst xmlns:p="http://schemas.openxmlformats.org/presentationml/2006/main">
  <p:tag name="KSO_WM_UNIT_PLACING_PICTURE_USER_VIEWPORT" val="{&quot;height&quot;:19200,&quot;width&quot;:10800.003149606298}"/>
</p:tagLst>
</file>

<file path=ppt/tags/tag11.xml><?xml version="1.0" encoding="utf-8"?>
<p:tagLst xmlns:p="http://schemas.openxmlformats.org/presentationml/2006/main">
  <p:tag name="KSO_WM_UNIT_PLACING_PICTURE_USER_VIEWPORT" val="{&quot;height&quot;:19200,&quot;width&quot;:10800.003149606298}"/>
</p:tagLst>
</file>

<file path=ppt/tags/tag12.xml><?xml version="1.0" encoding="utf-8"?>
<p:tagLst xmlns:p="http://schemas.openxmlformats.org/presentationml/2006/main">
  <p:tag name="AS_OS" val="Unix 3.10 unknown"/>
  <p:tag name="AS_RELEASE_DATE" val="2020.11.30"/>
  <p:tag name="AS_TITLE" val="Aspose.Slides for Java"/>
  <p:tag name="AS_VERSION" val="20.11"/>
  <p:tag name="COMMONDATA" val="eyJoZGlkIjoiY2JiMWJmZDg1ZGE5ODk4MDA4ZWMzNzRiODI1YTk3YTIifQ=="/>
  <p:tag name="ISPRING_PRESENTATION_TITLE" val="PowerPoint 演示文稿"/>
  <p:tag name="KSO_WPP_MARK_KEY" val="7209a33d-7b84-4487-84f7-7fe0d3ffd397"/>
</p:tagLst>
</file>

<file path=ppt/tags/tag2.xml><?xml version="1.0" encoding="utf-8"?>
<p:tagLst xmlns:p="http://schemas.openxmlformats.org/presentationml/2006/main">
  <p:tag name="KSO_WM_UNIT_PLACING_PICTURE_USER_VIEWPORT" val="{&quot;height&quot;:7284,&quot;width&quot;:12960}"/>
</p:tagLst>
</file>

<file path=ppt/tags/tag3.xml><?xml version="1.0" encoding="utf-8"?>
<p:tagLst xmlns:p="http://schemas.openxmlformats.org/presentationml/2006/main">
  <p:tag name="KSO_WM_UNIT_PLACING_PICTURE_USER_VIEWPORT" val="{&quot;height&quot;:19200,&quot;width&quot;:10800.003149606298}"/>
</p:tagLst>
</file>

<file path=ppt/tags/tag4.xml><?xml version="1.0" encoding="utf-8"?>
<p:tagLst xmlns:p="http://schemas.openxmlformats.org/presentationml/2006/main">
  <p:tag name="KSO_WM_UNIT_PLACING_PICTURE_USER_VIEWPORT" val="{&quot;height&quot;:19200,&quot;width&quot;:10800.003149606298}"/>
</p:tagLst>
</file>

<file path=ppt/tags/tag5.xml><?xml version="1.0" encoding="utf-8"?>
<p:tagLst xmlns:p="http://schemas.openxmlformats.org/presentationml/2006/main">
  <p:tag name="KSO_WM_UNIT_PLACING_PICTURE_USER_VIEWPORT" val="{&quot;height&quot;:19200,&quot;width&quot;:10800.003149606298}"/>
</p:tagLst>
</file>

<file path=ppt/tags/tag6.xml><?xml version="1.0" encoding="utf-8"?>
<p:tagLst xmlns:p="http://schemas.openxmlformats.org/presentationml/2006/main">
  <p:tag name="KSO_WM_UNIT_PLACING_PICTURE_USER_VIEWPORT" val="{&quot;height&quot;:19200,&quot;width&quot;:10800.003149606298}"/>
</p:tagLst>
</file>

<file path=ppt/tags/tag7.xml><?xml version="1.0" encoding="utf-8"?>
<p:tagLst xmlns:p="http://schemas.openxmlformats.org/presentationml/2006/main">
  <p:tag name="KSO_WM_UNIT_PLACING_PICTURE_USER_VIEWPORT" val="{&quot;height&quot;:19200,&quot;width&quot;:10800.003149606298}"/>
</p:tagLst>
</file>

<file path=ppt/tags/tag8.xml><?xml version="1.0" encoding="utf-8"?>
<p:tagLst xmlns:p="http://schemas.openxmlformats.org/presentationml/2006/main">
  <p:tag name="KSO_WM_UNIT_PLACING_PICTURE_USER_VIEWPORT" val="{&quot;height&quot;:19200,&quot;width&quot;:10800.003149606298}"/>
</p:tagLst>
</file>

<file path=ppt/tags/tag9.xml><?xml version="1.0" encoding="utf-8"?>
<p:tagLst xmlns:p="http://schemas.openxmlformats.org/presentationml/2006/main">
  <p:tag name="KSO_WM_UNIT_PLACING_PICTURE_USER_VIEWPORT" val="{&quot;height&quot;:19200,&quot;width&quot;:10800.003149606298}"/>
</p:tagLst>
</file>

<file path=ppt/theme/theme1.xml><?xml version="1.0" encoding="utf-8"?>
<a:theme xmlns:r="http://schemas.openxmlformats.org/officeDocument/2006/relationships"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38</Paragraphs>
  <Slides>15</Slides>
  <Notes>0</Notes>
  <TotalTime>0</TotalTime>
  <HiddenSlides>0</HiddenSlides>
  <MMClips>1</MMClips>
  <ScaleCrop>0</ScaleCrop>
  <HeadingPairs>
    <vt:vector baseType="variant" size="6">
      <vt:variant>
        <vt:lpstr>Fonts used</vt:lpstr>
      </vt:variant>
      <vt:variant>
        <vt:i4>8</vt:i4>
      </vt:variant>
      <vt:variant>
        <vt:lpstr>Theme</vt:lpstr>
      </vt:variant>
      <vt:variant>
        <vt:i4>1</vt:i4>
      </vt:variant>
      <vt:variant>
        <vt:lpstr>Slide Titles</vt:lpstr>
      </vt:variant>
      <vt:variant>
        <vt:i4>15</vt:i4>
      </vt:variant>
    </vt:vector>
  </HeadingPairs>
  <TitlesOfParts>
    <vt:vector baseType="lpstr" size="24">
      <vt:lpstr>Arial</vt:lpstr>
      <vt:lpstr>Calibri Light</vt:lpstr>
      <vt:lpstr>Calibri</vt:lpstr>
      <vt:lpstr>等线 Light</vt:lpstr>
      <vt:lpstr>等线</vt:lpstr>
      <vt:lpstr>Times New Roman</vt:lpstr>
      <vt:lpstr>楷体</vt:lpstr>
      <vt:lpstr>仓耳玄三M W05</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2023-02-06T14:12:55.246</cp:lastPrinted>
  <dcterms:created xsi:type="dcterms:W3CDTF">2023-02-06T14:12:55Z</dcterms:created>
  <dcterms:modified xsi:type="dcterms:W3CDTF">2023-02-06T06:13:03Z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