
<file path=[Content_Types].xml><?xml version="1.0" encoding="utf-8"?>
<Types xmlns="http://schemas.openxmlformats.org/package/2006/content-types">
  <Default Extension="vml" ContentType="application/vnd.openxmlformats-officedocument.vmlDrawing"/>
  <Default Extension="docx" ContentType="application/vnd.openxmlformats-officedocument.wordprocessingml.document"/>
  <Default Extension="png" ContentType="image/png"/>
  <Default Extension="tiff" ContentType="image/tiff"/>
  <Default Extension="jpeg" ContentType="image/jpeg"/>
  <Default Extension="JPG" ContentType="image/.jp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2"/>
  </p:handoutMasterIdLst>
  <p:sldIdLst>
    <p:sldId id="2854" r:id="rId3"/>
    <p:sldId id="2793" r:id="rId5"/>
    <p:sldId id="2763" r:id="rId6"/>
    <p:sldId id="2803" r:id="rId7"/>
    <p:sldId id="2804" r:id="rId8"/>
    <p:sldId id="2789" r:id="rId9"/>
    <p:sldId id="1876" r:id="rId10"/>
    <p:sldId id="2798" r:id="rId11"/>
    <p:sldId id="2799" r:id="rId12"/>
    <p:sldId id="2800" r:id="rId13"/>
    <p:sldId id="2801" r:id="rId14"/>
    <p:sldId id="2808" r:id="rId15"/>
    <p:sldId id="2810" r:id="rId16"/>
    <p:sldId id="2812" r:id="rId17"/>
    <p:sldId id="2355" r:id="rId18"/>
    <p:sldId id="2813" r:id="rId19"/>
    <p:sldId id="2817" r:id="rId20"/>
    <p:sldId id="2855" r:id="rId21"/>
    <p:sldId id="2856" r:id="rId22"/>
    <p:sldId id="2857" r:id="rId23"/>
    <p:sldId id="2858" r:id="rId24"/>
    <p:sldId id="2859" r:id="rId25"/>
    <p:sldId id="2877" r:id="rId26"/>
    <p:sldId id="2861" r:id="rId27"/>
    <p:sldId id="2866" r:id="rId28"/>
    <p:sldId id="2870" r:id="rId29"/>
    <p:sldId id="2873" r:id="rId30"/>
    <p:sldId id="2875" r:id="rId31"/>
  </p:sldIdLst>
  <p:sldSz cx="12190095" cy="6859270"/>
  <p:notesSz cx="6858000" cy="9144000"/>
  <p:custDataLst>
    <p:tags r:id="rId37"/>
  </p:custDataLst>
  <p:defaultTex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1"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0"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8AB6C"/>
    <a:srgbClr val="5A9B5B"/>
    <a:srgbClr val="D9D9D9"/>
    <a:srgbClr val="69EBE5"/>
    <a:srgbClr val="508A51"/>
    <a:srgbClr val="818E5B"/>
    <a:srgbClr val="713605"/>
    <a:srgbClr val="F0F0F0"/>
    <a:srgbClr val="20371D"/>
    <a:srgbClr val="4663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13" autoAdjust="0"/>
    <p:restoredTop sz="89057" autoAdjust="0"/>
  </p:normalViewPr>
  <p:slideViewPr>
    <p:cSldViewPr>
      <p:cViewPr varScale="1">
        <p:scale>
          <a:sx n="85" d="100"/>
          <a:sy n="85" d="100"/>
        </p:scale>
        <p:origin x="82" y="72"/>
      </p:cViewPr>
      <p:guideLst>
        <p:guide orient="horz" pos="2151"/>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3762" y="54"/>
      </p:cViewPr>
      <p:guideLst>
        <p:guide orient="horz" pos="2868"/>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7" Type="http://schemas.openxmlformats.org/officeDocument/2006/relationships/tags" Target="tags/tag4.xml"/><Relationship Id="rId36" Type="http://schemas.openxmlformats.org/officeDocument/2006/relationships/commentAuthors" Target="commentAuthors.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handoutMaster" Target="handoutMasters/handoutMaster1.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D594FB-2808-45A5-BDC8-80C0F481B27E}"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5B4082-C5AE-46D0-A000-D929E8B25956}"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FAA0F-2349-45DA-9EBD-9D94C9A1CFA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37086-15D0-443D-AF17-A3F21825C04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1219200" rtl="0" eaLnBrk="1" latinLnBrk="0" hangingPunct="1">
      <a:defRPr sz="1600" kern="1200">
        <a:solidFill>
          <a:schemeClr val="tx1"/>
        </a:solidFill>
        <a:latin typeface="+mn-lt"/>
        <a:ea typeface="+mn-ea"/>
        <a:cs typeface="+mn-cs"/>
      </a:defRPr>
    </a:lvl1pPr>
    <a:lvl2pPr marL="609600" algn="l" defTabSz="1219200" rtl="0" eaLnBrk="1" latinLnBrk="0" hangingPunct="1">
      <a:defRPr sz="1600" kern="1200">
        <a:solidFill>
          <a:schemeClr val="tx1"/>
        </a:solidFill>
        <a:latin typeface="+mn-lt"/>
        <a:ea typeface="+mn-ea"/>
        <a:cs typeface="+mn-cs"/>
      </a:defRPr>
    </a:lvl2pPr>
    <a:lvl3pPr marL="1219200" algn="l" defTabSz="1219200" rtl="0" eaLnBrk="1" latinLnBrk="0" hangingPunct="1">
      <a:defRPr sz="1600" kern="1200">
        <a:solidFill>
          <a:schemeClr val="tx1"/>
        </a:solidFill>
        <a:latin typeface="+mn-lt"/>
        <a:ea typeface="+mn-ea"/>
        <a:cs typeface="+mn-cs"/>
      </a:defRPr>
    </a:lvl3pPr>
    <a:lvl4pPr marL="1828800" algn="l" defTabSz="1219200" rtl="0" eaLnBrk="1" latinLnBrk="0" hangingPunct="1">
      <a:defRPr sz="1600" kern="1200">
        <a:solidFill>
          <a:schemeClr val="tx1"/>
        </a:solidFill>
        <a:latin typeface="+mn-lt"/>
        <a:ea typeface="+mn-ea"/>
        <a:cs typeface="+mn-cs"/>
      </a:defRPr>
    </a:lvl4pPr>
    <a:lvl5pPr marL="2438400" algn="l" defTabSz="1219200" rtl="0" eaLnBrk="1" latinLnBrk="0" hangingPunct="1">
      <a:defRPr sz="1600" kern="1200">
        <a:solidFill>
          <a:schemeClr val="tx1"/>
        </a:solidFill>
        <a:latin typeface="+mn-lt"/>
        <a:ea typeface="+mn-ea"/>
        <a:cs typeface="+mn-cs"/>
      </a:defRPr>
    </a:lvl5pPr>
    <a:lvl6pPr marL="3048000" algn="l" defTabSz="1219200" rtl="0" eaLnBrk="1" latinLnBrk="0" hangingPunct="1">
      <a:defRPr sz="1600" kern="1200">
        <a:solidFill>
          <a:schemeClr val="tx1"/>
        </a:solidFill>
        <a:latin typeface="+mn-lt"/>
        <a:ea typeface="+mn-ea"/>
        <a:cs typeface="+mn-cs"/>
      </a:defRPr>
    </a:lvl6pPr>
    <a:lvl7pPr marL="3657600" algn="l" defTabSz="1219200" rtl="0" eaLnBrk="1" latinLnBrk="0" hangingPunct="1">
      <a:defRPr sz="1600" kern="1200">
        <a:solidFill>
          <a:schemeClr val="tx1"/>
        </a:solidFill>
        <a:latin typeface="+mn-lt"/>
        <a:ea typeface="+mn-ea"/>
        <a:cs typeface="+mn-cs"/>
      </a:defRPr>
    </a:lvl7pPr>
    <a:lvl8pPr marL="4267200" algn="l" defTabSz="1219200" rtl="0" eaLnBrk="1" latinLnBrk="0" hangingPunct="1">
      <a:defRPr sz="1600" kern="1200">
        <a:solidFill>
          <a:schemeClr val="tx1"/>
        </a:solidFill>
        <a:latin typeface="+mn-lt"/>
        <a:ea typeface="+mn-ea"/>
        <a:cs typeface="+mn-cs"/>
      </a:defRPr>
    </a:lvl8pPr>
    <a:lvl9pPr marL="4876800"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997CF1-82F9-4FE5-99E9-B7E9B74F25E7}"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xfrm>
            <a:off x="382588" y="685800"/>
            <a:ext cx="6092825" cy="3429000"/>
          </a:xfrm>
          <a:noFill/>
          <a:ln>
            <a:solidFill>
              <a:srgbClr val="000000"/>
            </a:solidFill>
            <a:miter lim="800000"/>
          </a:ln>
        </p:spPr>
      </p:sp>
      <p:sp>
        <p:nvSpPr>
          <p:cNvPr id="1741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a:p>
        </p:txBody>
      </p:sp>
      <p:sp>
        <p:nvSpPr>
          <p:cNvPr id="17411" name="灯片编号占位符 3"/>
          <p:cNvSpPr>
            <a:spLocks noGrp="1"/>
          </p:cNvSpPr>
          <p:nvPr>
            <p:ph type="sldNum" sz="quarter" idx="5"/>
          </p:nvPr>
        </p:nvSpPr>
        <p:spPr bwMode="auto">
          <a:ln>
            <a:miter lim="800000"/>
          </a:ln>
        </p:spPr>
        <p:txBody>
          <a:bodyPr wrap="square" numCol="1" anchorCtr="0" compatLnSpc="1"/>
          <a:lstStyle/>
          <a:p>
            <a:pPr defTabSz="1217295" fontAlgn="base">
              <a:spcBef>
                <a:spcPct val="0"/>
              </a:spcBef>
              <a:spcAft>
                <a:spcPct val="0"/>
              </a:spcAft>
              <a:defRPr/>
            </a:pPr>
            <a:fld id="{C3E83408-13E1-4429-91FB-2C4E73E5E907}" type="slidenum">
              <a:rPr lang="zh-CN" altLang="en-US"/>
            </a:fld>
            <a:endParaRPr lang="en-US"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xfrm>
            <a:off x="382588" y="685800"/>
            <a:ext cx="6092825" cy="3429000"/>
          </a:xfrm>
          <a:noFill/>
          <a:ln>
            <a:solidFill>
              <a:srgbClr val="000000"/>
            </a:solidFill>
            <a:miter lim="800000"/>
          </a:ln>
        </p:spPr>
      </p:sp>
      <p:sp>
        <p:nvSpPr>
          <p:cNvPr id="1741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a:p>
        </p:txBody>
      </p:sp>
      <p:sp>
        <p:nvSpPr>
          <p:cNvPr id="17411" name="灯片编号占位符 3"/>
          <p:cNvSpPr>
            <a:spLocks noGrp="1"/>
          </p:cNvSpPr>
          <p:nvPr>
            <p:ph type="sldNum" sz="quarter" idx="5"/>
          </p:nvPr>
        </p:nvSpPr>
        <p:spPr bwMode="auto">
          <a:ln>
            <a:miter lim="800000"/>
          </a:ln>
        </p:spPr>
        <p:txBody>
          <a:bodyPr wrap="square" numCol="1" anchorCtr="0" compatLnSpc="1"/>
          <a:lstStyle/>
          <a:p>
            <a:pPr defTabSz="1217295" fontAlgn="base">
              <a:spcBef>
                <a:spcPct val="0"/>
              </a:spcBef>
              <a:spcAft>
                <a:spcPct val="0"/>
              </a:spcAft>
              <a:defRPr/>
            </a:pPr>
            <a:fld id="{C3E83408-13E1-4429-91FB-2C4E73E5E907}" type="slidenum">
              <a:rPr lang="zh-CN" altLang="en-US"/>
            </a:fld>
            <a:endParaRPr lang="en-US"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xfrm>
            <a:off x="382588" y="685800"/>
            <a:ext cx="6092825" cy="3429000"/>
          </a:xfrm>
          <a:noFill/>
          <a:ln>
            <a:solidFill>
              <a:srgbClr val="000000"/>
            </a:solidFill>
            <a:miter lim="800000"/>
          </a:ln>
        </p:spPr>
      </p:sp>
      <p:sp>
        <p:nvSpPr>
          <p:cNvPr id="1741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a:p>
        </p:txBody>
      </p:sp>
      <p:sp>
        <p:nvSpPr>
          <p:cNvPr id="17411" name="灯片编号占位符 3"/>
          <p:cNvSpPr>
            <a:spLocks noGrp="1"/>
          </p:cNvSpPr>
          <p:nvPr>
            <p:ph type="sldNum" sz="quarter" idx="5"/>
          </p:nvPr>
        </p:nvSpPr>
        <p:spPr bwMode="auto">
          <a:ln>
            <a:miter lim="800000"/>
          </a:ln>
        </p:spPr>
        <p:txBody>
          <a:bodyPr wrap="square" numCol="1" anchorCtr="0" compatLnSpc="1"/>
          <a:lstStyle/>
          <a:p>
            <a:pPr defTabSz="1217295" fontAlgn="base">
              <a:spcBef>
                <a:spcPct val="0"/>
              </a:spcBef>
              <a:spcAft>
                <a:spcPct val="0"/>
              </a:spcAft>
              <a:defRPr/>
            </a:pPr>
            <a:fld id="{C3E83408-13E1-4429-91FB-2C4E73E5E907}" type="slidenum">
              <a:rPr lang="zh-CN" altLang="en-US"/>
            </a:fld>
            <a:endParaRPr lang="en-US" altLang="zh-C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xfrm>
            <a:off x="382588" y="685800"/>
            <a:ext cx="6092825" cy="3429000"/>
          </a:xfrm>
          <a:noFill/>
          <a:ln>
            <a:solidFill>
              <a:srgbClr val="000000"/>
            </a:solidFill>
            <a:miter lim="800000"/>
          </a:ln>
        </p:spPr>
      </p:sp>
      <p:sp>
        <p:nvSpPr>
          <p:cNvPr id="1741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a:p>
        </p:txBody>
      </p:sp>
      <p:sp>
        <p:nvSpPr>
          <p:cNvPr id="17411" name="灯片编号占位符 3"/>
          <p:cNvSpPr>
            <a:spLocks noGrp="1"/>
          </p:cNvSpPr>
          <p:nvPr>
            <p:ph type="sldNum" sz="quarter" idx="5"/>
          </p:nvPr>
        </p:nvSpPr>
        <p:spPr bwMode="auto">
          <a:ln>
            <a:miter lim="800000"/>
          </a:ln>
        </p:spPr>
        <p:txBody>
          <a:bodyPr wrap="square" numCol="1" anchorCtr="0" compatLnSpc="1"/>
          <a:lstStyle/>
          <a:p>
            <a:pPr defTabSz="1217295" fontAlgn="base">
              <a:spcBef>
                <a:spcPct val="0"/>
              </a:spcBef>
              <a:spcAft>
                <a:spcPct val="0"/>
              </a:spcAft>
              <a:defRPr/>
            </a:pPr>
            <a:fld id="{C3E83408-13E1-4429-91FB-2C4E73E5E907}" type="slidenum">
              <a:rPr lang="zh-CN" altLang="en-US"/>
            </a:fld>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方法技巧">
    <p:bg>
      <p:bgPr>
        <a:solidFill>
          <a:schemeClr val="bg1">
            <a:lumMod val="95000"/>
          </a:schemeClr>
        </a:solidFill>
        <a:effectLst/>
      </p:bgPr>
    </p:bg>
    <p:spTree>
      <p:nvGrpSpPr>
        <p:cNvPr id="1" name=""/>
        <p:cNvGrpSpPr/>
        <p:nvPr/>
      </p:nvGrpSpPr>
      <p:grpSpPr>
        <a:xfrm>
          <a:off x="0" y="0"/>
          <a:ext cx="0" cy="0"/>
          <a:chOff x="0" y="0"/>
          <a:chExt cx="0" cy="0"/>
        </a:xfrm>
      </p:grpSpPr>
      <p:pic>
        <p:nvPicPr>
          <p:cNvPr id="17" name="图片 16"/>
          <p:cNvPicPr>
            <a:picLocks noChangeAspect="1"/>
          </p:cNvPicPr>
          <p:nvPr userDrawn="1"/>
        </p:nvPicPr>
        <p:blipFill>
          <a:blip r:embed="rId2"/>
          <a:stretch>
            <a:fillRect/>
          </a:stretch>
        </p:blipFill>
        <p:spPr>
          <a:xfrm>
            <a:off x="-27026" y="-9960"/>
            <a:ext cx="12217439" cy="6869548"/>
          </a:xfrm>
          <a:prstGeom prst="rect">
            <a:avLst/>
          </a:prstGeom>
        </p:spPr>
      </p:pic>
      <p:sp>
        <p:nvSpPr>
          <p:cNvPr id="14" name="矩形 13"/>
          <p:cNvSpPr/>
          <p:nvPr userDrawn="1"/>
        </p:nvSpPr>
        <p:spPr>
          <a:xfrm>
            <a:off x="-27026" y="0"/>
            <a:ext cx="12217439" cy="1727600"/>
          </a:xfrm>
          <a:prstGeom prst="rect">
            <a:avLst/>
          </a:prstGeom>
          <a:solidFill>
            <a:srgbClr val="818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15" name="任意形状 14"/>
          <p:cNvSpPr/>
          <p:nvPr userDrawn="1"/>
        </p:nvSpPr>
        <p:spPr>
          <a:xfrm>
            <a:off x="-27026" y="1501770"/>
            <a:ext cx="12217439" cy="1501295"/>
          </a:xfrm>
          <a:custGeom>
            <a:avLst/>
            <a:gdLst>
              <a:gd name="connsiteX0" fmla="*/ 0 w 12191999"/>
              <a:gd name="connsiteY0" fmla="*/ 0 h 1500947"/>
              <a:gd name="connsiteX1" fmla="*/ 12191999 w 12191999"/>
              <a:gd name="connsiteY1" fmla="*/ 0 h 1500947"/>
              <a:gd name="connsiteX2" fmla="*/ 12191999 w 12191999"/>
              <a:gd name="connsiteY2" fmla="*/ 669131 h 1500947"/>
              <a:gd name="connsiteX3" fmla="*/ 11750290 w 12191999"/>
              <a:gd name="connsiteY3" fmla="*/ 788658 h 1500947"/>
              <a:gd name="connsiteX4" fmla="*/ 6096001 w 12191999"/>
              <a:gd name="connsiteY4" fmla="*/ 1500947 h 1500947"/>
              <a:gd name="connsiteX5" fmla="*/ 441709 w 12191999"/>
              <a:gd name="connsiteY5" fmla="*/ 788658 h 1500947"/>
              <a:gd name="connsiteX6" fmla="*/ 0 w 12191999"/>
              <a:gd name="connsiteY6" fmla="*/ 669130 h 150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1500947">
                <a:moveTo>
                  <a:pt x="0" y="0"/>
                </a:moveTo>
                <a:lnTo>
                  <a:pt x="12191999" y="0"/>
                </a:lnTo>
                <a:lnTo>
                  <a:pt x="12191999" y="669131"/>
                </a:lnTo>
                <a:lnTo>
                  <a:pt x="11750290" y="788658"/>
                </a:lnTo>
                <a:cubicBezTo>
                  <a:pt x="9943031" y="1253646"/>
                  <a:pt x="8048396" y="1500947"/>
                  <a:pt x="6096001" y="1500947"/>
                </a:cubicBezTo>
                <a:cubicBezTo>
                  <a:pt x="4143604" y="1500947"/>
                  <a:pt x="2248969" y="1253646"/>
                  <a:pt x="441709" y="788658"/>
                </a:cubicBezTo>
                <a:lnTo>
                  <a:pt x="0" y="669130"/>
                </a:lnTo>
                <a:close/>
              </a:path>
            </a:pathLst>
          </a:custGeom>
          <a:solidFill>
            <a:srgbClr val="818E5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2400"/>
          </a:p>
        </p:txBody>
      </p:sp>
      <p:sp>
        <p:nvSpPr>
          <p:cNvPr id="2" name="剪去对角的矩形 1"/>
          <p:cNvSpPr/>
          <p:nvPr userDrawn="1"/>
        </p:nvSpPr>
        <p:spPr>
          <a:xfrm>
            <a:off x="-27026" y="0"/>
            <a:ext cx="1945769" cy="405458"/>
          </a:xfrm>
          <a:prstGeom prst="snip2DiagRect">
            <a:avLst>
              <a:gd name="adj1" fmla="val 50000"/>
              <a:gd name="adj2" fmla="val 0"/>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userDrawn="1"/>
        </p:nvSpPr>
        <p:spPr>
          <a:xfrm>
            <a:off x="46535" y="3302"/>
            <a:ext cx="1872208" cy="400110"/>
          </a:xfrm>
          <a:prstGeom prst="rect">
            <a:avLst/>
          </a:prstGeom>
          <a:noFill/>
        </p:spPr>
        <p:txBody>
          <a:bodyPr wrap="square" rtlCol="0">
            <a:spAutoFit/>
          </a:bodyPr>
          <a:lstStyle/>
          <a:p>
            <a:r>
              <a:rPr lang="zh-CN" altLang="en-US" sz="2000" i="1" dirty="0" smtClean="0"/>
              <a:t>教材隐性知识</a:t>
            </a:r>
            <a:endParaRPr lang="zh-CN" altLang="en-US" sz="2000" i="1" dirty="0"/>
          </a:p>
        </p:txBody>
      </p:sp>
      <p:sp>
        <p:nvSpPr>
          <p:cNvPr id="8" name="圆角矩形 7"/>
          <p:cNvSpPr/>
          <p:nvPr userDrawn="1"/>
        </p:nvSpPr>
        <p:spPr>
          <a:xfrm>
            <a:off x="430172" y="909514"/>
            <a:ext cx="11330068" cy="5616623"/>
          </a:xfrm>
          <a:prstGeom prst="roundRect">
            <a:avLst>
              <a:gd name="adj" fmla="val 1925"/>
            </a:avLst>
          </a:prstGeom>
          <a:pattFill prst="smGrid">
            <a:fgClr>
              <a:schemeClr val="bg1">
                <a:lumMod val="95000"/>
              </a:schemeClr>
            </a:fgClr>
            <a:bgClr>
              <a:schemeClr val="bg1"/>
            </a:bgClr>
          </a:patt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归纳总结">
    <p:bg>
      <p:bgPr>
        <a:solidFill>
          <a:schemeClr val="bg1">
            <a:lumMod val="95000"/>
          </a:schemeClr>
        </a:solidFill>
        <a:effectLst/>
      </p:bgPr>
    </p:bg>
    <p:spTree>
      <p:nvGrpSpPr>
        <p:cNvPr id="1" name=""/>
        <p:cNvGrpSpPr/>
        <p:nvPr/>
      </p:nvGrpSpPr>
      <p:grpSpPr>
        <a:xfrm>
          <a:off x="0" y="0"/>
          <a:ext cx="0" cy="0"/>
          <a:chOff x="0" y="0"/>
          <a:chExt cx="0" cy="0"/>
        </a:xfrm>
      </p:grpSpPr>
      <p:sp>
        <p:nvSpPr>
          <p:cNvPr id="14" name="矩形 13"/>
          <p:cNvSpPr/>
          <p:nvPr userDrawn="1"/>
        </p:nvSpPr>
        <p:spPr>
          <a:xfrm>
            <a:off x="0" y="0"/>
            <a:ext cx="12190413" cy="172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15" name="任意形状 14"/>
          <p:cNvSpPr/>
          <p:nvPr userDrawn="1"/>
        </p:nvSpPr>
        <p:spPr>
          <a:xfrm>
            <a:off x="1" y="1501770"/>
            <a:ext cx="12190412" cy="1501295"/>
          </a:xfrm>
          <a:custGeom>
            <a:avLst/>
            <a:gdLst>
              <a:gd name="connsiteX0" fmla="*/ 0 w 12191999"/>
              <a:gd name="connsiteY0" fmla="*/ 0 h 1500947"/>
              <a:gd name="connsiteX1" fmla="*/ 12191999 w 12191999"/>
              <a:gd name="connsiteY1" fmla="*/ 0 h 1500947"/>
              <a:gd name="connsiteX2" fmla="*/ 12191999 w 12191999"/>
              <a:gd name="connsiteY2" fmla="*/ 669131 h 1500947"/>
              <a:gd name="connsiteX3" fmla="*/ 11750290 w 12191999"/>
              <a:gd name="connsiteY3" fmla="*/ 788658 h 1500947"/>
              <a:gd name="connsiteX4" fmla="*/ 6096001 w 12191999"/>
              <a:gd name="connsiteY4" fmla="*/ 1500947 h 1500947"/>
              <a:gd name="connsiteX5" fmla="*/ 441709 w 12191999"/>
              <a:gd name="connsiteY5" fmla="*/ 788658 h 1500947"/>
              <a:gd name="connsiteX6" fmla="*/ 0 w 12191999"/>
              <a:gd name="connsiteY6" fmla="*/ 669130 h 150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1500947">
                <a:moveTo>
                  <a:pt x="0" y="0"/>
                </a:moveTo>
                <a:lnTo>
                  <a:pt x="12191999" y="0"/>
                </a:lnTo>
                <a:lnTo>
                  <a:pt x="12191999" y="669131"/>
                </a:lnTo>
                <a:lnTo>
                  <a:pt x="11750290" y="788658"/>
                </a:lnTo>
                <a:cubicBezTo>
                  <a:pt x="9943031" y="1253646"/>
                  <a:pt x="8048396" y="1500947"/>
                  <a:pt x="6096001" y="1500947"/>
                </a:cubicBezTo>
                <a:cubicBezTo>
                  <a:pt x="4143604" y="1500947"/>
                  <a:pt x="2248969" y="1253646"/>
                  <a:pt x="441709" y="788658"/>
                </a:cubicBezTo>
                <a:lnTo>
                  <a:pt x="0" y="66913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2400"/>
          </a:p>
        </p:txBody>
      </p:sp>
      <p:sp>
        <p:nvSpPr>
          <p:cNvPr id="22" name="任意形状 21"/>
          <p:cNvSpPr/>
          <p:nvPr userDrawn="1"/>
        </p:nvSpPr>
        <p:spPr>
          <a:xfrm>
            <a:off x="0" y="0"/>
            <a:ext cx="838090" cy="707886"/>
          </a:xfrm>
          <a:custGeom>
            <a:avLst/>
            <a:gdLst>
              <a:gd name="connsiteX0" fmla="*/ 0 w 670093"/>
              <a:gd name="connsiteY0" fmla="*/ 0 h 425685"/>
              <a:gd name="connsiteX1" fmla="*/ 670093 w 670093"/>
              <a:gd name="connsiteY1" fmla="*/ 0 h 425685"/>
              <a:gd name="connsiteX2" fmla="*/ 664674 w 670093"/>
              <a:gd name="connsiteY2" fmla="*/ 53757 h 425685"/>
              <a:gd name="connsiteX3" fmla="*/ 208333 w 670093"/>
              <a:gd name="connsiteY3" fmla="*/ 425685 h 425685"/>
              <a:gd name="connsiteX4" fmla="*/ 27021 w 670093"/>
              <a:gd name="connsiteY4" fmla="*/ 389080 h 425685"/>
              <a:gd name="connsiteX5" fmla="*/ 0 w 670093"/>
              <a:gd name="connsiteY5" fmla="*/ 374413 h 42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093" h="425685">
                <a:moveTo>
                  <a:pt x="0" y="0"/>
                </a:moveTo>
                <a:lnTo>
                  <a:pt x="670093" y="0"/>
                </a:lnTo>
                <a:lnTo>
                  <a:pt x="664674" y="53757"/>
                </a:lnTo>
                <a:cubicBezTo>
                  <a:pt x="621239" y="266015"/>
                  <a:pt x="433432" y="425685"/>
                  <a:pt x="208333" y="425685"/>
                </a:cubicBezTo>
                <a:cubicBezTo>
                  <a:pt x="144019" y="425685"/>
                  <a:pt x="82749" y="412651"/>
                  <a:pt x="27021" y="389080"/>
                </a:cubicBezTo>
                <a:lnTo>
                  <a:pt x="0" y="374413"/>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2400"/>
          </a:p>
        </p:txBody>
      </p:sp>
      <p:sp>
        <p:nvSpPr>
          <p:cNvPr id="2" name="文本框 1"/>
          <p:cNvSpPr txBox="1"/>
          <p:nvPr userDrawn="1"/>
        </p:nvSpPr>
        <p:spPr>
          <a:xfrm>
            <a:off x="-1" y="-55383"/>
            <a:ext cx="936104" cy="707886"/>
          </a:xfrm>
          <a:prstGeom prst="rect">
            <a:avLst/>
          </a:prstGeom>
          <a:noFill/>
        </p:spPr>
        <p:txBody>
          <a:bodyPr wrap="square" rtlCol="0">
            <a:spAutoFit/>
          </a:bodyPr>
          <a:lstStyle/>
          <a:p>
            <a:r>
              <a:rPr lang="zh-CN" altLang="en-US" sz="2000" i="1" dirty="0" smtClean="0"/>
              <a:t>归纳总结</a:t>
            </a:r>
            <a:endParaRPr lang="zh-CN" altLang="en-US" sz="2000" i="1" dirty="0"/>
          </a:p>
        </p:txBody>
      </p:sp>
      <p:sp>
        <p:nvSpPr>
          <p:cNvPr id="7" name="圆角矩形 6"/>
          <p:cNvSpPr/>
          <p:nvPr userDrawn="1"/>
        </p:nvSpPr>
        <p:spPr>
          <a:xfrm>
            <a:off x="430172" y="909514"/>
            <a:ext cx="11330068" cy="5616623"/>
          </a:xfrm>
          <a:prstGeom prst="roundRect">
            <a:avLst>
              <a:gd name="adj" fmla="val 1925"/>
            </a:avLst>
          </a:prstGeom>
          <a:pattFill prst="smGrid">
            <a:fgClr>
              <a:schemeClr val="bg1">
                <a:lumMod val="95000"/>
              </a:schemeClr>
            </a:fgClr>
            <a:bgClr>
              <a:schemeClr val="bg1"/>
            </a:bgClr>
          </a:patt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特别提醒">
    <p:bg>
      <p:bgPr>
        <a:solidFill>
          <a:schemeClr val="bg1">
            <a:lumMod val="95000"/>
          </a:schemeClr>
        </a:solidFill>
        <a:effectLst/>
      </p:bgPr>
    </p:bg>
    <p:spTree>
      <p:nvGrpSpPr>
        <p:cNvPr id="1" name=""/>
        <p:cNvGrpSpPr/>
        <p:nvPr/>
      </p:nvGrpSpPr>
      <p:grpSpPr>
        <a:xfrm>
          <a:off x="0" y="0"/>
          <a:ext cx="0" cy="0"/>
          <a:chOff x="0" y="0"/>
          <a:chExt cx="0" cy="0"/>
        </a:xfrm>
      </p:grpSpPr>
      <p:sp>
        <p:nvSpPr>
          <p:cNvPr id="14" name="矩形 13"/>
          <p:cNvSpPr/>
          <p:nvPr userDrawn="1"/>
        </p:nvSpPr>
        <p:spPr>
          <a:xfrm>
            <a:off x="0" y="0"/>
            <a:ext cx="12190413" cy="172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15" name="任意形状 14"/>
          <p:cNvSpPr/>
          <p:nvPr userDrawn="1"/>
        </p:nvSpPr>
        <p:spPr>
          <a:xfrm>
            <a:off x="1" y="1501770"/>
            <a:ext cx="12190412" cy="1501295"/>
          </a:xfrm>
          <a:custGeom>
            <a:avLst/>
            <a:gdLst>
              <a:gd name="connsiteX0" fmla="*/ 0 w 12191999"/>
              <a:gd name="connsiteY0" fmla="*/ 0 h 1500947"/>
              <a:gd name="connsiteX1" fmla="*/ 12191999 w 12191999"/>
              <a:gd name="connsiteY1" fmla="*/ 0 h 1500947"/>
              <a:gd name="connsiteX2" fmla="*/ 12191999 w 12191999"/>
              <a:gd name="connsiteY2" fmla="*/ 669131 h 1500947"/>
              <a:gd name="connsiteX3" fmla="*/ 11750290 w 12191999"/>
              <a:gd name="connsiteY3" fmla="*/ 788658 h 1500947"/>
              <a:gd name="connsiteX4" fmla="*/ 6096001 w 12191999"/>
              <a:gd name="connsiteY4" fmla="*/ 1500947 h 1500947"/>
              <a:gd name="connsiteX5" fmla="*/ 441709 w 12191999"/>
              <a:gd name="connsiteY5" fmla="*/ 788658 h 1500947"/>
              <a:gd name="connsiteX6" fmla="*/ 0 w 12191999"/>
              <a:gd name="connsiteY6" fmla="*/ 669130 h 150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1500947">
                <a:moveTo>
                  <a:pt x="0" y="0"/>
                </a:moveTo>
                <a:lnTo>
                  <a:pt x="12191999" y="0"/>
                </a:lnTo>
                <a:lnTo>
                  <a:pt x="12191999" y="669131"/>
                </a:lnTo>
                <a:lnTo>
                  <a:pt x="11750290" y="788658"/>
                </a:lnTo>
                <a:cubicBezTo>
                  <a:pt x="9943031" y="1253646"/>
                  <a:pt x="8048396" y="1500947"/>
                  <a:pt x="6096001" y="1500947"/>
                </a:cubicBezTo>
                <a:cubicBezTo>
                  <a:pt x="4143604" y="1500947"/>
                  <a:pt x="2248969" y="1253646"/>
                  <a:pt x="441709" y="788658"/>
                </a:cubicBezTo>
                <a:lnTo>
                  <a:pt x="0" y="66913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2400"/>
          </a:p>
        </p:txBody>
      </p:sp>
      <p:sp>
        <p:nvSpPr>
          <p:cNvPr id="22" name="任意形状 21"/>
          <p:cNvSpPr/>
          <p:nvPr userDrawn="1"/>
        </p:nvSpPr>
        <p:spPr>
          <a:xfrm>
            <a:off x="0" y="0"/>
            <a:ext cx="838090" cy="707886"/>
          </a:xfrm>
          <a:custGeom>
            <a:avLst/>
            <a:gdLst>
              <a:gd name="connsiteX0" fmla="*/ 0 w 670093"/>
              <a:gd name="connsiteY0" fmla="*/ 0 h 425685"/>
              <a:gd name="connsiteX1" fmla="*/ 670093 w 670093"/>
              <a:gd name="connsiteY1" fmla="*/ 0 h 425685"/>
              <a:gd name="connsiteX2" fmla="*/ 664674 w 670093"/>
              <a:gd name="connsiteY2" fmla="*/ 53757 h 425685"/>
              <a:gd name="connsiteX3" fmla="*/ 208333 w 670093"/>
              <a:gd name="connsiteY3" fmla="*/ 425685 h 425685"/>
              <a:gd name="connsiteX4" fmla="*/ 27021 w 670093"/>
              <a:gd name="connsiteY4" fmla="*/ 389080 h 425685"/>
              <a:gd name="connsiteX5" fmla="*/ 0 w 670093"/>
              <a:gd name="connsiteY5" fmla="*/ 374413 h 42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093" h="425685">
                <a:moveTo>
                  <a:pt x="0" y="0"/>
                </a:moveTo>
                <a:lnTo>
                  <a:pt x="670093" y="0"/>
                </a:lnTo>
                <a:lnTo>
                  <a:pt x="664674" y="53757"/>
                </a:lnTo>
                <a:cubicBezTo>
                  <a:pt x="621239" y="266015"/>
                  <a:pt x="433432" y="425685"/>
                  <a:pt x="208333" y="425685"/>
                </a:cubicBezTo>
                <a:cubicBezTo>
                  <a:pt x="144019" y="425685"/>
                  <a:pt x="82749" y="412651"/>
                  <a:pt x="27021" y="389080"/>
                </a:cubicBezTo>
                <a:lnTo>
                  <a:pt x="0" y="374413"/>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2400"/>
          </a:p>
        </p:txBody>
      </p:sp>
      <p:sp>
        <p:nvSpPr>
          <p:cNvPr id="2" name="文本框 1"/>
          <p:cNvSpPr txBox="1"/>
          <p:nvPr userDrawn="1"/>
        </p:nvSpPr>
        <p:spPr>
          <a:xfrm>
            <a:off x="-1" y="-55383"/>
            <a:ext cx="936104" cy="707886"/>
          </a:xfrm>
          <a:prstGeom prst="rect">
            <a:avLst/>
          </a:prstGeom>
          <a:noFill/>
        </p:spPr>
        <p:txBody>
          <a:bodyPr wrap="square" rtlCol="0">
            <a:spAutoFit/>
          </a:bodyPr>
          <a:lstStyle/>
          <a:p>
            <a:r>
              <a:rPr lang="zh-CN" altLang="en-US" sz="2000" i="1" dirty="0" smtClean="0"/>
              <a:t>特别提醒</a:t>
            </a:r>
            <a:endParaRPr lang="zh-CN" altLang="en-US" sz="2000" i="1" dirty="0"/>
          </a:p>
        </p:txBody>
      </p:sp>
      <p:sp>
        <p:nvSpPr>
          <p:cNvPr id="7" name="圆角矩形 6"/>
          <p:cNvSpPr/>
          <p:nvPr userDrawn="1"/>
        </p:nvSpPr>
        <p:spPr>
          <a:xfrm>
            <a:off x="430172" y="909514"/>
            <a:ext cx="11330068" cy="5616623"/>
          </a:xfrm>
          <a:prstGeom prst="roundRect">
            <a:avLst>
              <a:gd name="adj" fmla="val 1925"/>
            </a:avLst>
          </a:prstGeom>
          <a:pattFill prst="smGrid">
            <a:fgClr>
              <a:schemeClr val="bg1">
                <a:lumMod val="95000"/>
              </a:schemeClr>
            </a:fgClr>
            <a:bgClr>
              <a:schemeClr val="bg1"/>
            </a:bgClr>
          </a:patt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题后延伸">
    <p:bg>
      <p:bgPr>
        <a:solidFill>
          <a:schemeClr val="bg1">
            <a:lumMod val="95000"/>
          </a:schemeClr>
        </a:solidFill>
        <a:effectLst/>
      </p:bgPr>
    </p:bg>
    <p:spTree>
      <p:nvGrpSpPr>
        <p:cNvPr id="1" name=""/>
        <p:cNvGrpSpPr/>
        <p:nvPr/>
      </p:nvGrpSpPr>
      <p:grpSpPr>
        <a:xfrm>
          <a:off x="0" y="0"/>
          <a:ext cx="0" cy="0"/>
          <a:chOff x="0" y="0"/>
          <a:chExt cx="0" cy="0"/>
        </a:xfrm>
      </p:grpSpPr>
      <p:sp>
        <p:nvSpPr>
          <p:cNvPr id="14" name="矩形 13"/>
          <p:cNvSpPr/>
          <p:nvPr userDrawn="1"/>
        </p:nvSpPr>
        <p:spPr>
          <a:xfrm>
            <a:off x="0" y="0"/>
            <a:ext cx="12190413" cy="172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15" name="任意形状 14"/>
          <p:cNvSpPr/>
          <p:nvPr userDrawn="1"/>
        </p:nvSpPr>
        <p:spPr>
          <a:xfrm>
            <a:off x="1" y="1501770"/>
            <a:ext cx="12190412" cy="1501295"/>
          </a:xfrm>
          <a:custGeom>
            <a:avLst/>
            <a:gdLst>
              <a:gd name="connsiteX0" fmla="*/ 0 w 12191999"/>
              <a:gd name="connsiteY0" fmla="*/ 0 h 1500947"/>
              <a:gd name="connsiteX1" fmla="*/ 12191999 w 12191999"/>
              <a:gd name="connsiteY1" fmla="*/ 0 h 1500947"/>
              <a:gd name="connsiteX2" fmla="*/ 12191999 w 12191999"/>
              <a:gd name="connsiteY2" fmla="*/ 669131 h 1500947"/>
              <a:gd name="connsiteX3" fmla="*/ 11750290 w 12191999"/>
              <a:gd name="connsiteY3" fmla="*/ 788658 h 1500947"/>
              <a:gd name="connsiteX4" fmla="*/ 6096001 w 12191999"/>
              <a:gd name="connsiteY4" fmla="*/ 1500947 h 1500947"/>
              <a:gd name="connsiteX5" fmla="*/ 441709 w 12191999"/>
              <a:gd name="connsiteY5" fmla="*/ 788658 h 1500947"/>
              <a:gd name="connsiteX6" fmla="*/ 0 w 12191999"/>
              <a:gd name="connsiteY6" fmla="*/ 669130 h 150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1500947">
                <a:moveTo>
                  <a:pt x="0" y="0"/>
                </a:moveTo>
                <a:lnTo>
                  <a:pt x="12191999" y="0"/>
                </a:lnTo>
                <a:lnTo>
                  <a:pt x="12191999" y="669131"/>
                </a:lnTo>
                <a:lnTo>
                  <a:pt x="11750290" y="788658"/>
                </a:lnTo>
                <a:cubicBezTo>
                  <a:pt x="9943031" y="1253646"/>
                  <a:pt x="8048396" y="1500947"/>
                  <a:pt x="6096001" y="1500947"/>
                </a:cubicBezTo>
                <a:cubicBezTo>
                  <a:pt x="4143604" y="1500947"/>
                  <a:pt x="2248969" y="1253646"/>
                  <a:pt x="441709" y="788658"/>
                </a:cubicBezTo>
                <a:lnTo>
                  <a:pt x="0" y="66913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2400"/>
          </a:p>
        </p:txBody>
      </p:sp>
      <p:sp>
        <p:nvSpPr>
          <p:cNvPr id="22" name="任意形状 21"/>
          <p:cNvSpPr/>
          <p:nvPr userDrawn="1"/>
        </p:nvSpPr>
        <p:spPr>
          <a:xfrm>
            <a:off x="0" y="0"/>
            <a:ext cx="838090" cy="707886"/>
          </a:xfrm>
          <a:custGeom>
            <a:avLst/>
            <a:gdLst>
              <a:gd name="connsiteX0" fmla="*/ 0 w 670093"/>
              <a:gd name="connsiteY0" fmla="*/ 0 h 425685"/>
              <a:gd name="connsiteX1" fmla="*/ 670093 w 670093"/>
              <a:gd name="connsiteY1" fmla="*/ 0 h 425685"/>
              <a:gd name="connsiteX2" fmla="*/ 664674 w 670093"/>
              <a:gd name="connsiteY2" fmla="*/ 53757 h 425685"/>
              <a:gd name="connsiteX3" fmla="*/ 208333 w 670093"/>
              <a:gd name="connsiteY3" fmla="*/ 425685 h 425685"/>
              <a:gd name="connsiteX4" fmla="*/ 27021 w 670093"/>
              <a:gd name="connsiteY4" fmla="*/ 389080 h 425685"/>
              <a:gd name="connsiteX5" fmla="*/ 0 w 670093"/>
              <a:gd name="connsiteY5" fmla="*/ 374413 h 42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093" h="425685">
                <a:moveTo>
                  <a:pt x="0" y="0"/>
                </a:moveTo>
                <a:lnTo>
                  <a:pt x="670093" y="0"/>
                </a:lnTo>
                <a:lnTo>
                  <a:pt x="664674" y="53757"/>
                </a:lnTo>
                <a:cubicBezTo>
                  <a:pt x="621239" y="266015"/>
                  <a:pt x="433432" y="425685"/>
                  <a:pt x="208333" y="425685"/>
                </a:cubicBezTo>
                <a:cubicBezTo>
                  <a:pt x="144019" y="425685"/>
                  <a:pt x="82749" y="412651"/>
                  <a:pt x="27021" y="389080"/>
                </a:cubicBezTo>
                <a:lnTo>
                  <a:pt x="0" y="374413"/>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2400"/>
          </a:p>
        </p:txBody>
      </p:sp>
      <p:sp>
        <p:nvSpPr>
          <p:cNvPr id="2" name="文本框 1"/>
          <p:cNvSpPr txBox="1"/>
          <p:nvPr userDrawn="1"/>
        </p:nvSpPr>
        <p:spPr>
          <a:xfrm>
            <a:off x="-1" y="-55383"/>
            <a:ext cx="936104" cy="707886"/>
          </a:xfrm>
          <a:prstGeom prst="rect">
            <a:avLst/>
          </a:prstGeom>
          <a:noFill/>
        </p:spPr>
        <p:txBody>
          <a:bodyPr wrap="square" rtlCol="0">
            <a:spAutoFit/>
          </a:bodyPr>
          <a:lstStyle/>
          <a:p>
            <a:r>
              <a:rPr lang="zh-CN" altLang="en-US" sz="2000" i="1" dirty="0" smtClean="0"/>
              <a:t>题后延伸</a:t>
            </a:r>
            <a:endParaRPr lang="zh-CN" altLang="en-US" sz="2000" i="1" dirty="0"/>
          </a:p>
        </p:txBody>
      </p:sp>
      <p:sp>
        <p:nvSpPr>
          <p:cNvPr id="7" name="圆角矩形 6"/>
          <p:cNvSpPr/>
          <p:nvPr userDrawn="1"/>
        </p:nvSpPr>
        <p:spPr>
          <a:xfrm>
            <a:off x="430172" y="909514"/>
            <a:ext cx="11330068" cy="5616623"/>
          </a:xfrm>
          <a:prstGeom prst="roundRect">
            <a:avLst>
              <a:gd name="adj" fmla="val 1925"/>
            </a:avLst>
          </a:prstGeom>
          <a:pattFill prst="smGrid">
            <a:fgClr>
              <a:schemeClr val="bg1">
                <a:lumMod val="95000"/>
              </a:schemeClr>
            </a:fgClr>
            <a:bgClr>
              <a:schemeClr val="bg1"/>
            </a:bgClr>
          </a:patt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userDrawn="1">
  <p:cSld name="思维延伸">
    <p:bg>
      <p:bgPr>
        <a:solidFill>
          <a:schemeClr val="bg1">
            <a:lumMod val="95000"/>
          </a:schemeClr>
        </a:solidFill>
        <a:effectLst/>
      </p:bgPr>
    </p:bg>
    <p:spTree>
      <p:nvGrpSpPr>
        <p:cNvPr id="1" name=""/>
        <p:cNvGrpSpPr/>
        <p:nvPr/>
      </p:nvGrpSpPr>
      <p:grpSpPr>
        <a:xfrm>
          <a:off x="0" y="0"/>
          <a:ext cx="0" cy="0"/>
          <a:chOff x="0" y="0"/>
          <a:chExt cx="0" cy="0"/>
        </a:xfrm>
      </p:grpSpPr>
      <p:sp>
        <p:nvSpPr>
          <p:cNvPr id="14" name="矩形 13"/>
          <p:cNvSpPr/>
          <p:nvPr userDrawn="1"/>
        </p:nvSpPr>
        <p:spPr>
          <a:xfrm>
            <a:off x="0" y="0"/>
            <a:ext cx="12190413" cy="172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15" name="任意形状 14"/>
          <p:cNvSpPr/>
          <p:nvPr userDrawn="1"/>
        </p:nvSpPr>
        <p:spPr>
          <a:xfrm>
            <a:off x="1" y="1501770"/>
            <a:ext cx="12190412" cy="1501295"/>
          </a:xfrm>
          <a:custGeom>
            <a:avLst/>
            <a:gdLst>
              <a:gd name="connsiteX0" fmla="*/ 0 w 12191999"/>
              <a:gd name="connsiteY0" fmla="*/ 0 h 1500947"/>
              <a:gd name="connsiteX1" fmla="*/ 12191999 w 12191999"/>
              <a:gd name="connsiteY1" fmla="*/ 0 h 1500947"/>
              <a:gd name="connsiteX2" fmla="*/ 12191999 w 12191999"/>
              <a:gd name="connsiteY2" fmla="*/ 669131 h 1500947"/>
              <a:gd name="connsiteX3" fmla="*/ 11750290 w 12191999"/>
              <a:gd name="connsiteY3" fmla="*/ 788658 h 1500947"/>
              <a:gd name="connsiteX4" fmla="*/ 6096001 w 12191999"/>
              <a:gd name="connsiteY4" fmla="*/ 1500947 h 1500947"/>
              <a:gd name="connsiteX5" fmla="*/ 441709 w 12191999"/>
              <a:gd name="connsiteY5" fmla="*/ 788658 h 1500947"/>
              <a:gd name="connsiteX6" fmla="*/ 0 w 12191999"/>
              <a:gd name="connsiteY6" fmla="*/ 669130 h 150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1500947">
                <a:moveTo>
                  <a:pt x="0" y="0"/>
                </a:moveTo>
                <a:lnTo>
                  <a:pt x="12191999" y="0"/>
                </a:lnTo>
                <a:lnTo>
                  <a:pt x="12191999" y="669131"/>
                </a:lnTo>
                <a:lnTo>
                  <a:pt x="11750290" y="788658"/>
                </a:lnTo>
                <a:cubicBezTo>
                  <a:pt x="9943031" y="1253646"/>
                  <a:pt x="8048396" y="1500947"/>
                  <a:pt x="6096001" y="1500947"/>
                </a:cubicBezTo>
                <a:cubicBezTo>
                  <a:pt x="4143604" y="1500947"/>
                  <a:pt x="2248969" y="1253646"/>
                  <a:pt x="441709" y="788658"/>
                </a:cubicBezTo>
                <a:lnTo>
                  <a:pt x="0" y="66913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2400"/>
          </a:p>
        </p:txBody>
      </p:sp>
      <p:sp>
        <p:nvSpPr>
          <p:cNvPr id="22" name="任意形状 21"/>
          <p:cNvSpPr/>
          <p:nvPr userDrawn="1"/>
        </p:nvSpPr>
        <p:spPr>
          <a:xfrm>
            <a:off x="0" y="0"/>
            <a:ext cx="838090" cy="707886"/>
          </a:xfrm>
          <a:custGeom>
            <a:avLst/>
            <a:gdLst>
              <a:gd name="connsiteX0" fmla="*/ 0 w 670093"/>
              <a:gd name="connsiteY0" fmla="*/ 0 h 425685"/>
              <a:gd name="connsiteX1" fmla="*/ 670093 w 670093"/>
              <a:gd name="connsiteY1" fmla="*/ 0 h 425685"/>
              <a:gd name="connsiteX2" fmla="*/ 664674 w 670093"/>
              <a:gd name="connsiteY2" fmla="*/ 53757 h 425685"/>
              <a:gd name="connsiteX3" fmla="*/ 208333 w 670093"/>
              <a:gd name="connsiteY3" fmla="*/ 425685 h 425685"/>
              <a:gd name="connsiteX4" fmla="*/ 27021 w 670093"/>
              <a:gd name="connsiteY4" fmla="*/ 389080 h 425685"/>
              <a:gd name="connsiteX5" fmla="*/ 0 w 670093"/>
              <a:gd name="connsiteY5" fmla="*/ 374413 h 42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093" h="425685">
                <a:moveTo>
                  <a:pt x="0" y="0"/>
                </a:moveTo>
                <a:lnTo>
                  <a:pt x="670093" y="0"/>
                </a:lnTo>
                <a:lnTo>
                  <a:pt x="664674" y="53757"/>
                </a:lnTo>
                <a:cubicBezTo>
                  <a:pt x="621239" y="266015"/>
                  <a:pt x="433432" y="425685"/>
                  <a:pt x="208333" y="425685"/>
                </a:cubicBezTo>
                <a:cubicBezTo>
                  <a:pt x="144019" y="425685"/>
                  <a:pt x="82749" y="412651"/>
                  <a:pt x="27021" y="389080"/>
                </a:cubicBezTo>
                <a:lnTo>
                  <a:pt x="0" y="374413"/>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2400"/>
          </a:p>
        </p:txBody>
      </p:sp>
      <p:sp>
        <p:nvSpPr>
          <p:cNvPr id="2" name="文本框 1"/>
          <p:cNvSpPr txBox="1"/>
          <p:nvPr userDrawn="1"/>
        </p:nvSpPr>
        <p:spPr>
          <a:xfrm>
            <a:off x="-1" y="-55383"/>
            <a:ext cx="936104" cy="707886"/>
          </a:xfrm>
          <a:prstGeom prst="rect">
            <a:avLst/>
          </a:prstGeom>
          <a:noFill/>
        </p:spPr>
        <p:txBody>
          <a:bodyPr wrap="square" rtlCol="0">
            <a:spAutoFit/>
          </a:bodyPr>
          <a:lstStyle/>
          <a:p>
            <a:r>
              <a:rPr lang="zh-CN" altLang="en-US" sz="2000" i="1" dirty="0" smtClean="0"/>
              <a:t>思维延伸</a:t>
            </a:r>
            <a:endParaRPr lang="zh-CN" altLang="en-US" sz="2000" i="1"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方法规律">
    <p:bg>
      <p:bgPr>
        <a:solidFill>
          <a:schemeClr val="bg1">
            <a:lumMod val="95000"/>
          </a:schemeClr>
        </a:solidFill>
        <a:effectLst/>
      </p:bgPr>
    </p:bg>
    <p:spTree>
      <p:nvGrpSpPr>
        <p:cNvPr id="1" name=""/>
        <p:cNvGrpSpPr/>
        <p:nvPr/>
      </p:nvGrpSpPr>
      <p:grpSpPr>
        <a:xfrm>
          <a:off x="0" y="0"/>
          <a:ext cx="0" cy="0"/>
          <a:chOff x="0" y="0"/>
          <a:chExt cx="0" cy="0"/>
        </a:xfrm>
      </p:grpSpPr>
      <p:sp>
        <p:nvSpPr>
          <p:cNvPr id="14" name="矩形 13"/>
          <p:cNvSpPr/>
          <p:nvPr userDrawn="1"/>
        </p:nvSpPr>
        <p:spPr>
          <a:xfrm>
            <a:off x="0" y="0"/>
            <a:ext cx="12190413" cy="172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15" name="任意形状 14"/>
          <p:cNvSpPr/>
          <p:nvPr userDrawn="1"/>
        </p:nvSpPr>
        <p:spPr>
          <a:xfrm>
            <a:off x="1" y="1501770"/>
            <a:ext cx="12190412" cy="1501295"/>
          </a:xfrm>
          <a:custGeom>
            <a:avLst/>
            <a:gdLst>
              <a:gd name="connsiteX0" fmla="*/ 0 w 12191999"/>
              <a:gd name="connsiteY0" fmla="*/ 0 h 1500947"/>
              <a:gd name="connsiteX1" fmla="*/ 12191999 w 12191999"/>
              <a:gd name="connsiteY1" fmla="*/ 0 h 1500947"/>
              <a:gd name="connsiteX2" fmla="*/ 12191999 w 12191999"/>
              <a:gd name="connsiteY2" fmla="*/ 669131 h 1500947"/>
              <a:gd name="connsiteX3" fmla="*/ 11750290 w 12191999"/>
              <a:gd name="connsiteY3" fmla="*/ 788658 h 1500947"/>
              <a:gd name="connsiteX4" fmla="*/ 6096001 w 12191999"/>
              <a:gd name="connsiteY4" fmla="*/ 1500947 h 1500947"/>
              <a:gd name="connsiteX5" fmla="*/ 441709 w 12191999"/>
              <a:gd name="connsiteY5" fmla="*/ 788658 h 1500947"/>
              <a:gd name="connsiteX6" fmla="*/ 0 w 12191999"/>
              <a:gd name="connsiteY6" fmla="*/ 669130 h 150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1500947">
                <a:moveTo>
                  <a:pt x="0" y="0"/>
                </a:moveTo>
                <a:lnTo>
                  <a:pt x="12191999" y="0"/>
                </a:lnTo>
                <a:lnTo>
                  <a:pt x="12191999" y="669131"/>
                </a:lnTo>
                <a:lnTo>
                  <a:pt x="11750290" y="788658"/>
                </a:lnTo>
                <a:cubicBezTo>
                  <a:pt x="9943031" y="1253646"/>
                  <a:pt x="8048396" y="1500947"/>
                  <a:pt x="6096001" y="1500947"/>
                </a:cubicBezTo>
                <a:cubicBezTo>
                  <a:pt x="4143604" y="1500947"/>
                  <a:pt x="2248969" y="1253646"/>
                  <a:pt x="441709" y="788658"/>
                </a:cubicBezTo>
                <a:lnTo>
                  <a:pt x="0" y="66913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2400"/>
          </a:p>
        </p:txBody>
      </p:sp>
      <p:sp>
        <p:nvSpPr>
          <p:cNvPr id="22" name="任意形状 21"/>
          <p:cNvSpPr/>
          <p:nvPr userDrawn="1"/>
        </p:nvSpPr>
        <p:spPr>
          <a:xfrm>
            <a:off x="0" y="0"/>
            <a:ext cx="838090" cy="707886"/>
          </a:xfrm>
          <a:custGeom>
            <a:avLst/>
            <a:gdLst>
              <a:gd name="connsiteX0" fmla="*/ 0 w 670093"/>
              <a:gd name="connsiteY0" fmla="*/ 0 h 425685"/>
              <a:gd name="connsiteX1" fmla="*/ 670093 w 670093"/>
              <a:gd name="connsiteY1" fmla="*/ 0 h 425685"/>
              <a:gd name="connsiteX2" fmla="*/ 664674 w 670093"/>
              <a:gd name="connsiteY2" fmla="*/ 53757 h 425685"/>
              <a:gd name="connsiteX3" fmla="*/ 208333 w 670093"/>
              <a:gd name="connsiteY3" fmla="*/ 425685 h 425685"/>
              <a:gd name="connsiteX4" fmla="*/ 27021 w 670093"/>
              <a:gd name="connsiteY4" fmla="*/ 389080 h 425685"/>
              <a:gd name="connsiteX5" fmla="*/ 0 w 670093"/>
              <a:gd name="connsiteY5" fmla="*/ 374413 h 42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093" h="425685">
                <a:moveTo>
                  <a:pt x="0" y="0"/>
                </a:moveTo>
                <a:lnTo>
                  <a:pt x="670093" y="0"/>
                </a:lnTo>
                <a:lnTo>
                  <a:pt x="664674" y="53757"/>
                </a:lnTo>
                <a:cubicBezTo>
                  <a:pt x="621239" y="266015"/>
                  <a:pt x="433432" y="425685"/>
                  <a:pt x="208333" y="425685"/>
                </a:cubicBezTo>
                <a:cubicBezTo>
                  <a:pt x="144019" y="425685"/>
                  <a:pt x="82749" y="412651"/>
                  <a:pt x="27021" y="389080"/>
                </a:cubicBezTo>
                <a:lnTo>
                  <a:pt x="0" y="374413"/>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2400"/>
          </a:p>
        </p:txBody>
      </p:sp>
      <p:sp>
        <p:nvSpPr>
          <p:cNvPr id="2" name="文本框 1"/>
          <p:cNvSpPr txBox="1"/>
          <p:nvPr userDrawn="1"/>
        </p:nvSpPr>
        <p:spPr>
          <a:xfrm>
            <a:off x="-1" y="-55383"/>
            <a:ext cx="936104" cy="707886"/>
          </a:xfrm>
          <a:prstGeom prst="rect">
            <a:avLst/>
          </a:prstGeom>
          <a:noFill/>
        </p:spPr>
        <p:txBody>
          <a:bodyPr wrap="square" rtlCol="0">
            <a:spAutoFit/>
          </a:bodyPr>
          <a:lstStyle/>
          <a:p>
            <a:r>
              <a:rPr lang="zh-CN" altLang="en-US" sz="2000" i="1" dirty="0" smtClean="0"/>
              <a:t>方法规律</a:t>
            </a:r>
            <a:endParaRPr lang="zh-CN" altLang="en-US" sz="2000" i="1" dirty="0"/>
          </a:p>
        </p:txBody>
      </p:sp>
      <p:sp>
        <p:nvSpPr>
          <p:cNvPr id="7" name="圆角矩形 6"/>
          <p:cNvSpPr/>
          <p:nvPr userDrawn="1"/>
        </p:nvSpPr>
        <p:spPr>
          <a:xfrm>
            <a:off x="430172" y="909514"/>
            <a:ext cx="11330068" cy="5616623"/>
          </a:xfrm>
          <a:prstGeom prst="roundRect">
            <a:avLst>
              <a:gd name="adj" fmla="val 1925"/>
            </a:avLst>
          </a:prstGeom>
          <a:pattFill prst="smGrid">
            <a:fgClr>
              <a:schemeClr val="bg1">
                <a:lumMod val="95000"/>
              </a:schemeClr>
            </a:fgClr>
            <a:bgClr>
              <a:schemeClr val="bg1"/>
            </a:bgClr>
          </a:patt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image" Target="../media/image2.jpe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矩形 2"/>
          <p:cNvSpPr/>
          <p:nvPr userDrawn="1"/>
        </p:nvSpPr>
        <p:spPr>
          <a:xfrm>
            <a:off x="0" y="0"/>
            <a:ext cx="12190413" cy="6859588"/>
          </a:xfrm>
          <a:prstGeom prst="rect">
            <a:avLst/>
          </a:prstGeom>
          <a:blipFill dpi="0" rotWithShape="1">
            <a:blip r:embed="rId10">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5.tiff"/><Relationship Id="rId2" Type="http://schemas.openxmlformats.org/officeDocument/2006/relationships/slide" Target="slide1.xml"/><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7.png"/><Relationship Id="rId3" Type="http://schemas.openxmlformats.org/officeDocument/2006/relationships/tags" Target="../tags/tag2.xml"/><Relationship Id="rId2" Type="http://schemas.openxmlformats.org/officeDocument/2006/relationships/image" Target="../media/image16.png"/><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5.png"/><Relationship Id="rId1" Type="http://schemas.openxmlformats.org/officeDocument/2006/relationships/image" Target="../media/image24.png"/></Relationships>
</file>

<file path=ppt/slides/_rels/slide26.xml.rels><?xml version="1.0" encoding="UTF-8" standalone="yes"?>
<Relationships xmlns="http://schemas.openxmlformats.org/package/2006/relationships"><Relationship Id="rId7" Type="http://schemas.openxmlformats.org/officeDocument/2006/relationships/vmlDrawing" Target="../drawings/vmlDrawing1.vml"/><Relationship Id="rId6" Type="http://schemas.openxmlformats.org/officeDocument/2006/relationships/slideLayout" Target="../slideLayouts/slideLayout7.xml"/><Relationship Id="rId5" Type="http://schemas.openxmlformats.org/officeDocument/2006/relationships/image" Target="../media/image28.emf"/><Relationship Id="rId4" Type="http://schemas.openxmlformats.org/officeDocument/2006/relationships/package" Target="../embeddings/Document2.docx"/><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package" Target="../embeddings/Document1.docx"/></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30.png"/><Relationship Id="rId1" Type="http://schemas.openxmlformats.org/officeDocument/2006/relationships/image" Target="../media/image29.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5.tif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r="6365" b="5895"/>
          <a:stretch>
            <a:fillRect/>
          </a:stretch>
        </p:blipFill>
        <p:spPr>
          <a:xfrm>
            <a:off x="-1" y="-5612"/>
            <a:ext cx="12190413" cy="6865200"/>
          </a:xfrm>
          <a:prstGeom prst="rect">
            <a:avLst/>
          </a:prstGeom>
        </p:spPr>
      </p:pic>
      <p:sp>
        <p:nvSpPr>
          <p:cNvPr id="15" name="矩形 14"/>
          <p:cNvSpPr/>
          <p:nvPr/>
        </p:nvSpPr>
        <p:spPr>
          <a:xfrm>
            <a:off x="0" y="1750963"/>
            <a:ext cx="10670673" cy="295232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文本框 16"/>
          <p:cNvSpPr txBox="1"/>
          <p:nvPr/>
        </p:nvSpPr>
        <p:spPr>
          <a:xfrm>
            <a:off x="910590" y="3141980"/>
            <a:ext cx="8736330" cy="706755"/>
          </a:xfrm>
          <a:prstGeom prst="rect">
            <a:avLst/>
          </a:prstGeom>
          <a:noFill/>
        </p:spPr>
        <p:txBody>
          <a:bodyPr wrap="squar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pPr algn="l"/>
            <a:r>
              <a:rPr lang="zh-CN" altLang="zh-CN" sz="4000" spc="300" dirty="0" smtClean="0">
                <a:solidFill>
                  <a:schemeClr val="tx1"/>
                </a:solidFill>
                <a:latin typeface="微软雅黑" panose="020B0503020204020204" charset="-122"/>
                <a:ea typeface="微软雅黑" panose="020B0503020204020204" charset="-122"/>
              </a:rPr>
              <a:t>细胞</a:t>
            </a:r>
            <a:r>
              <a:rPr lang="zh-CN" altLang="en-US" sz="4000" spc="300" dirty="0" smtClean="0">
                <a:solidFill>
                  <a:schemeClr val="tx1"/>
                </a:solidFill>
                <a:latin typeface="微软雅黑" panose="020B0503020204020204" charset="-122"/>
                <a:ea typeface="微软雅黑" panose="020B0503020204020204" charset="-122"/>
              </a:rPr>
              <a:t>的分子组成、结构和物质运输</a:t>
            </a:r>
            <a:endParaRPr lang="zh-CN" altLang="zh-CN" sz="4000" spc="300" dirty="0">
              <a:solidFill>
                <a:schemeClr val="tx1"/>
              </a:solidFill>
              <a:latin typeface="微软雅黑" panose="020B0503020204020204" charset="-122"/>
              <a:ea typeface="微软雅黑" panose="020B0503020204020204" charset="-122"/>
            </a:endParaRPr>
          </a:p>
        </p:txBody>
      </p:sp>
      <p:sp>
        <p:nvSpPr>
          <p:cNvPr id="18" name="矩形 17"/>
          <p:cNvSpPr/>
          <p:nvPr/>
        </p:nvSpPr>
        <p:spPr>
          <a:xfrm>
            <a:off x="2555394" y="2807392"/>
            <a:ext cx="6872727" cy="54000"/>
          </a:xfrm>
          <a:prstGeom prst="rect">
            <a:avLst/>
          </a:prstGeom>
          <a:gradFill>
            <a:gsLst>
              <a:gs pos="0">
                <a:srgbClr val="5A9B5B">
                  <a:alpha val="0"/>
                </a:srgbClr>
              </a:gs>
              <a:gs pos="100000">
                <a:srgbClr val="5A9B5B"/>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矩形 18"/>
          <p:cNvSpPr/>
          <p:nvPr/>
        </p:nvSpPr>
        <p:spPr>
          <a:xfrm>
            <a:off x="838622" y="2444213"/>
            <a:ext cx="1800000" cy="584775"/>
          </a:xfrm>
          <a:prstGeom prst="rect">
            <a:avLst/>
          </a:prstGeom>
        </p:spPr>
        <p:txBody>
          <a:bodyPr wrap="square">
            <a:spAutoFit/>
          </a:bodyPr>
          <a:lstStyle/>
          <a:p>
            <a:r>
              <a:rPr lang="zh-CN" altLang="en-US" sz="3200" b="1" spc="300" dirty="0" smtClean="0">
                <a:solidFill>
                  <a:prstClr val="black"/>
                </a:solidFill>
                <a:latin typeface="黑体" panose="02010609060101010101" charset="-122"/>
                <a:cs typeface="+mn-ea"/>
              </a:rPr>
              <a:t>专题一</a:t>
            </a:r>
            <a:endParaRPr lang="zh-CN" altLang="en-US" sz="3200" b="1" spc="300" dirty="0">
              <a:solidFill>
                <a:prstClr val="black"/>
              </a:solidFill>
              <a:latin typeface="黑体" panose="02010609060101010101" charset="-122"/>
              <a:cs typeface="+mn-ea"/>
            </a:endParaRPr>
          </a:p>
        </p:txBody>
      </p:sp>
      <p:sp>
        <p:nvSpPr>
          <p:cNvPr id="23" name="矩形 22"/>
          <p:cNvSpPr/>
          <p:nvPr/>
        </p:nvSpPr>
        <p:spPr>
          <a:xfrm>
            <a:off x="0" y="2457628"/>
            <a:ext cx="695504" cy="1538998"/>
          </a:xfrm>
          <a:prstGeom prst="rect">
            <a:avLst/>
          </a:prstGeom>
          <a:solidFill>
            <a:srgbClr val="5A9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43846" y="462984"/>
            <a:ext cx="11412000" cy="662554"/>
          </a:xfrm>
          <a:prstGeom prst="rect">
            <a:avLst/>
          </a:prstGeom>
        </p:spPr>
        <p:txBody>
          <a:bodyPr wrap="square">
            <a:spAutoFit/>
          </a:bodyPr>
          <a:lstStyle/>
          <a:p>
            <a:pPr algn="just">
              <a:lnSpc>
                <a:spcPct val="150000"/>
              </a:lnSpc>
            </a:pPr>
            <a:r>
              <a:rPr lang="en-US" altLang="zh-CN" sz="2800" kern="100" dirty="0">
                <a:latin typeface="+mj-ea"/>
                <a:ea typeface="+mj-ea"/>
                <a:cs typeface="Courier New" panose="02070309020205020404" pitchFamily="49" charset="0"/>
              </a:rPr>
              <a:t>2.</a:t>
            </a:r>
            <a:r>
              <a:rPr lang="zh-CN" altLang="zh-CN" sz="2800" kern="100" dirty="0">
                <a:latin typeface="+mj-ea"/>
                <a:ea typeface="+mj-ea"/>
                <a:cs typeface="Courier New" panose="02070309020205020404" pitchFamily="49" charset="0"/>
              </a:rPr>
              <a:t>原核细胞和真核细胞的判定</a:t>
            </a:r>
            <a:endParaRPr lang="zh-CN" altLang="zh-CN" sz="2800" kern="100" dirty="0">
              <a:latin typeface="+mj-ea"/>
              <a:ea typeface="+mj-ea"/>
              <a:cs typeface="Courier New" panose="02070309020205020404" pitchFamily="49" charset="0"/>
            </a:endParaRPr>
          </a:p>
        </p:txBody>
      </p:sp>
      <p:pic>
        <p:nvPicPr>
          <p:cNvPr id="4098" name="Picture 2" descr="26"/>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01749" y="1347174"/>
            <a:ext cx="7386915" cy="466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43846" y="62836"/>
            <a:ext cx="11412000" cy="662554"/>
          </a:xfrm>
          <a:prstGeom prst="rect">
            <a:avLst/>
          </a:prstGeom>
        </p:spPr>
        <p:txBody>
          <a:bodyPr wrap="square">
            <a:spAutoFit/>
          </a:bodyPr>
          <a:lstStyle/>
          <a:p>
            <a:pPr algn="just">
              <a:lnSpc>
                <a:spcPct val="150000"/>
              </a:lnSpc>
              <a:spcAft>
                <a:spcPts val="0"/>
              </a:spcAft>
            </a:pPr>
            <a:r>
              <a:rPr lang="en-US" altLang="zh-CN" sz="2800" kern="100" dirty="0">
                <a:latin typeface="+mj-ea"/>
                <a:ea typeface="+mj-ea"/>
                <a:cs typeface="Courier New" panose="02070309020205020404" pitchFamily="49" charset="0"/>
              </a:rPr>
              <a:t>3.</a:t>
            </a:r>
            <a:r>
              <a:rPr lang="zh-CN" altLang="zh-CN" sz="2800" kern="100" dirty="0">
                <a:latin typeface="+mj-ea"/>
                <a:ea typeface="+mj-ea"/>
                <a:cs typeface="Courier New" panose="02070309020205020404" pitchFamily="49" charset="0"/>
              </a:rPr>
              <a:t>细胞器分类归纳</a:t>
            </a:r>
            <a:endParaRPr lang="zh-CN" altLang="zh-CN" sz="2800" kern="100" dirty="0">
              <a:latin typeface="+mj-ea"/>
              <a:ea typeface="+mj-ea"/>
              <a:cs typeface="Courier New" panose="02070309020205020404" pitchFamily="49" charset="0"/>
            </a:endParaRPr>
          </a:p>
        </p:txBody>
      </p:sp>
      <p:pic>
        <p:nvPicPr>
          <p:cNvPr id="5122" name="Picture 2" descr="27"/>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50166" y="278144"/>
            <a:ext cx="6290081" cy="6435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圆角矩形 3"/>
          <p:cNvSpPr/>
          <p:nvPr/>
        </p:nvSpPr>
        <p:spPr>
          <a:xfrm>
            <a:off x="7391400" y="333375"/>
            <a:ext cx="962660" cy="467360"/>
          </a:xfrm>
          <a:prstGeom prst="roundRect">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2" name="圆角矩形 1"/>
          <p:cNvSpPr/>
          <p:nvPr/>
        </p:nvSpPr>
        <p:spPr>
          <a:xfrm>
            <a:off x="4466590" y="2849880"/>
            <a:ext cx="986155" cy="294005"/>
          </a:xfrm>
          <a:prstGeom prst="roundRect">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3" name="圆角矩形 2"/>
          <p:cNvSpPr/>
          <p:nvPr/>
        </p:nvSpPr>
        <p:spPr>
          <a:xfrm>
            <a:off x="8342630" y="2637155"/>
            <a:ext cx="890270" cy="1132205"/>
          </a:xfrm>
          <a:prstGeom prst="roundRect">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5" name="圆角矩形 4"/>
          <p:cNvSpPr/>
          <p:nvPr/>
        </p:nvSpPr>
        <p:spPr>
          <a:xfrm>
            <a:off x="4150995" y="4941570"/>
            <a:ext cx="944880" cy="567055"/>
          </a:xfrm>
          <a:prstGeom prst="roundRect">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down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trips(down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 grpId="0" bldLvl="0" animBg="1"/>
      <p:bldP spid="3" grpId="0" bldLvl="0" animBg="1"/>
      <p:bldP spid="5"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56845" y="-182245"/>
            <a:ext cx="3926205" cy="737235"/>
          </a:xfrm>
          <a:prstGeom prst="rect">
            <a:avLst/>
          </a:prstGeom>
        </p:spPr>
        <p:txBody>
          <a:bodyPr wrap="square">
            <a:spAutoFit/>
          </a:bodyPr>
          <a:lstStyle/>
          <a:p>
            <a:pPr algn="just">
              <a:lnSpc>
                <a:spcPct val="150000"/>
              </a:lnSpc>
            </a:pPr>
            <a:r>
              <a:rPr lang="en-US" altLang="zh-CN" sz="2800" kern="100" dirty="0">
                <a:latin typeface="+mj-ea"/>
                <a:ea typeface="+mj-ea"/>
                <a:cs typeface="Courier New" panose="02070309020205020404" pitchFamily="49" charset="0"/>
              </a:rPr>
              <a:t>4.</a:t>
            </a:r>
            <a:r>
              <a:rPr lang="zh-CN" altLang="zh-CN" sz="2800" kern="100" dirty="0">
                <a:latin typeface="+mj-ea"/>
                <a:ea typeface="+mj-ea"/>
                <a:cs typeface="Courier New" panose="02070309020205020404" pitchFamily="49" charset="0"/>
              </a:rPr>
              <a:t>细胞的生物膜系统</a:t>
            </a:r>
            <a:endParaRPr lang="zh-CN" altLang="zh-CN" sz="2800" kern="100" dirty="0">
              <a:latin typeface="+mj-ea"/>
              <a:ea typeface="+mj-ea"/>
              <a:cs typeface="Courier New" panose="02070309020205020404" pitchFamily="49" charset="0"/>
            </a:endParaRPr>
          </a:p>
        </p:txBody>
      </p:sp>
      <p:grpSp>
        <p:nvGrpSpPr>
          <p:cNvPr id="3" name="组合 2"/>
          <p:cNvGrpSpPr/>
          <p:nvPr/>
        </p:nvGrpSpPr>
        <p:grpSpPr>
          <a:xfrm>
            <a:off x="118110" y="2376170"/>
            <a:ext cx="6048375" cy="3140710"/>
            <a:chOff x="1334117" y="1601917"/>
            <a:chExt cx="8223291" cy="4076392"/>
          </a:xfrm>
        </p:grpSpPr>
        <p:pic>
          <p:nvPicPr>
            <p:cNvPr id="6148" name="Picture 4" descr="28a00000"/>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84026" y="1601917"/>
              <a:ext cx="7473382" cy="407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28a"/>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21141" r="90658" b="51952"/>
            <a:stretch>
              <a:fillRect/>
            </a:stretch>
          </p:blipFill>
          <p:spPr bwMode="auto">
            <a:xfrm>
              <a:off x="1334117" y="2232823"/>
              <a:ext cx="766741" cy="2683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圆角矩形 3"/>
          <p:cNvSpPr/>
          <p:nvPr/>
        </p:nvSpPr>
        <p:spPr>
          <a:xfrm>
            <a:off x="766445" y="2277110"/>
            <a:ext cx="2813685" cy="513715"/>
          </a:xfrm>
          <a:prstGeom prst="roundRect">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2" name="圆角矩形 1"/>
          <p:cNvSpPr/>
          <p:nvPr/>
        </p:nvSpPr>
        <p:spPr>
          <a:xfrm>
            <a:off x="2566670" y="3645535"/>
            <a:ext cx="972820" cy="478155"/>
          </a:xfrm>
          <a:prstGeom prst="roundRect">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5" name="圆角矩形 4"/>
          <p:cNvSpPr/>
          <p:nvPr/>
        </p:nvSpPr>
        <p:spPr>
          <a:xfrm>
            <a:off x="767715" y="4575810"/>
            <a:ext cx="1467485" cy="892175"/>
          </a:xfrm>
          <a:prstGeom prst="roundRect">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pic>
        <p:nvPicPr>
          <p:cNvPr id="1026" name="Picture 2" descr="28b"/>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68060" y="4582160"/>
            <a:ext cx="6136005" cy="2307590"/>
          </a:xfrm>
          <a:prstGeom prst="rect">
            <a:avLst/>
          </a:prstGeom>
          <a:solidFill>
            <a:schemeClr val="accent3">
              <a:lumMod val="20000"/>
              <a:lumOff val="80000"/>
            </a:schemeClr>
          </a:solidFill>
          <a:ln>
            <a:solidFill>
              <a:srgbClr val="00B0F0"/>
            </a:solid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28a11111"/>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7900" y="45720"/>
            <a:ext cx="6074410" cy="4497070"/>
          </a:xfrm>
          <a:prstGeom prst="rect">
            <a:avLst/>
          </a:prstGeom>
          <a:solidFill>
            <a:schemeClr val="accent5">
              <a:lumMod val="20000"/>
              <a:lumOff val="80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圆角矩形 9"/>
          <p:cNvSpPr/>
          <p:nvPr/>
        </p:nvSpPr>
        <p:spPr>
          <a:xfrm>
            <a:off x="6022975" y="629920"/>
            <a:ext cx="1061085" cy="3378835"/>
          </a:xfrm>
          <a:prstGeom prst="roundRect">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11" name="圆角矩形 10"/>
          <p:cNvSpPr/>
          <p:nvPr/>
        </p:nvSpPr>
        <p:spPr>
          <a:xfrm>
            <a:off x="6710680" y="5374005"/>
            <a:ext cx="838200" cy="513715"/>
          </a:xfrm>
          <a:prstGeom prst="roundRect">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diamond(in)">
                                      <p:cBhvr>
                                        <p:cTn id="7" dur="2000"/>
                                        <p:tgtEl>
                                          <p:spTgt spid="6147"/>
                                        </p:tgtEl>
                                      </p:cBhvr>
                                    </p:animEffect>
                                  </p:childTnLst>
                                </p:cTn>
                              </p:par>
                              <p:par>
                                <p:cTn id="8" presetID="8" presetClass="entr" presetSubtype="16" fill="hold" grpId="1"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amond(in)">
                                      <p:cBhvr>
                                        <p:cTn id="10" dur="2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heel(1)">
                                      <p:cBhvr>
                                        <p:cTn id="15" dur="2000"/>
                                        <p:tgtEl>
                                          <p:spTgt spid="1026"/>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heel(1)">
                                      <p:cBhvr>
                                        <p:cTn id="1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43846" y="100008"/>
            <a:ext cx="11412000" cy="662554"/>
          </a:xfrm>
          <a:prstGeom prst="rect">
            <a:avLst/>
          </a:prstGeom>
        </p:spPr>
        <p:txBody>
          <a:bodyPr wrap="square">
            <a:spAutoFit/>
          </a:bodyPr>
          <a:lstStyle/>
          <a:p>
            <a:pPr algn="just">
              <a:lnSpc>
                <a:spcPct val="150000"/>
              </a:lnSpc>
            </a:pPr>
            <a:r>
              <a:rPr lang="en-US" altLang="zh-CN" sz="2800" kern="100" dirty="0">
                <a:latin typeface="+mj-ea"/>
                <a:ea typeface="+mj-ea"/>
                <a:cs typeface="Courier New" panose="02070309020205020404" pitchFamily="49" charset="0"/>
              </a:rPr>
              <a:t>5.</a:t>
            </a:r>
            <a:r>
              <a:rPr lang="zh-CN" altLang="zh-CN" sz="2800" kern="100" dirty="0">
                <a:latin typeface="+mj-ea"/>
                <a:ea typeface="+mj-ea"/>
                <a:cs typeface="Courier New" panose="02070309020205020404" pitchFamily="49" charset="0"/>
              </a:rPr>
              <a:t>分泌蛋白的合成、加工和运输过程</a:t>
            </a:r>
            <a:endParaRPr lang="zh-CN" altLang="zh-CN" sz="2800" kern="100" dirty="0">
              <a:latin typeface="+mj-ea"/>
              <a:ea typeface="+mj-ea"/>
              <a:cs typeface="Courier New" panose="02070309020205020404" pitchFamily="49" charset="0"/>
            </a:endParaRPr>
          </a:p>
        </p:txBody>
      </p:sp>
      <p:pic>
        <p:nvPicPr>
          <p:cNvPr id="8195" name="Picture 3" descr="29"/>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02808" y="693490"/>
            <a:ext cx="5984797" cy="6083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圆角矩形 3"/>
          <p:cNvSpPr/>
          <p:nvPr/>
        </p:nvSpPr>
        <p:spPr>
          <a:xfrm>
            <a:off x="3503295" y="2709545"/>
            <a:ext cx="5323205" cy="513715"/>
          </a:xfrm>
          <a:prstGeom prst="roundRect">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43846" y="679008"/>
            <a:ext cx="11412000" cy="662554"/>
          </a:xfrm>
          <a:prstGeom prst="rect">
            <a:avLst/>
          </a:prstGeom>
        </p:spPr>
        <p:txBody>
          <a:bodyPr wrap="square">
            <a:spAutoFit/>
          </a:bodyPr>
          <a:lstStyle/>
          <a:p>
            <a:pPr algn="just">
              <a:lnSpc>
                <a:spcPct val="150000"/>
              </a:lnSpc>
            </a:pPr>
            <a:r>
              <a:rPr lang="en-US" altLang="zh-CN" sz="2800" kern="100" dirty="0">
                <a:latin typeface="+mj-ea"/>
                <a:ea typeface="+mj-ea"/>
                <a:cs typeface="Courier New" panose="02070309020205020404" pitchFamily="49" charset="0"/>
              </a:rPr>
              <a:t>6.</a:t>
            </a:r>
            <a:r>
              <a:rPr lang="zh-CN" altLang="zh-CN" sz="2800" kern="100" dirty="0">
                <a:latin typeface="+mj-ea"/>
                <a:ea typeface="+mj-ea"/>
                <a:cs typeface="Courier New" panose="02070309020205020404" pitchFamily="49" charset="0"/>
              </a:rPr>
              <a:t>细胞骨架</a:t>
            </a:r>
            <a:endParaRPr lang="zh-CN" altLang="zh-CN" sz="2800" kern="100" dirty="0">
              <a:latin typeface="+mj-ea"/>
              <a:ea typeface="+mj-ea"/>
              <a:cs typeface="Courier New" panose="02070309020205020404" pitchFamily="49" charset="0"/>
            </a:endParaRPr>
          </a:p>
        </p:txBody>
      </p:sp>
      <p:pic>
        <p:nvPicPr>
          <p:cNvPr id="10243" name="Picture 3" descr="W68"/>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65737" y="1703504"/>
            <a:ext cx="7858938" cy="306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返回" descr="C:\Users\Administrator\Desktop\新建文件夹\返回.tif">
            <a:hlinkClick r:id="rId2" action="ppaction://hlinksldjump"/>
          </p:cNvPr>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28400" y="6459538"/>
            <a:ext cx="862013" cy="400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325882" y="909261"/>
            <a:ext cx="7065468" cy="1383665"/>
          </a:xfrm>
          <a:prstGeom prst="rect">
            <a:avLst/>
          </a:prstGeom>
        </p:spPr>
        <p:txBody>
          <a:bodyPr wrap="square">
            <a:spAutoFit/>
          </a:bodyPr>
          <a:lstStyle/>
          <a:p>
            <a:pPr algn="just">
              <a:lnSpc>
                <a:spcPct val="100000"/>
              </a:lnSpc>
              <a:spcAft>
                <a:spcPts val="0"/>
              </a:spcAft>
            </a:pPr>
            <a:r>
              <a:rPr lang="en-US" altLang="zh-CN" sz="2800" b="1" kern="100" dirty="0">
                <a:latin typeface="Times New Roman" panose="02020603050405020304" pitchFamily="18" charset="0"/>
                <a:ea typeface="楷体_GB2312" panose="02010609030101010101" pitchFamily="49" charset="-122"/>
                <a:cs typeface="Courier New" panose="02070309020205020404" pitchFamily="49" charset="0"/>
              </a:rPr>
              <a:t>1.(2022·</a:t>
            </a:r>
            <a:r>
              <a:rPr lang="zh-CN" altLang="zh-CN" sz="2800" b="1" kern="100" dirty="0">
                <a:latin typeface="Times New Roman" panose="02020603050405020304" pitchFamily="18" charset="0"/>
                <a:ea typeface="楷体_GB2312" panose="02010609030101010101" pitchFamily="49" charset="-122"/>
                <a:cs typeface="Times New Roman" panose="02020603050405020304" pitchFamily="18" charset="0"/>
              </a:rPr>
              <a:t>广东，</a:t>
            </a:r>
            <a:r>
              <a:rPr lang="en-US" altLang="zh-CN" sz="2800" b="1" kern="100" dirty="0">
                <a:latin typeface="Times New Roman" panose="02020603050405020304" pitchFamily="18" charset="0"/>
                <a:ea typeface="楷体_GB2312" panose="02010609030101010101" pitchFamily="49" charset="-122"/>
                <a:cs typeface="Courier New" panose="02070309020205020404" pitchFamily="49" charset="0"/>
              </a:rPr>
              <a:t>8)</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将正常线粒体各部分分离，结果见图。含有线粒体</a:t>
            </a: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rPr>
              <a:t>DNA</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b="1" kern="100" dirty="0" smtClean="0">
                <a:latin typeface="Times New Roman" panose="02020603050405020304" pitchFamily="18" charset="0"/>
                <a:ea typeface="方正中等线简体" panose="03000509000000000000" pitchFamily="65" charset="-122"/>
                <a:cs typeface="Times New Roman" panose="02020603050405020304" pitchFamily="18" charset="0"/>
              </a:rPr>
              <a:t>是</a:t>
            </a:r>
            <a:endParaRPr lang="en-US" altLang="zh-CN" sz="2800" b="1"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00000"/>
              </a:lnSpc>
              <a:spcAft>
                <a:spcPts val="0"/>
              </a:spcAft>
            </a:pPr>
            <a:r>
              <a:rPr lang="en-US" altLang="zh-CN" sz="2800" b="1" kern="100" dirty="0" smtClean="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b="1"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b="1"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b="1"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b="1" kern="100" dirty="0" smtClean="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b="1" kern="100" dirty="0">
                <a:latin typeface="宋体" panose="02010600030101010101" pitchFamily="2" charset="-122"/>
                <a:ea typeface="方正中等线简体" panose="03000509000000000000" pitchFamily="65" charset="-122"/>
                <a:cs typeface="Times New Roman" panose="02020603050405020304" pitchFamily="18" charset="0"/>
              </a:rPr>
              <a:t>③</a:t>
            </a: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b="1"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b="1" kern="100" dirty="0">
                <a:latin typeface="宋体" panose="02010600030101010101" pitchFamily="2" charset="-122"/>
                <a:ea typeface="方正中等线简体" panose="03000509000000000000" pitchFamily="65" charset="-122"/>
                <a:cs typeface="Times New Roman" panose="02020603050405020304" pitchFamily="18" charset="0"/>
              </a:rPr>
              <a:t>④</a:t>
            </a:r>
            <a:endParaRPr lang="zh-CN" altLang="zh-CN" sz="1050" b="1"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TextBox 20"/>
          <p:cNvSpPr txBox="1"/>
          <p:nvPr/>
        </p:nvSpPr>
        <p:spPr>
          <a:xfrm>
            <a:off x="2639199" y="1699715"/>
            <a:ext cx="720000" cy="720000"/>
          </a:xfrm>
          <a:prstGeom prst="rect">
            <a:avLst/>
          </a:prstGeom>
          <a:noFill/>
        </p:spPr>
        <p:txBody>
          <a:bodyPr wrap="square" rtlCol="0">
            <a:spAutoFit/>
          </a:bodyPr>
          <a:lstStyle/>
          <a:p>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pic>
        <p:nvPicPr>
          <p:cNvPr id="11266" name="Picture 2" descr="H2"/>
          <p:cNvPicPr>
            <a:picLocks noChangeAspect="1" noChangeArrowheads="1"/>
          </p:cNvPicPr>
          <p:nvPr>
            <p:custDataLst>
              <p:tags r:id="rId1"/>
            </p:custDataLst>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67299" y="116545"/>
            <a:ext cx="3730515" cy="249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a:hlinkClick r:id=""/>
          </p:cNvPr>
          <p:cNvSpPr txBox="1"/>
          <p:nvPr/>
        </p:nvSpPr>
        <p:spPr>
          <a:xfrm>
            <a:off x="406189" y="27087"/>
            <a:ext cx="1656184" cy="523220"/>
          </a:xfrm>
          <a:prstGeom prst="rect">
            <a:avLst/>
          </a:prstGeom>
          <a:noFill/>
        </p:spPr>
        <p:txBody>
          <a:bodyPr wrap="square" rtlCol="0">
            <a:spAutoFit/>
          </a:bodyPr>
          <a:p>
            <a:r>
              <a:rPr lang="zh-CN" altLang="en-US" sz="2800" b="1" kern="100"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真题研究</a:t>
            </a:r>
            <a:endParaRPr lang="zh-CN" altLang="en-US" sz="2800" b="1" kern="100"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2" name="矩形 11"/>
          <p:cNvSpPr/>
          <p:nvPr/>
        </p:nvSpPr>
        <p:spPr>
          <a:xfrm>
            <a:off x="333961" y="2781390"/>
            <a:ext cx="11412000" cy="3538220"/>
          </a:xfrm>
          <a:prstGeom prst="rect">
            <a:avLst/>
          </a:prstGeom>
        </p:spPr>
        <p:txBody>
          <a:bodyPr wrap="square">
            <a:spAutoFit/>
          </a:bodyPr>
          <a:p>
            <a:pPr algn="just">
              <a:lnSpc>
                <a:spcPct val="100000"/>
              </a:lnSpc>
              <a:spcAft>
                <a:spcPts val="0"/>
              </a:spcAft>
            </a:pPr>
            <a:r>
              <a:rPr lang="en-US" altLang="zh-CN" sz="2800" b="1" kern="100" dirty="0">
                <a:latin typeface="Times New Roman" panose="02020603050405020304" pitchFamily="18" charset="0"/>
                <a:ea typeface="楷体_GB2312" panose="02010609030101010101" pitchFamily="49" charset="-122"/>
                <a:cs typeface="Courier New" panose="02070309020205020404" pitchFamily="49" charset="0"/>
              </a:rPr>
              <a:t>2.(2022·</a:t>
            </a:r>
            <a:r>
              <a:rPr lang="zh-CN" altLang="zh-CN" sz="2800" b="1" kern="100" dirty="0">
                <a:latin typeface="Times New Roman" panose="02020603050405020304" pitchFamily="18" charset="0"/>
                <a:ea typeface="楷体_GB2312" panose="02010609030101010101" pitchFamily="49" charset="-122"/>
                <a:cs typeface="Times New Roman" panose="02020603050405020304" pitchFamily="18" charset="0"/>
              </a:rPr>
              <a:t>浙江</a:t>
            </a:r>
            <a:r>
              <a:rPr lang="en-US" altLang="zh-CN" sz="2800" b="1" kern="100" dirty="0">
                <a:latin typeface="Times New Roman" panose="02020603050405020304" pitchFamily="18" charset="0"/>
                <a:ea typeface="楷体_GB2312" panose="02010609030101010101" pitchFamily="49" charset="-122"/>
                <a:cs typeface="Courier New" panose="02070309020205020404" pitchFamily="49" charset="0"/>
              </a:rPr>
              <a:t>6</a:t>
            </a:r>
            <a:r>
              <a:rPr lang="zh-CN" altLang="zh-CN" sz="2800" b="1" kern="100" dirty="0">
                <a:latin typeface="Times New Roman" panose="02020603050405020304" pitchFamily="18" charset="0"/>
                <a:ea typeface="楷体_GB2312" panose="02010609030101010101" pitchFamily="49" charset="-122"/>
                <a:cs typeface="Times New Roman" panose="02020603050405020304" pitchFamily="18" charset="0"/>
              </a:rPr>
              <a:t>月选考，</a:t>
            </a:r>
            <a:r>
              <a:rPr lang="en-US" altLang="zh-CN" sz="2800" b="1" kern="100" dirty="0">
                <a:latin typeface="Times New Roman" panose="02020603050405020304" pitchFamily="18" charset="0"/>
                <a:ea typeface="楷体_GB2312" panose="02010609030101010101" pitchFamily="49" charset="-122"/>
                <a:cs typeface="Courier New" panose="02070309020205020404" pitchFamily="49" charset="0"/>
              </a:rPr>
              <a:t>7)</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动物细胞中某消化酶的合成、加工与分泌的部分过程如图所示。下列叙述正确的是</a:t>
            </a:r>
            <a:endParaRPr lang="zh-CN" altLang="zh-CN" sz="1050" b="1"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00000"/>
              </a:lnSpc>
              <a:spcAft>
                <a:spcPts val="0"/>
              </a:spcAft>
            </a:pP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光面内质网是合成该酶的场所</a:t>
            </a:r>
            <a:endParaRPr lang="zh-CN" altLang="zh-CN" sz="1050" b="1"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00000"/>
              </a:lnSpc>
              <a:spcAft>
                <a:spcPts val="0"/>
              </a:spcAft>
            </a:pP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核糖体能形成包裹该酶的囊泡</a:t>
            </a:r>
            <a:endParaRPr lang="zh-CN" altLang="zh-CN" sz="1050" b="1"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00000"/>
              </a:lnSpc>
              <a:spcAft>
                <a:spcPts val="0"/>
              </a:spcAft>
            </a:pP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高尔基体具有分拣和转运该</a:t>
            </a:r>
            <a:r>
              <a:rPr lang="zh-CN" altLang="zh-CN" sz="2800" b="1" kern="100" dirty="0" smtClean="0">
                <a:latin typeface="Times New Roman" panose="02020603050405020304" pitchFamily="18" charset="0"/>
                <a:ea typeface="方正中等线简体" panose="03000509000000000000" pitchFamily="65" charset="-122"/>
                <a:cs typeface="Times New Roman" panose="02020603050405020304" pitchFamily="18" charset="0"/>
              </a:rPr>
              <a:t>酶</a:t>
            </a:r>
            <a:endParaRPr lang="en-US" altLang="zh-CN" sz="2800" b="1"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00000"/>
              </a:lnSpc>
              <a:spcAft>
                <a:spcPts val="0"/>
              </a:spcAft>
            </a:pPr>
            <a:r>
              <a:rPr lang="en-US"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b="1"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b="1"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作用</a:t>
            </a:r>
            <a:endParaRPr lang="zh-CN" altLang="zh-CN" sz="1050" b="1"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00000"/>
              </a:lnSpc>
              <a:spcAft>
                <a:spcPts val="0"/>
              </a:spcAft>
            </a:pP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该酶的分泌通过细胞的胞吞</a:t>
            </a:r>
            <a:r>
              <a:rPr lang="zh-CN" altLang="zh-CN" sz="2800" b="1" kern="100" dirty="0" smtClean="0">
                <a:latin typeface="Times New Roman" panose="02020603050405020304" pitchFamily="18" charset="0"/>
                <a:ea typeface="方正中等线简体" panose="03000509000000000000" pitchFamily="65" charset="-122"/>
                <a:cs typeface="Times New Roman" panose="02020603050405020304" pitchFamily="18" charset="0"/>
              </a:rPr>
              <a:t>作</a:t>
            </a:r>
            <a:endParaRPr lang="en-US" altLang="zh-CN" sz="2800" b="1"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00000"/>
              </a:lnSpc>
              <a:spcAft>
                <a:spcPts val="0"/>
              </a:spcAft>
            </a:pPr>
            <a:r>
              <a:rPr lang="en-US"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b="1"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b="1" kern="100" dirty="0" smtClean="0">
                <a:latin typeface="Times New Roman" panose="02020603050405020304" pitchFamily="18" charset="0"/>
                <a:ea typeface="方正中等线简体" panose="03000509000000000000" pitchFamily="65" charset="-122"/>
                <a:cs typeface="Times New Roman" panose="02020603050405020304" pitchFamily="18" charset="0"/>
              </a:rPr>
              <a:t>用</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实现</a:t>
            </a:r>
            <a:endParaRPr lang="zh-CN" altLang="zh-CN" sz="1050" b="1"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TextBox 20"/>
          <p:cNvSpPr txBox="1"/>
          <p:nvPr/>
        </p:nvSpPr>
        <p:spPr>
          <a:xfrm>
            <a:off x="118775" y="4365799"/>
            <a:ext cx="720000" cy="783590"/>
          </a:xfrm>
          <a:prstGeom prst="rect">
            <a:avLst/>
          </a:prstGeom>
          <a:noFill/>
        </p:spPr>
        <p:txBody>
          <a:bodyPr wrap="square" rtlCol="0">
            <a:spAutoFit/>
          </a:bodyPr>
          <a:p>
            <a:pPr>
              <a:lnSpc>
                <a:spcPct val="100000"/>
              </a:lnSpc>
            </a:pPr>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smtClean="0">
              <a:solidFill>
                <a:srgbClr val="C00000"/>
              </a:solidFill>
              <a:latin typeface="华文细黑" panose="02010600040101010101" pitchFamily="2" charset="-122"/>
              <a:ea typeface="华文细黑" panose="02010600040101010101" pitchFamily="2" charset="-122"/>
            </a:endParaRPr>
          </a:p>
        </p:txBody>
      </p:sp>
      <p:pic>
        <p:nvPicPr>
          <p:cNvPr id="12290" name="Picture 2" descr="H3"/>
          <p:cNvPicPr>
            <a:picLocks noChangeAspect="1" noChangeArrowheads="1"/>
          </p:cNvPicPr>
          <p:nvPr>
            <p:custDataLst>
              <p:tags r:id="rId3"/>
            </p:custDataLst>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51061" y="3645775"/>
            <a:ext cx="5929297" cy="25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334596" y="189320"/>
            <a:ext cx="11412000" cy="2245360"/>
          </a:xfrm>
          <a:prstGeom prst="rect">
            <a:avLst/>
          </a:prstGeom>
        </p:spPr>
        <p:txBody>
          <a:bodyPr wrap="square">
            <a:spAutoFit/>
          </a:bodyPr>
          <a:lstStyle/>
          <a:p>
            <a:pPr algn="just">
              <a:lnSpc>
                <a:spcPct val="100000"/>
              </a:lnSpc>
              <a:spcAft>
                <a:spcPts val="0"/>
              </a:spcAft>
            </a:pPr>
            <a:r>
              <a:rPr lang="en-US" altLang="zh-CN" sz="2800" b="1" kern="100" dirty="0">
                <a:latin typeface="Times New Roman" panose="02020603050405020304" pitchFamily="18" charset="0"/>
                <a:ea typeface="楷体_GB2312" panose="02010609030101010101" pitchFamily="49" charset="-122"/>
                <a:cs typeface="Courier New" panose="02070309020205020404" pitchFamily="49" charset="0"/>
              </a:rPr>
              <a:t>3.(2020·</a:t>
            </a:r>
            <a:r>
              <a:rPr lang="zh-CN" altLang="zh-CN" sz="2800" b="1" kern="100" dirty="0">
                <a:latin typeface="Times New Roman" panose="02020603050405020304" pitchFamily="18" charset="0"/>
                <a:ea typeface="楷体_GB2312" panose="02010609030101010101" pitchFamily="49" charset="-122"/>
                <a:cs typeface="Times New Roman" panose="02020603050405020304" pitchFamily="18" charset="0"/>
              </a:rPr>
              <a:t>全国</a:t>
            </a:r>
            <a:r>
              <a:rPr lang="en-US" altLang="zh-CN" sz="2800" b="1" kern="100" dirty="0">
                <a:latin typeface="宋体" panose="02010600030101010101" pitchFamily="2" charset="-122"/>
                <a:ea typeface="楷体_GB2312" panose="02010609030101010101" pitchFamily="49" charset="-122"/>
                <a:cs typeface="Times New Roman" panose="02020603050405020304" pitchFamily="18" charset="0"/>
              </a:rPr>
              <a:t>Ⅱ</a:t>
            </a:r>
            <a:r>
              <a:rPr lang="zh-CN" altLang="zh-CN" sz="2800" b="1"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b="1" kern="100" dirty="0">
                <a:latin typeface="Times New Roman" panose="02020603050405020304" pitchFamily="18" charset="0"/>
                <a:ea typeface="楷体_GB2312" panose="02010609030101010101" pitchFamily="49" charset="-122"/>
                <a:cs typeface="Courier New" panose="02070309020205020404" pitchFamily="49" charset="0"/>
              </a:rPr>
              <a:t>30)</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为了研究细胞器的功能，某同学将正常叶片置于适量的溶液</a:t>
            </a: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中，用组织捣碎机破碎细胞，再用差速离心法分离细胞器。回答下列问题：</a:t>
            </a:r>
            <a:endParaRPr lang="zh-CN" altLang="zh-CN" sz="1050" b="1"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00000"/>
              </a:lnSpc>
              <a:spcAft>
                <a:spcPts val="0"/>
              </a:spcAft>
            </a:pP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该实验所用溶液</a:t>
            </a: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应满足的条件</a:t>
            </a:r>
            <a:r>
              <a:rPr lang="zh-CN" altLang="zh-CN" sz="2800" b="1" kern="100" dirty="0" smtClean="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b="1"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_______________________________</a:t>
            </a:r>
            <a:endParaRPr lang="en-US" altLang="zh-CN" sz="2800" b="1"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00000"/>
              </a:lnSpc>
              <a:spcAft>
                <a:spcPts val="0"/>
              </a:spcAft>
            </a:pPr>
            <a:r>
              <a:rPr lang="en-US" altLang="zh-CN" sz="2800" b="1"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____________________(</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答出</a:t>
            </a: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点即可</a:t>
            </a: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b="1"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b="1"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6239604" y="1341217"/>
            <a:ext cx="5322805" cy="521970"/>
          </a:xfrm>
          <a:prstGeom prst="rect">
            <a:avLst/>
          </a:prstGeom>
        </p:spPr>
        <p:txBody>
          <a:bodyPr>
            <a:spAutoFit/>
          </a:bodyPr>
          <a:lstStyle/>
          <a:p>
            <a:pPr>
              <a:lnSpc>
                <a:spcPct val="100000"/>
              </a:lnSpc>
            </a:pPr>
            <a:r>
              <a:rPr lang="en-US" altLang="zh-CN" sz="2800" b="1" kern="100" dirty="0">
                <a:solidFill>
                  <a:srgbClr val="C00000"/>
                </a:solidFill>
                <a:latin typeface="Times New Roman" panose="02020603050405020304" pitchFamily="18" charset="0"/>
                <a:ea typeface="方正中等线简体" panose="03000509000000000000" pitchFamily="65" charset="-122"/>
              </a:rPr>
              <a:t>pH</a:t>
            </a:r>
            <a:r>
              <a:rPr lang="zh-CN" altLang="zh-CN" sz="2800" b="1"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应与细胞质基质的相同；</a:t>
            </a:r>
            <a:r>
              <a:rPr lang="zh-CN" altLang="zh-CN" sz="2800" b="1"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渗透</a:t>
            </a:r>
            <a:endParaRPr lang="zh-CN" altLang="en-US" b="1" dirty="0"/>
          </a:p>
        </p:txBody>
      </p:sp>
      <p:sp>
        <p:nvSpPr>
          <p:cNvPr id="5" name="矩形 4"/>
          <p:cNvSpPr/>
          <p:nvPr/>
        </p:nvSpPr>
        <p:spPr>
          <a:xfrm>
            <a:off x="478641" y="1863378"/>
            <a:ext cx="3400425" cy="521970"/>
          </a:xfrm>
          <a:prstGeom prst="rect">
            <a:avLst/>
          </a:prstGeom>
        </p:spPr>
        <p:txBody>
          <a:bodyPr wrap="none">
            <a:spAutoFit/>
          </a:bodyPr>
          <a:lstStyle/>
          <a:p>
            <a:pPr lvl="0">
              <a:lnSpc>
                <a:spcPct val="100000"/>
              </a:lnSpc>
            </a:pPr>
            <a:r>
              <a:rPr lang="zh-CN" altLang="zh-CN" sz="2800" b="1"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压应与细胞内的相同</a:t>
            </a:r>
            <a:endParaRPr lang="zh-CN" altLang="zh-CN" sz="2800" b="1"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2" name="矩形 1"/>
          <p:cNvSpPr/>
          <p:nvPr/>
        </p:nvSpPr>
        <p:spPr>
          <a:xfrm>
            <a:off x="334596" y="2649708"/>
            <a:ext cx="11412000" cy="953135"/>
          </a:xfrm>
          <a:prstGeom prst="rect">
            <a:avLst/>
          </a:prstGeom>
        </p:spPr>
        <p:txBody>
          <a:bodyPr wrap="square">
            <a:spAutoFit/>
          </a:bodyPr>
          <a:p>
            <a:pPr algn="just">
              <a:lnSpc>
                <a:spcPct val="100000"/>
              </a:lnSpc>
              <a:spcAft>
                <a:spcPts val="0"/>
              </a:spcAft>
            </a:pPr>
            <a:r>
              <a:rPr lang="en-US" altLang="zh-CN" sz="2800" b="1"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离心沉淀出细胞核后，上清液在适宜条件下能将葡萄糖彻底分解，原因是此上清液中含有</a:t>
            </a:r>
            <a:r>
              <a:rPr lang="en-US" altLang="zh-CN" sz="2800" b="1" u="sng"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b="1" u="sng"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b="1"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3790960" y="3069019"/>
            <a:ext cx="4115435" cy="521970"/>
          </a:xfrm>
          <a:prstGeom prst="rect">
            <a:avLst/>
          </a:prstGeom>
        </p:spPr>
        <p:txBody>
          <a:bodyPr wrap="none">
            <a:spAutoFit/>
          </a:bodyPr>
          <a:p>
            <a:pPr algn="just">
              <a:lnSpc>
                <a:spcPct val="100000"/>
              </a:lnSpc>
              <a:spcAft>
                <a:spcPts val="0"/>
              </a:spcAft>
            </a:pPr>
            <a:r>
              <a:rPr lang="zh-CN" altLang="zh-CN" sz="2800" b="1"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细胞质基质组分和线粒体</a:t>
            </a:r>
            <a:endParaRPr lang="zh-CN" altLang="zh-CN" sz="2800" b="1" kern="100" dirty="0">
              <a:solidFill>
                <a:srgbClr val="C00000"/>
              </a:solidFill>
              <a:effectLst/>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6" name="矩形 5"/>
          <p:cNvSpPr/>
          <p:nvPr/>
        </p:nvSpPr>
        <p:spPr>
          <a:xfrm>
            <a:off x="389206" y="3921959"/>
            <a:ext cx="11412000" cy="1814830"/>
          </a:xfrm>
          <a:prstGeom prst="rect">
            <a:avLst/>
          </a:prstGeom>
        </p:spPr>
        <p:txBody>
          <a:bodyPr wrap="square">
            <a:spAutoFit/>
          </a:bodyPr>
          <a:p>
            <a:pPr algn="just">
              <a:lnSpc>
                <a:spcPct val="100000"/>
              </a:lnSpc>
              <a:spcAft>
                <a:spcPts val="0"/>
              </a:spcAft>
            </a:pP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将分离得到的叶绿体悬浮在适宜溶液中，照光后有氧气释放；如果在该适宜溶液中将叶绿体外表的双层膜破裂后再照光，</a:t>
            </a:r>
            <a:r>
              <a:rPr lang="en-US" altLang="zh-CN" sz="2800" b="1" u="sng"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b="1" u="sng"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b="1"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填</a:t>
            </a:r>
            <a:r>
              <a:rPr lang="en-US" altLang="zh-CN" sz="2800" b="1"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有</a:t>
            </a:r>
            <a:r>
              <a:rPr lang="en-US" altLang="zh-CN" sz="2800" b="1"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或</a:t>
            </a:r>
            <a:r>
              <a:rPr lang="en-US" altLang="zh-CN" sz="2800" b="1"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没有</a:t>
            </a:r>
            <a:r>
              <a:rPr lang="en-US" altLang="zh-CN" sz="2800" b="1"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氧气释放，原因</a:t>
            </a:r>
            <a:r>
              <a:rPr lang="zh-CN" altLang="zh-CN" sz="2800" b="1" kern="100" dirty="0" smtClean="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b="1"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______________________________________</a:t>
            </a:r>
            <a:endParaRPr lang="en-US" altLang="zh-CN" sz="2800" b="1"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00000"/>
              </a:lnSpc>
              <a:spcAft>
                <a:spcPts val="0"/>
              </a:spcAft>
            </a:pPr>
            <a:r>
              <a:rPr lang="en-US" altLang="zh-CN" sz="2800" b="1"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________________________________</a:t>
            </a:r>
            <a:r>
              <a:rPr lang="zh-CN" altLang="zh-CN" sz="2800" b="1"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b="1"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8984235" y="4329145"/>
            <a:ext cx="540385" cy="521970"/>
          </a:xfrm>
          <a:prstGeom prst="rect">
            <a:avLst/>
          </a:prstGeom>
        </p:spPr>
        <p:txBody>
          <a:bodyPr wrap="none">
            <a:spAutoFit/>
          </a:bodyPr>
          <a:p>
            <a:pPr>
              <a:lnSpc>
                <a:spcPct val="100000"/>
              </a:lnSpc>
            </a:pPr>
            <a:r>
              <a:rPr lang="zh-CN" altLang="zh-CN" sz="2800" b="1"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有</a:t>
            </a:r>
            <a:endParaRPr lang="zh-CN" altLang="zh-CN" sz="2800" b="1"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8" name="矩形 7"/>
          <p:cNvSpPr/>
          <p:nvPr/>
        </p:nvSpPr>
        <p:spPr>
          <a:xfrm>
            <a:off x="4834859" y="4772219"/>
            <a:ext cx="7101592" cy="521970"/>
          </a:xfrm>
          <a:prstGeom prst="rect">
            <a:avLst/>
          </a:prstGeom>
        </p:spPr>
        <p:txBody>
          <a:bodyPr wrap="square">
            <a:spAutoFit/>
          </a:bodyPr>
          <a:p>
            <a:pPr algn="just">
              <a:lnSpc>
                <a:spcPct val="100000"/>
              </a:lnSpc>
              <a:spcAft>
                <a:spcPts val="0"/>
              </a:spcAft>
            </a:pPr>
            <a:r>
              <a:rPr lang="zh-CN" altLang="zh-CN" sz="2800" b="1"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类囊体薄膜是</a:t>
            </a:r>
            <a:r>
              <a:rPr lang="en-US" altLang="zh-CN" sz="2800" b="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H</a:t>
            </a:r>
            <a:r>
              <a:rPr lang="en-US" altLang="zh-CN" sz="2800" b="1" kern="100" baseline="-25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b="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zh-CN" sz="2800" b="1"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分解释放</a:t>
            </a:r>
            <a:r>
              <a:rPr lang="en-US" altLang="zh-CN" sz="2800" b="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O</a:t>
            </a:r>
            <a:r>
              <a:rPr lang="en-US" altLang="zh-CN" sz="2800" b="1" kern="100" baseline="-25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b="1"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的场所，</a:t>
            </a:r>
            <a:r>
              <a:rPr lang="zh-CN" altLang="zh-CN" sz="2800" b="1"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叶绿</a:t>
            </a:r>
            <a:endParaRPr lang="zh-CN" altLang="zh-CN" sz="1050" b="1"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矩形 8"/>
          <p:cNvSpPr/>
          <p:nvPr/>
        </p:nvSpPr>
        <p:spPr>
          <a:xfrm>
            <a:off x="406291" y="5157624"/>
            <a:ext cx="5545455" cy="521970"/>
          </a:xfrm>
          <a:prstGeom prst="rect">
            <a:avLst/>
          </a:prstGeom>
        </p:spPr>
        <p:txBody>
          <a:bodyPr wrap="none">
            <a:spAutoFit/>
          </a:bodyPr>
          <a:p>
            <a:pPr algn="just">
              <a:lnSpc>
                <a:spcPct val="100000"/>
              </a:lnSpc>
            </a:pPr>
            <a:r>
              <a:rPr lang="zh-CN" altLang="zh-CN" sz="2800" b="1" kern="10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体膜</a:t>
            </a:r>
            <a:r>
              <a:rPr lang="zh-CN" altLang="zh-CN" sz="2800" b="1"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破裂不影响类囊体薄膜的功能</a:t>
            </a:r>
            <a:endParaRPr lang="zh-CN" altLang="zh-CN" sz="1050" b="1"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430172" y="1118942"/>
            <a:ext cx="11330068" cy="4892318"/>
          </a:xfrm>
          <a:prstGeom prst="roundRect">
            <a:avLst>
              <a:gd name="adj" fmla="val 1925"/>
            </a:avLst>
          </a:prstGeom>
          <a:pattFill prst="smGrid">
            <a:fgClr>
              <a:schemeClr val="bg1">
                <a:lumMod val="95000"/>
              </a:schemeClr>
            </a:fgClr>
            <a:bgClr>
              <a:schemeClr val="bg1"/>
            </a:bgClr>
          </a:patt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kumimoji="1" lang="zh-CN" altLang="en-US" b="1">
              <a:latin typeface="微软雅黑" panose="020B0503020204020204" charset="-122"/>
              <a:ea typeface="微软雅黑" panose="020B0503020204020204" charset="-122"/>
            </a:endParaRPr>
          </a:p>
        </p:txBody>
      </p:sp>
      <p:sp>
        <p:nvSpPr>
          <p:cNvPr id="5" name="矩形 4"/>
          <p:cNvSpPr/>
          <p:nvPr/>
        </p:nvSpPr>
        <p:spPr>
          <a:xfrm>
            <a:off x="617048" y="1406668"/>
            <a:ext cx="10956316" cy="2538095"/>
          </a:xfrm>
          <a:prstGeom prst="rect">
            <a:avLst/>
          </a:prstGeom>
        </p:spPr>
        <p:txBody>
          <a:bodyPr wrap="square">
            <a:spAutoFit/>
          </a:bodyPr>
          <a:lstStyle/>
          <a:p>
            <a:pPr algn="just" fontAlgn="auto">
              <a:lnSpc>
                <a:spcPct val="100000"/>
              </a:lnSpc>
              <a:spcBef>
                <a:spcPts val="600"/>
              </a:spcBef>
              <a:spcAft>
                <a:spcPts val="0"/>
              </a:spcAft>
            </a:pPr>
            <a:r>
              <a:rPr lang="en-US" altLang="zh-CN" b="1" kern="100" dirty="0">
                <a:latin typeface="微软雅黑" panose="020B0503020204020204" charset="-122"/>
                <a:ea typeface="微软雅黑" panose="020B0503020204020204" charset="-122"/>
                <a:cs typeface="微软雅黑" panose="020B0503020204020204" charset="-122"/>
              </a:rPr>
              <a:t>(1)</a:t>
            </a:r>
            <a:r>
              <a:rPr lang="zh-CN" altLang="zh-CN" b="1" kern="100" dirty="0">
                <a:latin typeface="微软雅黑" panose="020B0503020204020204" charset="-122"/>
                <a:ea typeface="微软雅黑" panose="020B0503020204020204" charset="-122"/>
                <a:cs typeface="微软雅黑" panose="020B0503020204020204" charset="-122"/>
              </a:rPr>
              <a:t>酵母菌和白细胞都有细胞骨架</a:t>
            </a:r>
            <a:r>
              <a:rPr lang="en-US" altLang="zh-CN" b="1" kern="100" dirty="0">
                <a:latin typeface="微软雅黑" panose="020B0503020204020204" charset="-122"/>
                <a:ea typeface="微软雅黑" panose="020B0503020204020204" charset="-122"/>
                <a:cs typeface="微软雅黑" panose="020B0503020204020204" charset="-122"/>
              </a:rPr>
              <a:t>(</a:t>
            </a:r>
            <a:r>
              <a:rPr lang="en-US" altLang="zh-CN" kern="100" dirty="0">
                <a:latin typeface="微软雅黑" panose="020B0503020204020204" charset="-122"/>
                <a:ea typeface="微软雅黑" panose="020B0503020204020204" charset="-122"/>
                <a:cs typeface="微软雅黑" panose="020B0503020204020204" charset="-122"/>
              </a:rPr>
              <a:t>2021·</a:t>
            </a:r>
            <a:r>
              <a:rPr lang="zh-CN" altLang="zh-CN" kern="100" dirty="0">
                <a:latin typeface="微软雅黑" panose="020B0503020204020204" charset="-122"/>
                <a:ea typeface="微软雅黑" panose="020B0503020204020204" charset="-122"/>
                <a:cs typeface="微软雅黑" panose="020B0503020204020204" charset="-122"/>
              </a:rPr>
              <a:t>河北，</a:t>
            </a:r>
            <a:r>
              <a:rPr lang="en-US" altLang="zh-CN" kern="100" dirty="0">
                <a:latin typeface="微软雅黑" panose="020B0503020204020204" charset="-122"/>
                <a:ea typeface="微软雅黑" panose="020B0503020204020204" charset="-122"/>
                <a:cs typeface="微软雅黑" panose="020B0503020204020204" charset="-122"/>
              </a:rPr>
              <a:t>1</a:t>
            </a:r>
            <a:r>
              <a:rPr lang="en-US" altLang="zh-CN" b="1" kern="100" dirty="0">
                <a:latin typeface="微软雅黑" panose="020B0503020204020204" charset="-122"/>
                <a:ea typeface="微软雅黑" panose="020B0503020204020204" charset="-122"/>
                <a:cs typeface="微软雅黑" panose="020B0503020204020204" charset="-122"/>
              </a:rPr>
              <a:t>)(</a:t>
            </a:r>
            <a:r>
              <a:rPr lang="zh-CN" altLang="zh-CN" b="1" kern="100" dirty="0">
                <a:latin typeface="微软雅黑" panose="020B0503020204020204" charset="-122"/>
                <a:ea typeface="微软雅黑" panose="020B0503020204020204" charset="-122"/>
                <a:cs typeface="微软雅黑" panose="020B0503020204020204" charset="-122"/>
              </a:rPr>
              <a:t>　　</a:t>
            </a:r>
            <a:r>
              <a:rPr lang="en-US" altLang="zh-CN" b="1" kern="100" dirty="0">
                <a:latin typeface="微软雅黑" panose="020B0503020204020204" charset="-122"/>
                <a:ea typeface="微软雅黑" panose="020B0503020204020204" charset="-122"/>
                <a:cs typeface="微软雅黑" panose="020B0503020204020204" charset="-122"/>
              </a:rPr>
              <a:t>)</a:t>
            </a:r>
            <a:endParaRPr lang="zh-CN" altLang="zh-CN" b="1" kern="100" dirty="0">
              <a:latin typeface="微软雅黑" panose="020B0503020204020204" charset="-122"/>
              <a:ea typeface="微软雅黑" panose="020B0503020204020204" charset="-122"/>
              <a:cs typeface="微软雅黑" panose="020B0503020204020204" charset="-122"/>
            </a:endParaRPr>
          </a:p>
          <a:p>
            <a:pPr algn="just" fontAlgn="auto">
              <a:lnSpc>
                <a:spcPct val="100000"/>
              </a:lnSpc>
              <a:spcBef>
                <a:spcPts val="600"/>
              </a:spcBef>
              <a:spcAft>
                <a:spcPts val="0"/>
              </a:spcAft>
            </a:pPr>
            <a:r>
              <a:rPr lang="en-US" altLang="zh-CN" b="1" kern="100" dirty="0">
                <a:latin typeface="微软雅黑" panose="020B0503020204020204" charset="-122"/>
                <a:ea typeface="微软雅黑" panose="020B0503020204020204" charset="-122"/>
                <a:cs typeface="微软雅黑" panose="020B0503020204020204" charset="-122"/>
              </a:rPr>
              <a:t>(2)</a:t>
            </a:r>
            <a:r>
              <a:rPr lang="zh-CN" altLang="zh-CN" b="1" kern="100" dirty="0">
                <a:latin typeface="微软雅黑" panose="020B0503020204020204" charset="-122"/>
                <a:ea typeface="微软雅黑" panose="020B0503020204020204" charset="-122"/>
                <a:cs typeface="微软雅黑" panose="020B0503020204020204" charset="-122"/>
              </a:rPr>
              <a:t>细胞质中的</a:t>
            </a:r>
            <a:r>
              <a:rPr lang="en-US" altLang="zh-CN" b="1" kern="100" dirty="0">
                <a:latin typeface="微软雅黑" panose="020B0503020204020204" charset="-122"/>
                <a:ea typeface="微软雅黑" panose="020B0503020204020204" charset="-122"/>
                <a:cs typeface="微软雅黑" panose="020B0503020204020204" charset="-122"/>
              </a:rPr>
              <a:t>RNA</a:t>
            </a:r>
            <a:r>
              <a:rPr lang="zh-CN" altLang="zh-CN" b="1" kern="100" dirty="0">
                <a:latin typeface="微软雅黑" panose="020B0503020204020204" charset="-122"/>
                <a:ea typeface="微软雅黑" panose="020B0503020204020204" charset="-122"/>
                <a:cs typeface="微软雅黑" panose="020B0503020204020204" charset="-122"/>
              </a:rPr>
              <a:t>均在细胞核合成，经核孔输出</a:t>
            </a:r>
            <a:r>
              <a:rPr lang="en-US" altLang="zh-CN" b="1" kern="100" dirty="0">
                <a:latin typeface="微软雅黑" panose="020B0503020204020204" charset="-122"/>
                <a:ea typeface="微软雅黑" panose="020B0503020204020204" charset="-122"/>
                <a:cs typeface="微软雅黑" panose="020B0503020204020204" charset="-122"/>
              </a:rPr>
              <a:t>(</a:t>
            </a:r>
            <a:r>
              <a:rPr lang="en-US" altLang="zh-CN" kern="100" dirty="0">
                <a:latin typeface="微软雅黑" panose="020B0503020204020204" charset="-122"/>
                <a:ea typeface="微软雅黑" panose="020B0503020204020204" charset="-122"/>
                <a:cs typeface="微软雅黑" panose="020B0503020204020204" charset="-122"/>
              </a:rPr>
              <a:t>2021·</a:t>
            </a:r>
            <a:r>
              <a:rPr lang="zh-CN" altLang="zh-CN" kern="100" dirty="0">
                <a:latin typeface="微软雅黑" panose="020B0503020204020204" charset="-122"/>
                <a:ea typeface="微软雅黑" panose="020B0503020204020204" charset="-122"/>
                <a:cs typeface="微软雅黑" panose="020B0503020204020204" charset="-122"/>
              </a:rPr>
              <a:t>河北，</a:t>
            </a:r>
            <a:r>
              <a:rPr lang="en-US" altLang="zh-CN" kern="100" dirty="0">
                <a:latin typeface="微软雅黑" panose="020B0503020204020204" charset="-122"/>
                <a:ea typeface="微软雅黑" panose="020B0503020204020204" charset="-122"/>
                <a:cs typeface="微软雅黑" panose="020B0503020204020204" charset="-122"/>
              </a:rPr>
              <a:t>2</a:t>
            </a:r>
            <a:r>
              <a:rPr lang="en-US" altLang="zh-CN" b="1" kern="100" dirty="0" smtClean="0">
                <a:latin typeface="微软雅黑" panose="020B0503020204020204" charset="-122"/>
                <a:ea typeface="微软雅黑" panose="020B0503020204020204" charset="-122"/>
                <a:cs typeface="微软雅黑" panose="020B0503020204020204" charset="-122"/>
              </a:rPr>
              <a:t>)(</a:t>
            </a:r>
            <a:r>
              <a:rPr lang="zh-CN" altLang="zh-CN" b="1" kern="100" dirty="0">
                <a:latin typeface="微软雅黑" panose="020B0503020204020204" charset="-122"/>
                <a:ea typeface="微软雅黑" panose="020B0503020204020204" charset="-122"/>
                <a:cs typeface="微软雅黑" panose="020B0503020204020204" charset="-122"/>
              </a:rPr>
              <a:t>　　</a:t>
            </a:r>
            <a:r>
              <a:rPr lang="en-US" altLang="zh-CN" b="1" kern="100" dirty="0">
                <a:latin typeface="微软雅黑" panose="020B0503020204020204" charset="-122"/>
                <a:ea typeface="微软雅黑" panose="020B0503020204020204" charset="-122"/>
                <a:cs typeface="微软雅黑" panose="020B0503020204020204" charset="-122"/>
              </a:rPr>
              <a:t>)</a:t>
            </a:r>
            <a:endParaRPr lang="zh-CN" altLang="zh-CN" b="1" kern="100" dirty="0">
              <a:latin typeface="微软雅黑" panose="020B0503020204020204" charset="-122"/>
              <a:ea typeface="微软雅黑" panose="020B0503020204020204" charset="-122"/>
              <a:cs typeface="微软雅黑" panose="020B0503020204020204" charset="-122"/>
            </a:endParaRPr>
          </a:p>
          <a:p>
            <a:pPr algn="just" fontAlgn="auto">
              <a:lnSpc>
                <a:spcPct val="100000"/>
              </a:lnSpc>
              <a:spcBef>
                <a:spcPts val="600"/>
              </a:spcBef>
              <a:spcAft>
                <a:spcPts val="0"/>
              </a:spcAft>
            </a:pPr>
            <a:r>
              <a:rPr lang="en-US" altLang="zh-CN" b="1" kern="100" spc="-10" dirty="0">
                <a:latin typeface="微软雅黑" panose="020B0503020204020204" charset="-122"/>
                <a:ea typeface="微软雅黑" panose="020B0503020204020204" charset="-122"/>
                <a:cs typeface="微软雅黑" panose="020B0503020204020204" charset="-122"/>
              </a:rPr>
              <a:t>(3)</a:t>
            </a:r>
            <a:r>
              <a:rPr lang="zh-CN" altLang="zh-CN" b="1" kern="100" spc="-10" dirty="0">
                <a:latin typeface="微软雅黑" panose="020B0503020204020204" charset="-122"/>
                <a:ea typeface="微软雅黑" panose="020B0503020204020204" charset="-122"/>
                <a:cs typeface="微软雅黑" panose="020B0503020204020204" charset="-122"/>
              </a:rPr>
              <a:t>高尔基体、线粒体和叶绿体都含有</a:t>
            </a:r>
            <a:r>
              <a:rPr lang="en-US" altLang="zh-CN" b="1" kern="100" spc="-10" dirty="0">
                <a:latin typeface="微软雅黑" panose="020B0503020204020204" charset="-122"/>
                <a:ea typeface="微软雅黑" panose="020B0503020204020204" charset="-122"/>
                <a:cs typeface="微软雅黑" panose="020B0503020204020204" charset="-122"/>
              </a:rPr>
              <a:t>DNA</a:t>
            </a:r>
            <a:r>
              <a:rPr lang="zh-CN" altLang="zh-CN" b="1" kern="100" spc="-10" dirty="0">
                <a:latin typeface="微软雅黑" panose="020B0503020204020204" charset="-122"/>
                <a:ea typeface="微软雅黑" panose="020B0503020204020204" charset="-122"/>
                <a:cs typeface="微软雅黑" panose="020B0503020204020204" charset="-122"/>
              </a:rPr>
              <a:t>、蛋白质，都是</a:t>
            </a:r>
            <a:r>
              <a:rPr lang="en-US" altLang="zh-CN" b="1" kern="100" spc="-10" dirty="0">
                <a:latin typeface="微软雅黑" panose="020B0503020204020204" charset="-122"/>
                <a:ea typeface="微软雅黑" panose="020B0503020204020204" charset="-122"/>
                <a:cs typeface="微软雅黑" panose="020B0503020204020204" charset="-122"/>
              </a:rPr>
              <a:t>ATP</a:t>
            </a:r>
            <a:r>
              <a:rPr lang="zh-CN" altLang="zh-CN" b="1" kern="100" spc="-10" dirty="0">
                <a:latin typeface="微软雅黑" panose="020B0503020204020204" charset="-122"/>
                <a:ea typeface="微软雅黑" panose="020B0503020204020204" charset="-122"/>
                <a:cs typeface="微软雅黑" panose="020B0503020204020204" charset="-122"/>
              </a:rPr>
              <a:t>生成的场所</a:t>
            </a:r>
            <a:r>
              <a:rPr lang="en-US" altLang="zh-CN" b="1" kern="100" spc="-10" dirty="0">
                <a:latin typeface="微软雅黑" panose="020B0503020204020204" charset="-122"/>
                <a:ea typeface="微软雅黑" panose="020B0503020204020204" charset="-122"/>
                <a:cs typeface="微软雅黑" panose="020B0503020204020204" charset="-122"/>
              </a:rPr>
              <a:t>(</a:t>
            </a:r>
            <a:r>
              <a:rPr lang="en-US" altLang="zh-CN" kern="100" spc="-10" dirty="0">
                <a:latin typeface="微软雅黑" panose="020B0503020204020204" charset="-122"/>
                <a:ea typeface="微软雅黑" panose="020B0503020204020204" charset="-122"/>
                <a:cs typeface="微软雅黑" panose="020B0503020204020204" charset="-122"/>
              </a:rPr>
              <a:t>2019·</a:t>
            </a:r>
            <a:r>
              <a:rPr lang="zh-CN" altLang="zh-CN" kern="100" spc="-10" dirty="0">
                <a:latin typeface="微软雅黑" panose="020B0503020204020204" charset="-122"/>
                <a:ea typeface="微软雅黑" panose="020B0503020204020204" charset="-122"/>
                <a:cs typeface="微软雅黑" panose="020B0503020204020204" charset="-122"/>
              </a:rPr>
              <a:t>全国</a:t>
            </a:r>
            <a:r>
              <a:rPr lang="en-US" altLang="zh-CN" kern="100" spc="-10" dirty="0">
                <a:latin typeface="微软雅黑" panose="020B0503020204020204" charset="-122"/>
                <a:ea typeface="微软雅黑" panose="020B0503020204020204" charset="-122"/>
                <a:cs typeface="微软雅黑" panose="020B0503020204020204" charset="-122"/>
              </a:rPr>
              <a:t>Ⅲ</a:t>
            </a:r>
            <a:r>
              <a:rPr lang="zh-CN" altLang="zh-CN" kern="100" spc="-10" dirty="0">
                <a:latin typeface="微软雅黑" panose="020B0503020204020204" charset="-122"/>
                <a:ea typeface="微软雅黑" panose="020B0503020204020204" charset="-122"/>
                <a:cs typeface="微软雅黑" panose="020B0503020204020204" charset="-122"/>
              </a:rPr>
              <a:t>，</a:t>
            </a:r>
            <a:r>
              <a:rPr lang="en-US" altLang="zh-CN" kern="100" dirty="0">
                <a:latin typeface="微软雅黑" panose="020B0503020204020204" charset="-122"/>
                <a:ea typeface="微软雅黑" panose="020B0503020204020204" charset="-122"/>
                <a:cs typeface="微软雅黑" panose="020B0503020204020204" charset="-122"/>
              </a:rPr>
              <a:t>1</a:t>
            </a:r>
            <a:r>
              <a:rPr lang="en-US" altLang="zh-CN" b="1" kern="100" dirty="0" smtClean="0">
                <a:latin typeface="微软雅黑" panose="020B0503020204020204" charset="-122"/>
                <a:ea typeface="微软雅黑" panose="020B0503020204020204" charset="-122"/>
                <a:cs typeface="微软雅黑" panose="020B0503020204020204" charset="-122"/>
              </a:rPr>
              <a:t>)(</a:t>
            </a:r>
            <a:r>
              <a:rPr lang="zh-CN" altLang="zh-CN" b="1" kern="100" dirty="0">
                <a:latin typeface="微软雅黑" panose="020B0503020204020204" charset="-122"/>
                <a:ea typeface="微软雅黑" panose="020B0503020204020204" charset="-122"/>
                <a:cs typeface="微软雅黑" panose="020B0503020204020204" charset="-122"/>
              </a:rPr>
              <a:t>　　</a:t>
            </a:r>
            <a:r>
              <a:rPr lang="en-US" altLang="zh-CN" b="1" kern="100" dirty="0">
                <a:latin typeface="微软雅黑" panose="020B0503020204020204" charset="-122"/>
                <a:ea typeface="微软雅黑" panose="020B0503020204020204" charset="-122"/>
                <a:cs typeface="微软雅黑" panose="020B0503020204020204" charset="-122"/>
              </a:rPr>
              <a:t>)</a:t>
            </a:r>
            <a:endParaRPr lang="zh-CN" altLang="zh-CN" b="1" kern="100" dirty="0">
              <a:latin typeface="微软雅黑" panose="020B0503020204020204" charset="-122"/>
              <a:ea typeface="微软雅黑" panose="020B0503020204020204" charset="-122"/>
              <a:cs typeface="微软雅黑" panose="020B0503020204020204" charset="-122"/>
            </a:endParaRPr>
          </a:p>
          <a:p>
            <a:pPr algn="just" fontAlgn="auto">
              <a:lnSpc>
                <a:spcPct val="100000"/>
              </a:lnSpc>
              <a:spcBef>
                <a:spcPts val="600"/>
              </a:spcBef>
              <a:spcAft>
                <a:spcPts val="0"/>
              </a:spcAft>
            </a:pPr>
            <a:r>
              <a:rPr lang="en-US" altLang="zh-CN" b="1" kern="100" dirty="0">
                <a:latin typeface="微软雅黑" panose="020B0503020204020204" charset="-122"/>
                <a:ea typeface="微软雅黑" panose="020B0503020204020204" charset="-122"/>
                <a:cs typeface="微软雅黑" panose="020B0503020204020204" charset="-122"/>
              </a:rPr>
              <a:t>(4)</a:t>
            </a:r>
            <a:r>
              <a:rPr lang="zh-CN" altLang="zh-CN" b="1" kern="100" dirty="0">
                <a:latin typeface="微软雅黑" panose="020B0503020204020204" charset="-122"/>
                <a:ea typeface="微软雅黑" panose="020B0503020204020204" charset="-122"/>
                <a:cs typeface="微软雅黑" panose="020B0503020204020204" charset="-122"/>
              </a:rPr>
              <a:t>参与分泌蛋白合成与加工的细胞器的膜共同构成了生物膜系统 </a:t>
            </a:r>
            <a:r>
              <a:rPr lang="en-US" altLang="zh-CN" b="1" kern="100" dirty="0">
                <a:latin typeface="微软雅黑" panose="020B0503020204020204" charset="-122"/>
                <a:ea typeface="微软雅黑" panose="020B0503020204020204" charset="-122"/>
                <a:cs typeface="微软雅黑" panose="020B0503020204020204" charset="-122"/>
              </a:rPr>
              <a:t>(</a:t>
            </a:r>
            <a:r>
              <a:rPr lang="en-US" altLang="zh-CN" kern="100" dirty="0">
                <a:latin typeface="微软雅黑" panose="020B0503020204020204" charset="-122"/>
                <a:ea typeface="微软雅黑" panose="020B0503020204020204" charset="-122"/>
                <a:cs typeface="微软雅黑" panose="020B0503020204020204" charset="-122"/>
              </a:rPr>
              <a:t>2021·</a:t>
            </a:r>
            <a:r>
              <a:rPr lang="zh-CN" altLang="zh-CN" kern="100" dirty="0">
                <a:latin typeface="微软雅黑" panose="020B0503020204020204" charset="-122"/>
                <a:ea typeface="微软雅黑" panose="020B0503020204020204" charset="-122"/>
                <a:cs typeface="微软雅黑" panose="020B0503020204020204" charset="-122"/>
              </a:rPr>
              <a:t>海南，</a:t>
            </a:r>
            <a:r>
              <a:rPr lang="en-US" altLang="zh-CN" kern="100" dirty="0">
                <a:latin typeface="微软雅黑" panose="020B0503020204020204" charset="-122"/>
                <a:ea typeface="微软雅黑" panose="020B0503020204020204" charset="-122"/>
                <a:cs typeface="微软雅黑" panose="020B0503020204020204" charset="-122"/>
              </a:rPr>
              <a:t>2</a:t>
            </a:r>
            <a:r>
              <a:rPr lang="en-US" altLang="zh-CN" b="1" kern="100" dirty="0">
                <a:latin typeface="微软雅黑" panose="020B0503020204020204" charset="-122"/>
                <a:ea typeface="微软雅黑" panose="020B0503020204020204" charset="-122"/>
                <a:cs typeface="微软雅黑" panose="020B0503020204020204" charset="-122"/>
              </a:rPr>
              <a:t>)(</a:t>
            </a:r>
            <a:r>
              <a:rPr lang="zh-CN" altLang="zh-CN" b="1" kern="100" dirty="0">
                <a:latin typeface="微软雅黑" panose="020B0503020204020204" charset="-122"/>
                <a:ea typeface="微软雅黑" panose="020B0503020204020204" charset="-122"/>
                <a:cs typeface="微软雅黑" panose="020B0503020204020204" charset="-122"/>
              </a:rPr>
              <a:t>　　</a:t>
            </a:r>
            <a:r>
              <a:rPr lang="en-US" altLang="zh-CN" b="1" kern="100" dirty="0" smtClean="0">
                <a:latin typeface="微软雅黑" panose="020B0503020204020204" charset="-122"/>
                <a:ea typeface="微软雅黑" panose="020B0503020204020204" charset="-122"/>
                <a:cs typeface="微软雅黑" panose="020B0503020204020204" charset="-122"/>
              </a:rPr>
              <a:t>)</a:t>
            </a:r>
            <a:endParaRPr lang="zh-CN" altLang="zh-CN" b="1" kern="100" dirty="0">
              <a:latin typeface="微软雅黑" panose="020B0503020204020204" charset="-122"/>
              <a:ea typeface="微软雅黑" panose="020B0503020204020204" charset="-122"/>
              <a:cs typeface="微软雅黑" panose="020B0503020204020204" charset="-122"/>
            </a:endParaRPr>
          </a:p>
        </p:txBody>
      </p:sp>
      <p:sp>
        <p:nvSpPr>
          <p:cNvPr id="3" name="矩形 2"/>
          <p:cNvSpPr/>
          <p:nvPr/>
        </p:nvSpPr>
        <p:spPr>
          <a:xfrm>
            <a:off x="5088096" y="261442"/>
            <a:ext cx="2014220" cy="589280"/>
          </a:xfrm>
          <a:prstGeom prst="rect">
            <a:avLst/>
          </a:prstGeom>
        </p:spPr>
        <p:txBody>
          <a:bodyPr wrap="none">
            <a:spAutoFit/>
          </a:bodyPr>
          <a:lstStyle/>
          <a:p>
            <a:pPr algn="dist" defTabSz="914400">
              <a:lnSpc>
                <a:spcPct val="90000"/>
              </a:lnSpc>
              <a:spcBef>
                <a:spcPct val="0"/>
              </a:spcBef>
            </a:pPr>
            <a:r>
              <a:rPr lang="zh-CN" altLang="en-US" sz="3600" b="1" dirty="0">
                <a:solidFill>
                  <a:schemeClr val="bg1"/>
                </a:solidFill>
                <a:latin typeface="华文细黑" panose="02010600040101010101" pitchFamily="2" charset="-122"/>
                <a:ea typeface="华文细黑" panose="02010600040101010101" pitchFamily="2" charset="-122"/>
                <a:cs typeface="+mj-cs"/>
              </a:rPr>
              <a:t>判断正误</a:t>
            </a:r>
            <a:endParaRPr lang="zh-CN" altLang="en-US" sz="3600" b="1" dirty="0">
              <a:solidFill>
                <a:schemeClr val="bg1"/>
              </a:solidFill>
              <a:latin typeface="华文细黑" panose="02010600040101010101" pitchFamily="2" charset="-122"/>
              <a:ea typeface="华文细黑" panose="02010600040101010101" pitchFamily="2" charset="-122"/>
              <a:cs typeface="+mj-cs"/>
            </a:endParaRPr>
          </a:p>
        </p:txBody>
      </p:sp>
      <p:sp>
        <p:nvSpPr>
          <p:cNvPr id="4" name="矩形 3"/>
          <p:cNvSpPr/>
          <p:nvPr/>
        </p:nvSpPr>
        <p:spPr>
          <a:xfrm>
            <a:off x="9696444" y="1844702"/>
            <a:ext cx="640715" cy="645160"/>
          </a:xfrm>
          <a:prstGeom prst="rect">
            <a:avLst/>
          </a:prstGeom>
        </p:spPr>
        <p:txBody>
          <a:bodyPr wrap="none">
            <a:spAutoFit/>
          </a:bodyPr>
          <a:lstStyle/>
          <a:p>
            <a:pPr>
              <a:lnSpc>
                <a:spcPct val="100000"/>
              </a:lnSpc>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7" name="矩形 6"/>
          <p:cNvSpPr/>
          <p:nvPr/>
        </p:nvSpPr>
        <p:spPr>
          <a:xfrm>
            <a:off x="7463348" y="1340762"/>
            <a:ext cx="640715" cy="645160"/>
          </a:xfrm>
          <a:prstGeom prst="rect">
            <a:avLst/>
          </a:prstGeom>
        </p:spPr>
        <p:txBody>
          <a:bodyPr wrap="none">
            <a:spAutoFit/>
          </a:bodyPr>
          <a:lstStyle/>
          <a:p>
            <a:pPr>
              <a:lnSpc>
                <a:spcPct val="100000"/>
              </a:lnSpc>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2" name="矩形 1"/>
          <p:cNvSpPr/>
          <p:nvPr/>
        </p:nvSpPr>
        <p:spPr>
          <a:xfrm>
            <a:off x="3360033" y="2636837"/>
            <a:ext cx="640715" cy="645160"/>
          </a:xfrm>
          <a:prstGeom prst="rect">
            <a:avLst/>
          </a:prstGeom>
        </p:spPr>
        <p:txBody>
          <a:bodyPr wrap="none">
            <a:spAutoFit/>
          </a:bodyPr>
          <a:lstStyle/>
          <a:p>
            <a:pPr>
              <a:lnSpc>
                <a:spcPct val="100000"/>
              </a:lnSpc>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8" name="矩形 7"/>
          <p:cNvSpPr/>
          <p:nvPr/>
        </p:nvSpPr>
        <p:spPr>
          <a:xfrm>
            <a:off x="1127026" y="3428354"/>
            <a:ext cx="640715" cy="645160"/>
          </a:xfrm>
          <a:prstGeom prst="rect">
            <a:avLst/>
          </a:prstGeom>
        </p:spPr>
        <p:txBody>
          <a:bodyPr wrap="none">
            <a:spAutoFit/>
          </a:bodyPr>
          <a:lstStyle/>
          <a:p>
            <a:pPr>
              <a:lnSpc>
                <a:spcPct val="100000"/>
              </a:lnSpc>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6" name="矩形 5"/>
          <p:cNvSpPr/>
          <p:nvPr/>
        </p:nvSpPr>
        <p:spPr>
          <a:xfrm>
            <a:off x="573233" y="3930931"/>
            <a:ext cx="10956316" cy="1645285"/>
          </a:xfrm>
          <a:prstGeom prst="rect">
            <a:avLst/>
          </a:prstGeom>
        </p:spPr>
        <p:txBody>
          <a:bodyPr wrap="square">
            <a:spAutoFit/>
          </a:bodyPr>
          <a:p>
            <a:pPr algn="just" fontAlgn="auto">
              <a:lnSpc>
                <a:spcPct val="100000"/>
              </a:lnSpc>
              <a:spcBef>
                <a:spcPts val="600"/>
              </a:spcBef>
              <a:spcAft>
                <a:spcPts val="0"/>
              </a:spcAft>
            </a:pPr>
            <a:r>
              <a:rPr lang="en-US" altLang="zh-CN" b="1" kern="100" dirty="0">
                <a:latin typeface="微软雅黑" panose="020B0503020204020204" charset="-122"/>
                <a:ea typeface="微软雅黑" panose="020B0503020204020204" charset="-122"/>
                <a:cs typeface="微软雅黑" panose="020B0503020204020204" charset="-122"/>
              </a:rPr>
              <a:t>(5)</a:t>
            </a:r>
            <a:r>
              <a:rPr lang="zh-CN" altLang="zh-CN" b="1" kern="100" dirty="0">
                <a:latin typeface="微软雅黑" panose="020B0503020204020204" charset="-122"/>
                <a:ea typeface="微软雅黑" panose="020B0503020204020204" charset="-122"/>
                <a:cs typeface="微软雅黑" panose="020B0503020204020204" charset="-122"/>
              </a:rPr>
              <a:t>铅可导致神经元线粒体空泡化、内质网结构改变、高尔基体扩张，上述变化可能会影响神经元间的兴奋传递、分泌蛋白合成和加工、</a:t>
            </a:r>
            <a:r>
              <a:rPr lang="en-US" altLang="zh-CN" b="1" kern="100" dirty="0">
                <a:latin typeface="微软雅黑" panose="020B0503020204020204" charset="-122"/>
                <a:ea typeface="微软雅黑" panose="020B0503020204020204" charset="-122"/>
                <a:cs typeface="微软雅黑" panose="020B0503020204020204" charset="-122"/>
              </a:rPr>
              <a:t>[H]</a:t>
            </a:r>
            <a:r>
              <a:rPr lang="zh-CN" altLang="zh-CN" b="1" kern="100" dirty="0">
                <a:latin typeface="微软雅黑" panose="020B0503020204020204" charset="-122"/>
                <a:ea typeface="微软雅黑" panose="020B0503020204020204" charset="-122"/>
                <a:cs typeface="微软雅黑" panose="020B0503020204020204" charset="-122"/>
              </a:rPr>
              <a:t>与</a:t>
            </a:r>
            <a:r>
              <a:rPr lang="en-US" altLang="zh-CN" b="1" kern="100" dirty="0">
                <a:latin typeface="微软雅黑" panose="020B0503020204020204" charset="-122"/>
                <a:ea typeface="微软雅黑" panose="020B0503020204020204" charset="-122"/>
                <a:cs typeface="微软雅黑" panose="020B0503020204020204" charset="-122"/>
              </a:rPr>
              <a:t>O</a:t>
            </a:r>
            <a:r>
              <a:rPr lang="en-US" altLang="zh-CN" b="1" kern="100" baseline="-25000" dirty="0">
                <a:latin typeface="微软雅黑" panose="020B0503020204020204" charset="-122"/>
                <a:ea typeface="微软雅黑" panose="020B0503020204020204" charset="-122"/>
                <a:cs typeface="微软雅黑" panose="020B0503020204020204" charset="-122"/>
              </a:rPr>
              <a:t>2</a:t>
            </a:r>
            <a:r>
              <a:rPr lang="zh-CN" altLang="zh-CN" b="1" kern="100" dirty="0">
                <a:latin typeface="微软雅黑" panose="020B0503020204020204" charset="-122"/>
                <a:ea typeface="微软雅黑" panose="020B0503020204020204" charset="-122"/>
                <a:cs typeface="微软雅黑" panose="020B0503020204020204" charset="-122"/>
              </a:rPr>
              <a:t>结合生成水和无氧呼吸释放少量能量等过程的发生</a:t>
            </a:r>
            <a:r>
              <a:rPr lang="en-US" altLang="zh-CN" b="1" kern="100" dirty="0">
                <a:latin typeface="微软雅黑" panose="020B0503020204020204" charset="-122"/>
                <a:ea typeface="微软雅黑" panose="020B0503020204020204" charset="-122"/>
                <a:cs typeface="微软雅黑" panose="020B0503020204020204" charset="-122"/>
              </a:rPr>
              <a:t>(</a:t>
            </a:r>
            <a:r>
              <a:rPr lang="en-US" altLang="zh-CN" kern="100" dirty="0">
                <a:latin typeface="微软雅黑" panose="020B0503020204020204" charset="-122"/>
                <a:ea typeface="微软雅黑" panose="020B0503020204020204" charset="-122"/>
                <a:cs typeface="微软雅黑" panose="020B0503020204020204" charset="-122"/>
              </a:rPr>
              <a:t>2021·</a:t>
            </a:r>
            <a:r>
              <a:rPr lang="zh-CN" altLang="zh-CN" kern="100" dirty="0">
                <a:latin typeface="微软雅黑" panose="020B0503020204020204" charset="-122"/>
                <a:ea typeface="微软雅黑" panose="020B0503020204020204" charset="-122"/>
                <a:cs typeface="微软雅黑" panose="020B0503020204020204" charset="-122"/>
              </a:rPr>
              <a:t>天津，</a:t>
            </a:r>
            <a:r>
              <a:rPr lang="en-US" altLang="zh-CN" kern="100" dirty="0">
                <a:latin typeface="微软雅黑" panose="020B0503020204020204" charset="-122"/>
                <a:ea typeface="微软雅黑" panose="020B0503020204020204" charset="-122"/>
                <a:cs typeface="微软雅黑" panose="020B0503020204020204" charset="-122"/>
              </a:rPr>
              <a:t>5</a:t>
            </a:r>
            <a:r>
              <a:rPr lang="en-US" altLang="zh-CN" b="1" kern="100" dirty="0" smtClean="0">
                <a:latin typeface="微软雅黑" panose="020B0503020204020204" charset="-122"/>
                <a:ea typeface="微软雅黑" panose="020B0503020204020204" charset="-122"/>
                <a:cs typeface="微软雅黑" panose="020B0503020204020204" charset="-122"/>
              </a:rPr>
              <a:t>)(</a:t>
            </a:r>
            <a:r>
              <a:rPr lang="zh-CN" altLang="zh-CN" b="1" kern="100" dirty="0">
                <a:latin typeface="微软雅黑" panose="020B0503020204020204" charset="-122"/>
                <a:ea typeface="微软雅黑" panose="020B0503020204020204" charset="-122"/>
                <a:cs typeface="微软雅黑" panose="020B0503020204020204" charset="-122"/>
              </a:rPr>
              <a:t>　　</a:t>
            </a:r>
            <a:r>
              <a:rPr lang="en-US" altLang="zh-CN" b="1" kern="100" dirty="0">
                <a:latin typeface="微软雅黑" panose="020B0503020204020204" charset="-122"/>
                <a:ea typeface="微软雅黑" panose="020B0503020204020204" charset="-122"/>
                <a:cs typeface="微软雅黑" panose="020B0503020204020204" charset="-122"/>
              </a:rPr>
              <a:t>)</a:t>
            </a:r>
            <a:endParaRPr lang="zh-CN" altLang="zh-CN" b="1" kern="100" dirty="0">
              <a:latin typeface="微软雅黑" panose="020B0503020204020204" charset="-122"/>
              <a:ea typeface="微软雅黑" panose="020B0503020204020204" charset="-122"/>
              <a:cs typeface="微软雅黑" panose="020B0503020204020204" charset="-122"/>
            </a:endParaRPr>
          </a:p>
          <a:p>
            <a:pPr algn="just" fontAlgn="auto">
              <a:lnSpc>
                <a:spcPct val="100000"/>
              </a:lnSpc>
              <a:spcBef>
                <a:spcPts val="600"/>
              </a:spcBef>
              <a:spcAft>
                <a:spcPts val="0"/>
              </a:spcAft>
            </a:pPr>
            <a:r>
              <a:rPr lang="en-US" altLang="zh-CN" b="1" kern="100" dirty="0">
                <a:latin typeface="微软雅黑" panose="020B0503020204020204" charset="-122"/>
                <a:ea typeface="微软雅黑" panose="020B0503020204020204" charset="-122"/>
                <a:cs typeface="微软雅黑" panose="020B0503020204020204" charset="-122"/>
              </a:rPr>
              <a:t>(6)</a:t>
            </a:r>
            <a:r>
              <a:rPr lang="zh-CN" altLang="zh-CN" b="1" kern="100" dirty="0">
                <a:latin typeface="微软雅黑" panose="020B0503020204020204" charset="-122"/>
                <a:ea typeface="微软雅黑" panose="020B0503020204020204" charset="-122"/>
                <a:cs typeface="微软雅黑" panose="020B0503020204020204" charset="-122"/>
              </a:rPr>
              <a:t>细胞可通过溶酶体清除功能异常的线粒体</a:t>
            </a:r>
            <a:r>
              <a:rPr lang="en-US" altLang="zh-CN" b="1" kern="100" dirty="0">
                <a:latin typeface="微软雅黑" panose="020B0503020204020204" charset="-122"/>
                <a:ea typeface="微软雅黑" panose="020B0503020204020204" charset="-122"/>
                <a:cs typeface="微软雅黑" panose="020B0503020204020204" charset="-122"/>
              </a:rPr>
              <a:t>(</a:t>
            </a:r>
            <a:r>
              <a:rPr lang="en-US" altLang="zh-CN" kern="100" dirty="0">
                <a:latin typeface="微软雅黑" panose="020B0503020204020204" charset="-122"/>
                <a:ea typeface="微软雅黑" panose="020B0503020204020204" charset="-122"/>
                <a:cs typeface="微软雅黑" panose="020B0503020204020204" charset="-122"/>
              </a:rPr>
              <a:t>2020·</a:t>
            </a:r>
            <a:r>
              <a:rPr lang="zh-CN" altLang="zh-CN" kern="100" dirty="0">
                <a:latin typeface="微软雅黑" panose="020B0503020204020204" charset="-122"/>
                <a:ea typeface="微软雅黑" panose="020B0503020204020204" charset="-122"/>
                <a:cs typeface="微软雅黑" panose="020B0503020204020204" charset="-122"/>
              </a:rPr>
              <a:t>海南，</a:t>
            </a:r>
            <a:r>
              <a:rPr lang="en-US" altLang="zh-CN" kern="100" dirty="0">
                <a:latin typeface="微软雅黑" panose="020B0503020204020204" charset="-122"/>
                <a:ea typeface="微软雅黑" panose="020B0503020204020204" charset="-122"/>
                <a:cs typeface="微软雅黑" panose="020B0503020204020204" charset="-122"/>
              </a:rPr>
              <a:t>3</a:t>
            </a:r>
            <a:r>
              <a:rPr lang="en-US" altLang="zh-CN" b="1" kern="100" dirty="0">
                <a:latin typeface="微软雅黑" panose="020B0503020204020204" charset="-122"/>
                <a:ea typeface="微软雅黑" panose="020B0503020204020204" charset="-122"/>
                <a:cs typeface="微软雅黑" panose="020B0503020204020204" charset="-122"/>
              </a:rPr>
              <a:t>)(</a:t>
            </a:r>
            <a:r>
              <a:rPr lang="zh-CN" altLang="zh-CN" b="1" kern="100" dirty="0">
                <a:latin typeface="微软雅黑" panose="020B0503020204020204" charset="-122"/>
                <a:ea typeface="微软雅黑" panose="020B0503020204020204" charset="-122"/>
                <a:cs typeface="微软雅黑" panose="020B0503020204020204" charset="-122"/>
              </a:rPr>
              <a:t>　　</a:t>
            </a:r>
            <a:r>
              <a:rPr lang="en-US" altLang="zh-CN" b="1" kern="100" dirty="0">
                <a:latin typeface="微软雅黑" panose="020B0503020204020204" charset="-122"/>
                <a:ea typeface="微软雅黑" panose="020B0503020204020204" charset="-122"/>
                <a:cs typeface="微软雅黑" panose="020B0503020204020204" charset="-122"/>
              </a:rPr>
              <a:t>) </a:t>
            </a:r>
            <a:endParaRPr lang="zh-CN" altLang="zh-CN" b="1" kern="100" dirty="0">
              <a:latin typeface="微软雅黑" panose="020B0503020204020204" charset="-122"/>
              <a:ea typeface="微软雅黑" panose="020B0503020204020204" charset="-122"/>
              <a:cs typeface="微软雅黑" panose="020B0503020204020204" charset="-122"/>
            </a:endParaRPr>
          </a:p>
        </p:txBody>
      </p:sp>
      <p:sp>
        <p:nvSpPr>
          <p:cNvPr id="9" name="矩形 8"/>
          <p:cNvSpPr/>
          <p:nvPr/>
        </p:nvSpPr>
        <p:spPr>
          <a:xfrm>
            <a:off x="8787710" y="4984963"/>
            <a:ext cx="640715" cy="645160"/>
          </a:xfrm>
          <a:prstGeom prst="rect">
            <a:avLst/>
          </a:prstGeom>
        </p:spPr>
        <p:txBody>
          <a:bodyPr wrap="none">
            <a:spAutoFit/>
          </a:bodyPr>
          <a:p>
            <a:pPr fontAlgn="auto">
              <a:spcBef>
                <a:spcPts val="600"/>
              </a:spcBef>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dirty="0">
              <a:solidFill>
                <a:srgbClr val="C00000"/>
              </a:solidFill>
              <a:latin typeface="华文细黑" panose="02010600040101010101" pitchFamily="2" charset="-122"/>
              <a:ea typeface="华文细黑" panose="02010600040101010101" pitchFamily="2" charset="-122"/>
            </a:endParaRPr>
          </a:p>
        </p:txBody>
      </p:sp>
      <p:sp>
        <p:nvSpPr>
          <p:cNvPr id="11" name="矩形 10"/>
          <p:cNvSpPr/>
          <p:nvPr/>
        </p:nvSpPr>
        <p:spPr>
          <a:xfrm>
            <a:off x="7779484" y="4552931"/>
            <a:ext cx="640715" cy="645160"/>
          </a:xfrm>
          <a:prstGeom prst="rect">
            <a:avLst/>
          </a:prstGeom>
        </p:spPr>
        <p:txBody>
          <a:bodyPr wrap="none">
            <a:spAutoFit/>
          </a:bodyPr>
          <a:p>
            <a:pPr fontAlgn="auto">
              <a:spcBef>
                <a:spcPts val="600"/>
              </a:spcBef>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2" grpId="0"/>
      <p:bldP spid="8" grpId="0"/>
      <p:bldP spid="9"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205" y="1240"/>
            <a:ext cx="12204725" cy="4156337"/>
          </a:xfrm>
          <a:prstGeom prst="rect">
            <a:avLst/>
          </a:prstGeom>
          <a:solidFill>
            <a:srgbClr val="5A9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0" y="2481"/>
            <a:ext cx="12204725" cy="6857107"/>
          </a:xfrm>
          <a:prstGeom prst="rect">
            <a:avLst/>
          </a:pr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462" y="2646436"/>
            <a:ext cx="8182976" cy="5759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377610" y="2272069"/>
            <a:ext cx="7676605" cy="860425"/>
          </a:xfrm>
          <a:prstGeom prst="rect">
            <a:avLst/>
          </a:prstGeom>
        </p:spPr>
        <p:txBody>
          <a:bodyPr wrap="square">
            <a:spAutoFit/>
          </a:bodyPr>
          <a:lstStyle/>
          <a:p>
            <a:r>
              <a:rPr lang="zh-CN" altLang="zh-CN" sz="5000" b="1" kern="100" dirty="0" smtClean="0">
                <a:solidFill>
                  <a:schemeClr val="bg1"/>
                </a:solidFill>
                <a:latin typeface="+mj-ea"/>
                <a:ea typeface="+mj-ea"/>
                <a:cs typeface="Times New Roman" panose="02020603050405020304" pitchFamily="18" charset="0"/>
              </a:rPr>
              <a:t>物质</a:t>
            </a:r>
            <a:r>
              <a:rPr lang="zh-CN" altLang="zh-CN" sz="5000" b="1" kern="100" dirty="0">
                <a:solidFill>
                  <a:schemeClr val="bg1"/>
                </a:solidFill>
                <a:latin typeface="+mj-ea"/>
                <a:ea typeface="+mj-ea"/>
                <a:cs typeface="Times New Roman" panose="02020603050405020304" pitchFamily="18" charset="0"/>
              </a:rPr>
              <a:t>进出细胞的</a:t>
            </a:r>
            <a:r>
              <a:rPr lang="zh-CN" altLang="zh-CN" sz="5000" b="1" kern="100" dirty="0">
                <a:solidFill>
                  <a:schemeClr val="bg1"/>
                </a:solidFill>
                <a:latin typeface="+mj-ea"/>
                <a:ea typeface="+mj-ea"/>
                <a:cs typeface="Times New Roman" panose="02020603050405020304" pitchFamily="18" charset="0"/>
              </a:rPr>
              <a:t>方式</a:t>
            </a:r>
            <a:endParaRPr lang="zh-CN" altLang="zh-CN" sz="5000" b="1" kern="100" dirty="0">
              <a:solidFill>
                <a:schemeClr val="bg1"/>
              </a:solidFill>
              <a:latin typeface="+mj-ea"/>
              <a:ea typeface="+mj-ea"/>
              <a:cs typeface="Times New Roman" panose="02020603050405020304" pitchFamily="18" charset="0"/>
            </a:endParaRPr>
          </a:p>
        </p:txBody>
      </p:sp>
      <p:sp>
        <p:nvSpPr>
          <p:cNvPr id="11" name="矩形 10"/>
          <p:cNvSpPr/>
          <p:nvPr/>
        </p:nvSpPr>
        <p:spPr>
          <a:xfrm>
            <a:off x="2377609" y="1638777"/>
            <a:ext cx="2663949" cy="464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chemeClr val="accent3">
                    <a:lumMod val="20000"/>
                    <a:lumOff val="80000"/>
                  </a:schemeClr>
                </a:solidFill>
                <a:latin typeface="+mj-ea"/>
                <a:ea typeface="+mj-ea"/>
                <a:cs typeface="Times New Roman" panose="02020603050405020304" pitchFamily="18" charset="0"/>
              </a:rPr>
              <a:t>微专题</a:t>
            </a:r>
            <a:r>
              <a:rPr lang="en-US" altLang="zh-CN" sz="2800" dirty="0">
                <a:solidFill>
                  <a:schemeClr val="accent3">
                    <a:lumMod val="20000"/>
                    <a:lumOff val="80000"/>
                  </a:schemeClr>
                </a:solidFill>
                <a:latin typeface="+mj-ea"/>
                <a:ea typeface="+mj-ea"/>
                <a:cs typeface="Times New Roman" panose="02020603050405020304" pitchFamily="18" charset="0"/>
              </a:rPr>
              <a:t>4</a:t>
            </a:r>
            <a:endParaRPr lang="en-US" altLang="zh-CN" sz="2800" dirty="0">
              <a:solidFill>
                <a:schemeClr val="accent3">
                  <a:lumMod val="20000"/>
                  <a:lumOff val="80000"/>
                </a:schemeClr>
              </a:solidFill>
              <a:latin typeface="+mj-ea"/>
              <a:ea typeface="+mj-ea"/>
              <a:cs typeface="Times New Roman" panose="02020603050405020304" pitchFamily="18" charset="0"/>
            </a:endParaRPr>
          </a:p>
        </p:txBody>
      </p:sp>
      <p:cxnSp>
        <p:nvCxnSpPr>
          <p:cNvPr id="12" name="肘形连接符 11"/>
          <p:cNvCxnSpPr/>
          <p:nvPr/>
        </p:nvCxnSpPr>
        <p:spPr>
          <a:xfrm rot="5400000">
            <a:off x="934488" y="1992319"/>
            <a:ext cx="1453973" cy="1205690"/>
          </a:xfrm>
          <a:prstGeom prst="bentConnector3">
            <a:avLst>
              <a:gd name="adj1" fmla="val -6356"/>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058629" y="3320028"/>
            <a:ext cx="712480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43846" y="390976"/>
            <a:ext cx="11412000" cy="662554"/>
          </a:xfrm>
          <a:prstGeom prst="rect">
            <a:avLst/>
          </a:prstGeom>
        </p:spPr>
        <p:txBody>
          <a:bodyPr wrap="square">
            <a:spAutoFit/>
          </a:bodyPr>
          <a:lstStyle/>
          <a:p>
            <a:pPr algn="just">
              <a:lnSpc>
                <a:spcPct val="150000"/>
              </a:lnSpc>
            </a:pPr>
            <a:r>
              <a:rPr lang="en-US" altLang="zh-CN" sz="2800" kern="100" dirty="0">
                <a:latin typeface="+mj-ea"/>
                <a:ea typeface="+mj-ea"/>
                <a:cs typeface="Courier New" panose="02070309020205020404" pitchFamily="49" charset="0"/>
              </a:rPr>
              <a:t>1.</a:t>
            </a:r>
            <a:r>
              <a:rPr lang="zh-CN" altLang="zh-CN" sz="2800" kern="100" dirty="0">
                <a:latin typeface="+mj-ea"/>
                <a:ea typeface="+mj-ea"/>
                <a:cs typeface="Courier New" panose="02070309020205020404" pitchFamily="49" charset="0"/>
              </a:rPr>
              <a:t>理清细胞的吸水和失水</a:t>
            </a:r>
            <a:endParaRPr lang="zh-CN" altLang="zh-CN" sz="2800" kern="100" dirty="0">
              <a:latin typeface="+mj-ea"/>
              <a:ea typeface="+mj-ea"/>
              <a:cs typeface="Courier New" panose="02070309020205020404" pitchFamily="49" charset="0"/>
            </a:endParaRPr>
          </a:p>
        </p:txBody>
      </p:sp>
      <p:pic>
        <p:nvPicPr>
          <p:cNvPr id="1026" name="Picture 2" descr="34"/>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64690" y="1149829"/>
            <a:ext cx="7461032" cy="5311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圆角矩形 1"/>
          <p:cNvSpPr/>
          <p:nvPr/>
        </p:nvSpPr>
        <p:spPr>
          <a:xfrm>
            <a:off x="3359150" y="1269365"/>
            <a:ext cx="917575" cy="361950"/>
          </a:xfrm>
          <a:prstGeom prst="roundRect">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3" name="圆角矩形 2"/>
          <p:cNvSpPr/>
          <p:nvPr/>
        </p:nvSpPr>
        <p:spPr>
          <a:xfrm>
            <a:off x="4871085" y="2541270"/>
            <a:ext cx="894080" cy="358140"/>
          </a:xfrm>
          <a:prstGeom prst="roundRect">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4" name="圆角矩形 3"/>
          <p:cNvSpPr/>
          <p:nvPr/>
        </p:nvSpPr>
        <p:spPr>
          <a:xfrm>
            <a:off x="4871085" y="4221480"/>
            <a:ext cx="1279525" cy="363855"/>
          </a:xfrm>
          <a:prstGeom prst="roundRect">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5" name="圆角矩形 4"/>
          <p:cNvSpPr/>
          <p:nvPr/>
        </p:nvSpPr>
        <p:spPr>
          <a:xfrm>
            <a:off x="8111490" y="2997200"/>
            <a:ext cx="972820" cy="407670"/>
          </a:xfrm>
          <a:prstGeom prst="roundRect">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6" name="圆角矩形 5"/>
          <p:cNvSpPr/>
          <p:nvPr/>
        </p:nvSpPr>
        <p:spPr>
          <a:xfrm>
            <a:off x="8039735" y="4784725"/>
            <a:ext cx="972820" cy="347345"/>
          </a:xfrm>
          <a:prstGeom prst="roundRect">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strips(down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190413" cy="837506"/>
          </a:xfrm>
          <a:prstGeom prst="rect">
            <a:avLst/>
          </a:prstGeom>
          <a:solidFill>
            <a:srgbClr val="5A9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8"/>
          <p:cNvSpPr txBox="1"/>
          <p:nvPr/>
        </p:nvSpPr>
        <p:spPr>
          <a:xfrm>
            <a:off x="565821" y="190595"/>
            <a:ext cx="3960440" cy="430887"/>
          </a:xfrm>
          <a:prstGeom prst="rect">
            <a:avLst/>
          </a:prstGeom>
          <a:noFill/>
        </p:spPr>
        <p:txBody>
          <a:bodyPr wrap="square" lIns="0" tIns="0" rIns="0" bIns="0" rtlCol="0" anchor="ctr">
            <a:spAutoFit/>
          </a:bodyPr>
          <a:lstStyle/>
          <a:p>
            <a:pPr algn="just"/>
            <a:r>
              <a:rPr lang="zh-CN" altLang="zh-CN" sz="2800" b="1" kern="100" dirty="0">
                <a:solidFill>
                  <a:schemeClr val="bg1"/>
                </a:solidFill>
                <a:latin typeface="Times New Roman" panose="02020603050405020304"/>
                <a:ea typeface="+mj-ea"/>
                <a:cs typeface="Times New Roman" panose="02020603050405020304"/>
              </a:rPr>
              <a:t>明考点</a:t>
            </a:r>
            <a:r>
              <a:rPr lang="en-US" altLang="zh-CN" sz="2800" b="1" kern="100" dirty="0">
                <a:solidFill>
                  <a:schemeClr val="bg1"/>
                </a:solidFill>
                <a:latin typeface="宋体" panose="02010600030101010101" pitchFamily="2" charset="-122"/>
                <a:ea typeface="宋体" panose="02010600030101010101" pitchFamily="2" charset="-122"/>
                <a:cs typeface="Times New Roman" panose="02020603050405020304"/>
              </a:rPr>
              <a:t>·</a:t>
            </a:r>
            <a:r>
              <a:rPr lang="zh-CN" altLang="zh-CN" sz="2800" b="1" kern="100" dirty="0">
                <a:solidFill>
                  <a:schemeClr val="bg1"/>
                </a:solidFill>
                <a:latin typeface="Times New Roman" panose="02020603050405020304"/>
                <a:ea typeface="+mj-ea"/>
                <a:cs typeface="Times New Roman" panose="02020603050405020304"/>
              </a:rPr>
              <a:t>析考情</a:t>
            </a:r>
            <a:r>
              <a:rPr lang="en-US" altLang="zh-CN" sz="2800" b="1" kern="100" dirty="0">
                <a:solidFill>
                  <a:schemeClr val="bg1"/>
                </a:solidFill>
                <a:latin typeface="宋体" panose="02010600030101010101" pitchFamily="2" charset="-122"/>
                <a:ea typeface="宋体" panose="02010600030101010101" pitchFamily="2" charset="-122"/>
                <a:cs typeface="Times New Roman" panose="02020603050405020304"/>
              </a:rPr>
              <a:t>·</a:t>
            </a:r>
            <a:r>
              <a:rPr lang="zh-CN" altLang="zh-CN" sz="2800" b="1" kern="100" dirty="0">
                <a:solidFill>
                  <a:schemeClr val="bg1"/>
                </a:solidFill>
                <a:latin typeface="Times New Roman" panose="02020603050405020304"/>
                <a:ea typeface="+mj-ea"/>
                <a:cs typeface="Times New Roman" panose="02020603050405020304"/>
              </a:rPr>
              <a:t>谈趋势</a:t>
            </a:r>
            <a:endParaRPr lang="zh-CN" altLang="en-US" sz="2800" b="1" kern="100" dirty="0">
              <a:solidFill>
                <a:schemeClr val="bg1"/>
              </a:solidFill>
              <a:latin typeface="Times New Roman" panose="02020603050405020304"/>
              <a:ea typeface="+mj-ea"/>
              <a:cs typeface="Times New Roman" panose="02020603050405020304"/>
              <a:sym typeface="Arial" panose="020B0604020202020204" pitchFamily="34" charset="0"/>
            </a:endParaRPr>
          </a:p>
        </p:txBody>
      </p:sp>
      <p:sp>
        <p:nvSpPr>
          <p:cNvPr id="6" name="流程图: 过程 5"/>
          <p:cNvSpPr/>
          <p:nvPr/>
        </p:nvSpPr>
        <p:spPr>
          <a:xfrm>
            <a:off x="4727054" y="290170"/>
            <a:ext cx="6947504" cy="332098"/>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07389" y="1248072"/>
            <a:ext cx="5803841" cy="5494090"/>
          </a:xfrm>
          <a:prstGeom prst="rect">
            <a:avLst/>
          </a:prstGeom>
          <a:no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755">
              <a:lnSpc>
                <a:spcPct val="150000"/>
              </a:lnSpc>
            </a:pPr>
            <a:r>
              <a:rPr lang="en-US" altLang="zh-CN" kern="100" dirty="0">
                <a:solidFill>
                  <a:schemeClr val="tx1">
                    <a:lumMod val="65000"/>
                    <a:lumOff val="35000"/>
                  </a:schemeClr>
                </a:solidFill>
              </a:rPr>
              <a:t> </a:t>
            </a:r>
            <a:endParaRPr lang="zh-CN" altLang="zh-CN" kern="100" dirty="0">
              <a:solidFill>
                <a:schemeClr val="tx1">
                  <a:lumMod val="65000"/>
                  <a:lumOff val="35000"/>
                </a:schemeClr>
              </a:solidFill>
              <a:latin typeface="宋体" panose="02010600030101010101" pitchFamily="2" charset="-122"/>
              <a:ea typeface="宋体" panose="02010600030101010101" pitchFamily="2" charset="-122"/>
              <a:cs typeface="Courier New" panose="02070309020205020404" pitchFamily="49" charset="0"/>
            </a:endParaRPr>
          </a:p>
        </p:txBody>
      </p:sp>
      <p:sp>
        <p:nvSpPr>
          <p:cNvPr id="11" name="矩形 10"/>
          <p:cNvSpPr/>
          <p:nvPr/>
        </p:nvSpPr>
        <p:spPr>
          <a:xfrm>
            <a:off x="2566876" y="1061997"/>
            <a:ext cx="1684867" cy="43164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latin typeface="黑体" panose="02010609060101010101" charset="-122"/>
                <a:ea typeface="黑体" panose="02010609060101010101" charset="-122"/>
              </a:rPr>
              <a:t>考点</a:t>
            </a:r>
            <a:endParaRPr lang="zh-CN" altLang="en-US" sz="2000" b="1" dirty="0">
              <a:latin typeface="黑体" panose="02010609060101010101" charset="-122"/>
              <a:ea typeface="黑体" panose="02010609060101010101" charset="-122"/>
            </a:endParaRPr>
          </a:p>
        </p:txBody>
      </p:sp>
      <p:sp>
        <p:nvSpPr>
          <p:cNvPr id="13" name="矩形 12"/>
          <p:cNvSpPr/>
          <p:nvPr/>
        </p:nvSpPr>
        <p:spPr>
          <a:xfrm>
            <a:off x="6527254" y="1263650"/>
            <a:ext cx="5038024" cy="5494090"/>
          </a:xfrm>
          <a:prstGeom prst="rect">
            <a:avLst/>
          </a:prstGeom>
          <a:no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8203833" y="1061997"/>
            <a:ext cx="1684867" cy="43164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latin typeface="黑体" panose="02010609060101010101" charset="-122"/>
                <a:ea typeface="黑体" panose="02010609060101010101" charset="-122"/>
              </a:rPr>
              <a:t>考情</a:t>
            </a:r>
            <a:endParaRPr lang="zh-CN" altLang="en-US" sz="2000" b="1" dirty="0">
              <a:latin typeface="黑体" panose="02010609060101010101" charset="-122"/>
              <a:ea typeface="黑体" panose="02010609060101010101" charset="-122"/>
            </a:endParaRPr>
          </a:p>
        </p:txBody>
      </p:sp>
      <p:sp>
        <p:nvSpPr>
          <p:cNvPr id="2" name="矩形 1"/>
          <p:cNvSpPr/>
          <p:nvPr/>
        </p:nvSpPr>
        <p:spPr>
          <a:xfrm>
            <a:off x="6647562" y="1621127"/>
            <a:ext cx="4789023" cy="4523105"/>
          </a:xfrm>
          <a:prstGeom prst="rect">
            <a:avLst/>
          </a:prstGeom>
        </p:spPr>
        <p:txBody>
          <a:bodyPr wrap="square">
            <a:spAutoFit/>
          </a:bodyPr>
          <a:lstStyle/>
          <a:p>
            <a:pPr>
              <a:lnSpc>
                <a:spcPct val="150000"/>
              </a:lnSpc>
            </a:pPr>
            <a:r>
              <a:rPr lang="en-US" altLang="zh-CN" kern="100" dirty="0">
                <a:solidFill>
                  <a:schemeClr val="tx1">
                    <a:lumMod val="65000"/>
                    <a:lumOff val="35000"/>
                  </a:schemeClr>
                </a:solidFill>
              </a:rPr>
              <a:t>1.</a:t>
            </a:r>
            <a:r>
              <a:rPr lang="zh-CN" altLang="en-US" kern="100" dirty="0">
                <a:solidFill>
                  <a:schemeClr val="tx1">
                    <a:lumMod val="65000"/>
                    <a:lumOff val="35000"/>
                  </a:schemeClr>
                </a:solidFill>
              </a:rPr>
              <a:t>考查题型：多以文字选择题呈现。</a:t>
            </a:r>
            <a:endParaRPr lang="zh-CN" altLang="en-US" kern="100" dirty="0">
              <a:solidFill>
                <a:schemeClr val="tx1">
                  <a:lumMod val="65000"/>
                  <a:lumOff val="35000"/>
                </a:schemeClr>
              </a:solidFill>
            </a:endParaRPr>
          </a:p>
          <a:p>
            <a:pPr>
              <a:lnSpc>
                <a:spcPct val="150000"/>
              </a:lnSpc>
            </a:pPr>
            <a:r>
              <a:rPr lang="en-US" altLang="zh-CN" kern="100" dirty="0">
                <a:solidFill>
                  <a:schemeClr val="tx1">
                    <a:lumMod val="65000"/>
                    <a:lumOff val="35000"/>
                  </a:schemeClr>
                </a:solidFill>
              </a:rPr>
              <a:t>2.</a:t>
            </a:r>
            <a:r>
              <a:rPr lang="zh-CN" altLang="en-US" kern="100" dirty="0">
                <a:solidFill>
                  <a:schemeClr val="tx1">
                    <a:lumMod val="65000"/>
                    <a:lumOff val="35000"/>
                  </a:schemeClr>
                </a:solidFill>
              </a:rPr>
              <a:t>命题趋势：</a:t>
            </a:r>
            <a:endParaRPr lang="zh-CN" altLang="en-US" kern="100" dirty="0">
              <a:solidFill>
                <a:schemeClr val="tx1">
                  <a:lumMod val="65000"/>
                  <a:lumOff val="35000"/>
                </a:schemeClr>
              </a:solidFill>
            </a:endParaRPr>
          </a:p>
          <a:p>
            <a:pPr>
              <a:lnSpc>
                <a:spcPct val="150000"/>
              </a:lnSpc>
            </a:pPr>
            <a:r>
              <a:rPr lang="en-US" altLang="zh-CN" kern="100" dirty="0">
                <a:solidFill>
                  <a:schemeClr val="tx1">
                    <a:lumMod val="65000"/>
                    <a:lumOff val="35000"/>
                  </a:schemeClr>
                </a:solidFill>
              </a:rPr>
              <a:t>(1)</a:t>
            </a:r>
            <a:r>
              <a:rPr lang="zh-CN" altLang="en-US" kern="100" dirty="0">
                <a:solidFill>
                  <a:schemeClr val="tx1">
                    <a:lumMod val="65000"/>
                    <a:lumOff val="35000"/>
                  </a:schemeClr>
                </a:solidFill>
              </a:rPr>
              <a:t>细胞结构部分常将具有共性的结构放在一起，联系多个模块内容综合考查。</a:t>
            </a:r>
            <a:endParaRPr lang="zh-CN" altLang="en-US" kern="100" dirty="0">
              <a:solidFill>
                <a:schemeClr val="tx1">
                  <a:lumMod val="65000"/>
                  <a:lumOff val="35000"/>
                </a:schemeClr>
              </a:solidFill>
            </a:endParaRPr>
          </a:p>
          <a:p>
            <a:pPr>
              <a:lnSpc>
                <a:spcPct val="150000"/>
              </a:lnSpc>
            </a:pPr>
            <a:r>
              <a:rPr lang="en-US" altLang="zh-CN" kern="100" dirty="0">
                <a:solidFill>
                  <a:schemeClr val="tx1">
                    <a:lumMod val="65000"/>
                    <a:lumOff val="35000"/>
                  </a:schemeClr>
                </a:solidFill>
              </a:rPr>
              <a:t>(2)</a:t>
            </a:r>
            <a:r>
              <a:rPr lang="zh-CN" altLang="en-US" kern="100" dirty="0">
                <a:solidFill>
                  <a:schemeClr val="tx1">
                    <a:lumMod val="65000"/>
                    <a:lumOff val="35000"/>
                  </a:schemeClr>
                </a:solidFill>
              </a:rPr>
              <a:t>对物质进出细胞的方式和细胞吸水和失水主要通过一定的实验情境或事实情境来考查。</a:t>
            </a:r>
            <a:endParaRPr lang="zh-CN" altLang="en-US" kern="100" dirty="0">
              <a:solidFill>
                <a:schemeClr val="tx1">
                  <a:lumMod val="65000"/>
                  <a:lumOff val="35000"/>
                </a:schemeClr>
              </a:solidFill>
            </a:endParaRPr>
          </a:p>
        </p:txBody>
      </p:sp>
      <p:sp>
        <p:nvSpPr>
          <p:cNvPr id="4" name="矩形 3"/>
          <p:cNvSpPr/>
          <p:nvPr/>
        </p:nvSpPr>
        <p:spPr>
          <a:xfrm>
            <a:off x="567524" y="1621127"/>
            <a:ext cx="5599690" cy="5078313"/>
          </a:xfrm>
          <a:prstGeom prst="rect">
            <a:avLst/>
          </a:prstGeom>
        </p:spPr>
        <p:txBody>
          <a:bodyPr wrap="square">
            <a:spAutoFit/>
          </a:bodyPr>
          <a:lstStyle/>
          <a:p>
            <a:pPr marL="71755" lvl="0">
              <a:lnSpc>
                <a:spcPct val="150000"/>
              </a:lnSpc>
            </a:pPr>
            <a:r>
              <a:rPr lang="en-US" altLang="zh-CN" kern="100" dirty="0">
                <a:solidFill>
                  <a:prstClr val="black">
                    <a:lumMod val="65000"/>
                    <a:lumOff val="35000"/>
                  </a:prstClr>
                </a:solidFill>
              </a:rPr>
              <a:t>1.</a:t>
            </a:r>
            <a:r>
              <a:rPr lang="zh-CN" altLang="en-US" kern="100" dirty="0">
                <a:solidFill>
                  <a:prstClr val="black">
                    <a:lumMod val="65000"/>
                    <a:lumOff val="35000"/>
                  </a:prstClr>
                </a:solidFill>
              </a:rPr>
              <a:t>细胞学说的建立过程</a:t>
            </a:r>
            <a:r>
              <a:rPr lang="zh-CN" altLang="en-US" kern="100" dirty="0" smtClean="0">
                <a:solidFill>
                  <a:prstClr val="black">
                    <a:lumMod val="65000"/>
                    <a:lumOff val="35000"/>
                  </a:prstClr>
                </a:solidFill>
              </a:rPr>
              <a:t>。</a:t>
            </a:r>
            <a:endParaRPr lang="en-US" altLang="zh-CN" kern="100" dirty="0" smtClean="0">
              <a:solidFill>
                <a:prstClr val="black">
                  <a:lumMod val="65000"/>
                  <a:lumOff val="35000"/>
                </a:prstClr>
              </a:solidFill>
            </a:endParaRPr>
          </a:p>
          <a:p>
            <a:pPr marL="71755" lvl="0">
              <a:lnSpc>
                <a:spcPct val="150000"/>
              </a:lnSpc>
            </a:pPr>
            <a:r>
              <a:rPr lang="en-US" altLang="zh-CN" kern="100" dirty="0" smtClean="0">
                <a:solidFill>
                  <a:prstClr val="black">
                    <a:lumMod val="65000"/>
                    <a:lumOff val="35000"/>
                  </a:prstClr>
                </a:solidFill>
              </a:rPr>
              <a:t>2</a:t>
            </a:r>
            <a:r>
              <a:rPr lang="en-US" altLang="zh-CN" kern="100" dirty="0">
                <a:solidFill>
                  <a:prstClr val="black">
                    <a:lumMod val="65000"/>
                    <a:lumOff val="35000"/>
                  </a:prstClr>
                </a:solidFill>
              </a:rPr>
              <a:t>.</a:t>
            </a:r>
            <a:r>
              <a:rPr lang="zh-CN" altLang="en-US" kern="100" dirty="0">
                <a:solidFill>
                  <a:prstClr val="black">
                    <a:lumMod val="65000"/>
                    <a:lumOff val="35000"/>
                  </a:prstClr>
                </a:solidFill>
              </a:rPr>
              <a:t>原核细胞和真核细胞</a:t>
            </a:r>
            <a:r>
              <a:rPr lang="en-US" altLang="zh-CN" kern="100" dirty="0">
                <a:solidFill>
                  <a:prstClr val="black">
                    <a:lumMod val="65000"/>
                    <a:lumOff val="35000"/>
                  </a:prstClr>
                </a:solidFill>
              </a:rPr>
              <a:t>(</a:t>
            </a:r>
            <a:r>
              <a:rPr lang="zh-CN" altLang="en-US" kern="100" dirty="0">
                <a:solidFill>
                  <a:prstClr val="black">
                    <a:lumMod val="65000"/>
                    <a:lumOff val="35000"/>
                  </a:prstClr>
                </a:solidFill>
              </a:rPr>
              <a:t>动物细胞、植物细胞</a:t>
            </a:r>
            <a:r>
              <a:rPr lang="en-US" altLang="zh-CN" kern="100" dirty="0">
                <a:solidFill>
                  <a:prstClr val="black">
                    <a:lumMod val="65000"/>
                    <a:lumOff val="35000"/>
                  </a:prstClr>
                </a:solidFill>
              </a:rPr>
              <a:t>)</a:t>
            </a:r>
            <a:r>
              <a:rPr lang="zh-CN" altLang="en-US" kern="100" dirty="0" smtClean="0">
                <a:solidFill>
                  <a:prstClr val="black">
                    <a:lumMod val="65000"/>
                    <a:lumOff val="35000"/>
                  </a:prstClr>
                </a:solidFill>
              </a:rPr>
              <a:t>。</a:t>
            </a:r>
            <a:endParaRPr lang="en-US" altLang="zh-CN" kern="100" dirty="0" smtClean="0">
              <a:solidFill>
                <a:prstClr val="black">
                  <a:lumMod val="65000"/>
                  <a:lumOff val="35000"/>
                </a:prstClr>
              </a:solidFill>
            </a:endParaRPr>
          </a:p>
          <a:p>
            <a:pPr marL="71755" lvl="0">
              <a:lnSpc>
                <a:spcPct val="150000"/>
              </a:lnSpc>
            </a:pPr>
            <a:r>
              <a:rPr lang="en-US" altLang="zh-CN" kern="100" dirty="0" smtClean="0">
                <a:solidFill>
                  <a:prstClr val="black">
                    <a:lumMod val="65000"/>
                    <a:lumOff val="35000"/>
                  </a:prstClr>
                </a:solidFill>
              </a:rPr>
              <a:t>3</a:t>
            </a:r>
            <a:r>
              <a:rPr lang="en-US" altLang="zh-CN" kern="100" dirty="0">
                <a:solidFill>
                  <a:prstClr val="black">
                    <a:lumMod val="65000"/>
                    <a:lumOff val="35000"/>
                  </a:prstClr>
                </a:solidFill>
              </a:rPr>
              <a:t>.</a:t>
            </a:r>
            <a:r>
              <a:rPr lang="zh-CN" altLang="en-US" kern="100" dirty="0">
                <a:solidFill>
                  <a:prstClr val="black">
                    <a:lumMod val="65000"/>
                    <a:lumOff val="35000"/>
                  </a:prstClr>
                </a:solidFill>
              </a:rPr>
              <a:t>细胞膜的结构和功能</a:t>
            </a:r>
            <a:r>
              <a:rPr lang="zh-CN" altLang="en-US" kern="100" dirty="0" smtClean="0">
                <a:solidFill>
                  <a:prstClr val="black">
                    <a:lumMod val="65000"/>
                    <a:lumOff val="35000"/>
                  </a:prstClr>
                </a:solidFill>
              </a:rPr>
              <a:t>。</a:t>
            </a:r>
            <a:endParaRPr lang="en-US" altLang="zh-CN" kern="100" dirty="0" smtClean="0">
              <a:solidFill>
                <a:prstClr val="black">
                  <a:lumMod val="65000"/>
                  <a:lumOff val="35000"/>
                </a:prstClr>
              </a:solidFill>
            </a:endParaRPr>
          </a:p>
          <a:p>
            <a:pPr marL="71755" lvl="0">
              <a:lnSpc>
                <a:spcPct val="150000"/>
              </a:lnSpc>
            </a:pPr>
            <a:r>
              <a:rPr lang="en-US" altLang="zh-CN" kern="100" dirty="0" smtClean="0">
                <a:solidFill>
                  <a:prstClr val="black">
                    <a:lumMod val="65000"/>
                    <a:lumOff val="35000"/>
                  </a:prstClr>
                </a:solidFill>
              </a:rPr>
              <a:t>4</a:t>
            </a:r>
            <a:r>
              <a:rPr lang="en-US" altLang="zh-CN" kern="100" dirty="0">
                <a:solidFill>
                  <a:prstClr val="black">
                    <a:lumMod val="65000"/>
                    <a:lumOff val="35000"/>
                  </a:prstClr>
                </a:solidFill>
              </a:rPr>
              <a:t>.</a:t>
            </a:r>
            <a:r>
              <a:rPr lang="zh-CN" altLang="en-US" kern="100" dirty="0">
                <a:solidFill>
                  <a:prstClr val="black">
                    <a:lumMod val="65000"/>
                    <a:lumOff val="35000"/>
                  </a:prstClr>
                </a:solidFill>
              </a:rPr>
              <a:t>生物膜系统</a:t>
            </a:r>
            <a:r>
              <a:rPr lang="zh-CN" altLang="en-US" kern="100" dirty="0" smtClean="0">
                <a:solidFill>
                  <a:prstClr val="black">
                    <a:lumMod val="65000"/>
                    <a:lumOff val="35000"/>
                  </a:prstClr>
                </a:solidFill>
              </a:rPr>
              <a:t>。</a:t>
            </a:r>
            <a:endParaRPr lang="en-US" altLang="zh-CN" kern="100" dirty="0" smtClean="0">
              <a:solidFill>
                <a:prstClr val="black">
                  <a:lumMod val="65000"/>
                  <a:lumOff val="35000"/>
                </a:prstClr>
              </a:solidFill>
            </a:endParaRPr>
          </a:p>
          <a:p>
            <a:pPr marL="71755" lvl="0">
              <a:lnSpc>
                <a:spcPct val="150000"/>
              </a:lnSpc>
            </a:pPr>
            <a:r>
              <a:rPr lang="en-US" altLang="zh-CN" kern="100" dirty="0" smtClean="0">
                <a:solidFill>
                  <a:prstClr val="black">
                    <a:lumMod val="65000"/>
                    <a:lumOff val="35000"/>
                  </a:prstClr>
                </a:solidFill>
              </a:rPr>
              <a:t>5</a:t>
            </a:r>
            <a:r>
              <a:rPr lang="en-US" altLang="zh-CN" kern="100" dirty="0">
                <a:solidFill>
                  <a:prstClr val="black">
                    <a:lumMod val="65000"/>
                    <a:lumOff val="35000"/>
                  </a:prstClr>
                </a:solidFill>
              </a:rPr>
              <a:t>.</a:t>
            </a:r>
            <a:r>
              <a:rPr lang="zh-CN" altLang="en-US" kern="100" dirty="0">
                <a:solidFill>
                  <a:prstClr val="black">
                    <a:lumMod val="65000"/>
                    <a:lumOff val="35000"/>
                  </a:prstClr>
                </a:solidFill>
              </a:rPr>
              <a:t>细胞器的结构和功能</a:t>
            </a:r>
            <a:r>
              <a:rPr lang="en-US" altLang="zh-CN" kern="100" dirty="0">
                <a:solidFill>
                  <a:prstClr val="black">
                    <a:lumMod val="65000"/>
                    <a:lumOff val="35000"/>
                  </a:prstClr>
                </a:solidFill>
              </a:rPr>
              <a:t>(</a:t>
            </a:r>
            <a:r>
              <a:rPr lang="zh-CN" altLang="en-US" kern="100" dirty="0">
                <a:solidFill>
                  <a:prstClr val="black">
                    <a:lumMod val="65000"/>
                    <a:lumOff val="35000"/>
                  </a:prstClr>
                </a:solidFill>
              </a:rPr>
              <a:t>叶绿体、线粒体、内质网、核糖体、液泡、高尔基体等</a:t>
            </a:r>
            <a:r>
              <a:rPr lang="en-US" altLang="zh-CN" kern="100" dirty="0">
                <a:solidFill>
                  <a:prstClr val="black">
                    <a:lumMod val="65000"/>
                    <a:lumOff val="35000"/>
                  </a:prstClr>
                </a:solidFill>
              </a:rPr>
              <a:t>)</a:t>
            </a:r>
            <a:r>
              <a:rPr lang="zh-CN" altLang="en-US" kern="100" dirty="0" smtClean="0">
                <a:solidFill>
                  <a:prstClr val="black">
                    <a:lumMod val="65000"/>
                    <a:lumOff val="35000"/>
                  </a:prstClr>
                </a:solidFill>
              </a:rPr>
              <a:t>。</a:t>
            </a:r>
            <a:endParaRPr lang="en-US" altLang="zh-CN" kern="100" dirty="0" smtClean="0">
              <a:solidFill>
                <a:prstClr val="black">
                  <a:lumMod val="65000"/>
                  <a:lumOff val="35000"/>
                </a:prstClr>
              </a:solidFill>
            </a:endParaRPr>
          </a:p>
          <a:p>
            <a:pPr marL="71755" lvl="0">
              <a:lnSpc>
                <a:spcPct val="150000"/>
              </a:lnSpc>
            </a:pPr>
            <a:r>
              <a:rPr lang="en-US" altLang="zh-CN" kern="100" dirty="0" smtClean="0">
                <a:solidFill>
                  <a:prstClr val="black">
                    <a:lumMod val="65000"/>
                    <a:lumOff val="35000"/>
                  </a:prstClr>
                </a:solidFill>
              </a:rPr>
              <a:t>6</a:t>
            </a:r>
            <a:r>
              <a:rPr lang="en-US" altLang="zh-CN" kern="100" dirty="0">
                <a:solidFill>
                  <a:prstClr val="black">
                    <a:lumMod val="65000"/>
                    <a:lumOff val="35000"/>
                  </a:prstClr>
                </a:solidFill>
              </a:rPr>
              <a:t>.</a:t>
            </a:r>
            <a:r>
              <a:rPr lang="zh-CN" altLang="en-US" kern="100" dirty="0">
                <a:solidFill>
                  <a:prstClr val="black">
                    <a:lumMod val="65000"/>
                    <a:lumOff val="35000"/>
                  </a:prstClr>
                </a:solidFill>
              </a:rPr>
              <a:t>细胞核的结构和功能</a:t>
            </a:r>
            <a:r>
              <a:rPr lang="zh-CN" altLang="en-US" kern="100" dirty="0" smtClean="0">
                <a:solidFill>
                  <a:prstClr val="black">
                    <a:lumMod val="65000"/>
                    <a:lumOff val="35000"/>
                  </a:prstClr>
                </a:solidFill>
              </a:rPr>
              <a:t>。</a:t>
            </a:r>
            <a:endParaRPr lang="en-US" altLang="zh-CN" kern="100" dirty="0" smtClean="0">
              <a:solidFill>
                <a:prstClr val="black">
                  <a:lumMod val="65000"/>
                  <a:lumOff val="35000"/>
                </a:prstClr>
              </a:solidFill>
            </a:endParaRPr>
          </a:p>
          <a:p>
            <a:pPr marL="71755" lvl="0">
              <a:lnSpc>
                <a:spcPct val="150000"/>
              </a:lnSpc>
            </a:pPr>
            <a:r>
              <a:rPr lang="en-US" altLang="zh-CN" kern="100" dirty="0" smtClean="0">
                <a:solidFill>
                  <a:prstClr val="black">
                    <a:lumMod val="65000"/>
                    <a:lumOff val="35000"/>
                  </a:prstClr>
                </a:solidFill>
              </a:rPr>
              <a:t>7</a:t>
            </a:r>
            <a:r>
              <a:rPr lang="en-US" altLang="zh-CN" kern="100" dirty="0">
                <a:solidFill>
                  <a:prstClr val="black">
                    <a:lumMod val="65000"/>
                    <a:lumOff val="35000"/>
                  </a:prstClr>
                </a:solidFill>
              </a:rPr>
              <a:t>.</a:t>
            </a:r>
            <a:r>
              <a:rPr lang="zh-CN" altLang="en-US" kern="100" dirty="0">
                <a:solidFill>
                  <a:prstClr val="black">
                    <a:lumMod val="65000"/>
                    <a:lumOff val="35000"/>
                  </a:prstClr>
                </a:solidFill>
              </a:rPr>
              <a:t>物质进出细胞的方式。</a:t>
            </a:r>
            <a:endParaRPr lang="zh-CN" altLang="zh-CN" kern="100" dirty="0">
              <a:solidFill>
                <a:prstClr val="black">
                  <a:lumMod val="65000"/>
                  <a:lumOff val="35000"/>
                </a:prstClr>
              </a:solidFill>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43846" y="318968"/>
            <a:ext cx="11412000" cy="662554"/>
          </a:xfrm>
          <a:prstGeom prst="rect">
            <a:avLst/>
          </a:prstGeom>
        </p:spPr>
        <p:txBody>
          <a:bodyPr wrap="square">
            <a:spAutoFit/>
          </a:bodyPr>
          <a:lstStyle/>
          <a:p>
            <a:pPr algn="just">
              <a:lnSpc>
                <a:spcPct val="150000"/>
              </a:lnSpc>
            </a:pPr>
            <a:r>
              <a:rPr lang="en-US" altLang="zh-CN" sz="2800" kern="100" dirty="0">
                <a:latin typeface="+mj-ea"/>
                <a:ea typeface="+mj-ea"/>
                <a:cs typeface="Courier New" panose="02070309020205020404" pitchFamily="49" charset="0"/>
              </a:rPr>
              <a:t>2.</a:t>
            </a:r>
            <a:r>
              <a:rPr lang="zh-CN" altLang="zh-CN" sz="2800" kern="100" dirty="0">
                <a:latin typeface="+mj-ea"/>
                <a:ea typeface="+mj-ea"/>
                <a:cs typeface="Courier New" panose="02070309020205020404" pitchFamily="49" charset="0"/>
              </a:rPr>
              <a:t>物质进出细胞方式的</a:t>
            </a:r>
            <a:r>
              <a:rPr lang="zh-CN" altLang="zh-CN" sz="2800" kern="100" dirty="0" smtClean="0">
                <a:latin typeface="+mj-ea"/>
                <a:ea typeface="+mj-ea"/>
                <a:cs typeface="Courier New" panose="02070309020205020404" pitchFamily="49" charset="0"/>
              </a:rPr>
              <a:t>判断</a:t>
            </a:r>
            <a:endParaRPr lang="zh-CN" altLang="zh-CN" sz="2800" kern="100" dirty="0">
              <a:latin typeface="+mj-ea"/>
              <a:ea typeface="+mj-ea"/>
              <a:cs typeface="Courier New" panose="02070309020205020404" pitchFamily="49" charset="0"/>
            </a:endParaRPr>
          </a:p>
        </p:txBody>
      </p:sp>
      <p:pic>
        <p:nvPicPr>
          <p:cNvPr id="2050" name="Picture 2" descr="35"/>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46655" y="1153160"/>
            <a:ext cx="7040245"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圆角矩形 1"/>
          <p:cNvSpPr/>
          <p:nvPr/>
        </p:nvSpPr>
        <p:spPr>
          <a:xfrm>
            <a:off x="2350770" y="1485265"/>
            <a:ext cx="1437640" cy="888365"/>
          </a:xfrm>
          <a:prstGeom prst="roundRect">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3" name="圆角矩形 2"/>
          <p:cNvSpPr/>
          <p:nvPr/>
        </p:nvSpPr>
        <p:spPr>
          <a:xfrm>
            <a:off x="2329180" y="3501390"/>
            <a:ext cx="1459865" cy="888365"/>
          </a:xfrm>
          <a:prstGeom prst="roundRect">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4" name="圆角矩形 3"/>
          <p:cNvSpPr/>
          <p:nvPr/>
        </p:nvSpPr>
        <p:spPr>
          <a:xfrm>
            <a:off x="2350770" y="5661660"/>
            <a:ext cx="1438275" cy="888365"/>
          </a:xfrm>
          <a:prstGeom prst="roundRect">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43865" y="189230"/>
            <a:ext cx="6847205" cy="1845310"/>
          </a:xfrm>
          <a:prstGeom prst="rect">
            <a:avLst/>
          </a:prstGeom>
        </p:spPr>
        <p:txBody>
          <a:bodyPr wrap="square">
            <a:spAutoFit/>
          </a:bodyPr>
          <a:lstStyle/>
          <a:p>
            <a:pPr algn="just">
              <a:lnSpc>
                <a:spcPct val="150000"/>
              </a:lnSpc>
              <a:spcAft>
                <a:spcPts val="0"/>
              </a:spcAft>
            </a:pPr>
            <a:r>
              <a:rPr lang="en-US" altLang="zh-CN" sz="2800" kern="100" dirty="0">
                <a:latin typeface="+mj-ea"/>
                <a:ea typeface="+mj-ea"/>
                <a:cs typeface="Courier New" panose="02070309020205020404" pitchFamily="49" charset="0"/>
              </a:rPr>
              <a:t>3.</a:t>
            </a:r>
            <a:r>
              <a:rPr lang="zh-CN" altLang="zh-CN" sz="2800" kern="100" dirty="0">
                <a:latin typeface="+mj-ea"/>
                <a:ea typeface="+mj-ea"/>
                <a:cs typeface="Courier New" panose="02070309020205020404" pitchFamily="49" charset="0"/>
              </a:rPr>
              <a:t>影响物质跨膜运输的因素及相关曲线</a:t>
            </a:r>
            <a:endParaRPr lang="zh-CN" altLang="zh-CN" sz="2800" kern="100" dirty="0">
              <a:latin typeface="+mj-ea"/>
              <a:ea typeface="+mj-ea"/>
              <a:cs typeface="Courier New" panose="02070309020205020404" pitchFamily="49" charset="0"/>
            </a:endParaRPr>
          </a:p>
          <a:p>
            <a:pPr algn="just">
              <a:lnSpc>
                <a:spcPct val="150000"/>
              </a:lnSpc>
              <a:spcAft>
                <a:spcPts val="0"/>
              </a:spcAft>
              <a:buClrTx/>
              <a:buSzTx/>
              <a:buFontTx/>
            </a:pPr>
            <a:r>
              <a:rPr lang="zh-CN" altLang="zh-CN" sz="2400" b="1" kern="100" dirty="0">
                <a:latin typeface="微软雅黑" panose="020B0503020204020204" charset="-122"/>
                <a:ea typeface="微软雅黑" panose="020B0503020204020204" charset="-122"/>
                <a:cs typeface="微软雅黑" panose="020B0503020204020204" charset="-122"/>
              </a:rPr>
              <a:t>(1)物质浓度(在一定的</a:t>
            </a:r>
            <a:endParaRPr lang="zh-CN" altLang="zh-CN" sz="2400" b="1" kern="100" dirty="0">
              <a:latin typeface="微软雅黑" panose="020B0503020204020204" charset="-122"/>
              <a:ea typeface="微软雅黑" panose="020B0503020204020204" charset="-122"/>
              <a:cs typeface="微软雅黑" panose="020B0503020204020204" charset="-122"/>
            </a:endParaRPr>
          </a:p>
          <a:p>
            <a:pPr algn="just">
              <a:lnSpc>
                <a:spcPct val="150000"/>
              </a:lnSpc>
              <a:spcAft>
                <a:spcPts val="0"/>
              </a:spcAft>
              <a:buClrTx/>
              <a:buSzTx/>
              <a:buFontTx/>
            </a:pPr>
            <a:r>
              <a:rPr lang="zh-CN" altLang="zh-CN" sz="2400" b="1" kern="100" dirty="0">
                <a:latin typeface="微软雅黑" panose="020B0503020204020204" charset="-122"/>
                <a:ea typeface="微软雅黑" panose="020B0503020204020204" charset="-122"/>
                <a:cs typeface="微软雅黑" panose="020B0503020204020204" charset="-122"/>
              </a:rPr>
              <a:t>浓度范围内)</a:t>
            </a:r>
            <a:endParaRPr lang="zh-CN" altLang="zh-CN" sz="2400" b="1" kern="100" dirty="0">
              <a:latin typeface="微软雅黑" panose="020B0503020204020204" charset="-122"/>
              <a:ea typeface="微软雅黑" panose="020B0503020204020204" charset="-122"/>
              <a:cs typeface="微软雅黑" panose="020B0503020204020204" charset="-122"/>
            </a:endParaRPr>
          </a:p>
        </p:txBody>
      </p:sp>
      <p:pic>
        <p:nvPicPr>
          <p:cNvPr id="3074" name="Picture 2" descr="36"/>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83463" y="908586"/>
            <a:ext cx="6715377" cy="204381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4" name="矩形 3"/>
          <p:cNvSpPr/>
          <p:nvPr/>
        </p:nvSpPr>
        <p:spPr>
          <a:xfrm>
            <a:off x="478790" y="3141345"/>
            <a:ext cx="2231390" cy="645160"/>
          </a:xfrm>
          <a:prstGeom prst="rect">
            <a:avLst/>
          </a:prstGeom>
        </p:spPr>
        <p:txBody>
          <a:bodyPr wrap="square">
            <a:spAutoFit/>
          </a:bodyPr>
          <a:lstStyle/>
          <a:p>
            <a:pPr algn="just">
              <a:lnSpc>
                <a:spcPct val="150000"/>
              </a:lnSpc>
              <a:spcAft>
                <a:spcPts val="0"/>
              </a:spcAft>
            </a:pPr>
            <a:r>
              <a:rPr lang="zh-CN" altLang="zh-CN" sz="2400" b="1" kern="100" dirty="0">
                <a:latin typeface="微软雅黑" panose="020B0503020204020204" charset="-122"/>
                <a:ea typeface="微软雅黑" panose="020B0503020204020204" charset="-122"/>
                <a:cs typeface="微软雅黑" panose="020B0503020204020204" charset="-122"/>
              </a:rPr>
              <a:t>(2)氧浓度</a:t>
            </a:r>
            <a:endParaRPr lang="zh-CN" altLang="zh-CN" sz="2400" b="1" kern="100" dirty="0">
              <a:latin typeface="微软雅黑" panose="020B0503020204020204" charset="-122"/>
              <a:ea typeface="微软雅黑" panose="020B0503020204020204" charset="-122"/>
              <a:cs typeface="微软雅黑" panose="020B0503020204020204" charset="-122"/>
            </a:endParaRPr>
          </a:p>
        </p:txBody>
      </p:sp>
      <p:pic>
        <p:nvPicPr>
          <p:cNvPr id="3075" name="Picture 3" descr="37"/>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a:off x="4583463" y="2997344"/>
            <a:ext cx="6715377" cy="251545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 name="矩形 1"/>
          <p:cNvSpPr/>
          <p:nvPr/>
        </p:nvSpPr>
        <p:spPr>
          <a:xfrm>
            <a:off x="478155" y="5302250"/>
            <a:ext cx="11506200" cy="1568450"/>
          </a:xfrm>
          <a:prstGeom prst="rect">
            <a:avLst/>
          </a:prstGeom>
        </p:spPr>
        <p:txBody>
          <a:bodyPr wrap="square">
            <a:spAutoFit/>
          </a:bodyPr>
          <a:p>
            <a:pPr algn="just">
              <a:lnSpc>
                <a:spcPct val="100000"/>
              </a:lnSpc>
              <a:spcAft>
                <a:spcPts val="0"/>
              </a:spcAft>
            </a:pPr>
            <a:r>
              <a:rPr lang="en-US" altLang="zh-CN" b="1" kern="100" dirty="0">
                <a:latin typeface="微软雅黑" panose="020B0503020204020204" charset="-122"/>
                <a:ea typeface="微软雅黑" panose="020B0503020204020204" charset="-122"/>
                <a:cs typeface="微软雅黑" panose="020B0503020204020204" charset="-122"/>
              </a:rPr>
              <a:t>(3)</a:t>
            </a:r>
            <a:r>
              <a:rPr lang="zh-CN" altLang="zh-CN" b="1" kern="100" dirty="0">
                <a:latin typeface="微软雅黑" panose="020B0503020204020204" charset="-122"/>
                <a:ea typeface="微软雅黑" panose="020B0503020204020204" charset="-122"/>
                <a:cs typeface="微软雅黑" panose="020B0503020204020204" charset="-122"/>
              </a:rPr>
              <a:t>温度：</a:t>
            </a:r>
            <a:endParaRPr lang="zh-CN" altLang="zh-CN" b="1" kern="100" dirty="0">
              <a:latin typeface="微软雅黑" panose="020B0503020204020204" charset="-122"/>
              <a:ea typeface="微软雅黑" panose="020B0503020204020204" charset="-122"/>
              <a:cs typeface="微软雅黑" panose="020B0503020204020204" charset="-122"/>
            </a:endParaRPr>
          </a:p>
          <a:p>
            <a:pPr algn="just">
              <a:lnSpc>
                <a:spcPct val="100000"/>
              </a:lnSpc>
              <a:spcAft>
                <a:spcPts val="0"/>
              </a:spcAft>
            </a:pPr>
            <a:r>
              <a:rPr lang="en-US" altLang="zh-CN" b="1" kern="100" dirty="0">
                <a:latin typeface="微软雅黑" panose="020B0503020204020204" charset="-122"/>
                <a:ea typeface="微软雅黑" panose="020B0503020204020204" charset="-122"/>
                <a:cs typeface="微软雅黑" panose="020B0503020204020204" charset="-122"/>
              </a:rPr>
              <a:t>①</a:t>
            </a:r>
            <a:r>
              <a:rPr lang="zh-CN" altLang="zh-CN" b="1" kern="100" dirty="0">
                <a:latin typeface="微软雅黑" panose="020B0503020204020204" charset="-122"/>
                <a:ea typeface="微软雅黑" panose="020B0503020204020204" charset="-122"/>
                <a:cs typeface="微软雅黑" panose="020B0503020204020204" charset="-122"/>
              </a:rPr>
              <a:t>温度影响生物膜的流动性，进而影响所有跨膜方式的运输速率。</a:t>
            </a:r>
            <a:endParaRPr lang="zh-CN" altLang="zh-CN" b="1" kern="100" dirty="0">
              <a:latin typeface="微软雅黑" panose="020B0503020204020204" charset="-122"/>
              <a:ea typeface="微软雅黑" panose="020B0503020204020204" charset="-122"/>
              <a:cs typeface="微软雅黑" panose="020B0503020204020204" charset="-122"/>
            </a:endParaRPr>
          </a:p>
          <a:p>
            <a:pPr algn="just">
              <a:lnSpc>
                <a:spcPct val="100000"/>
              </a:lnSpc>
              <a:spcAft>
                <a:spcPts val="0"/>
              </a:spcAft>
            </a:pPr>
            <a:r>
              <a:rPr lang="en-US" altLang="zh-CN" b="1" kern="100" dirty="0">
                <a:latin typeface="微软雅黑" panose="020B0503020204020204" charset="-122"/>
                <a:ea typeface="微软雅黑" panose="020B0503020204020204" charset="-122"/>
                <a:cs typeface="微软雅黑" panose="020B0503020204020204" charset="-122"/>
              </a:rPr>
              <a:t>②</a:t>
            </a:r>
            <a:r>
              <a:rPr lang="zh-CN" altLang="zh-CN" b="1" kern="100" dirty="0">
                <a:latin typeface="微软雅黑" panose="020B0503020204020204" charset="-122"/>
                <a:ea typeface="微软雅黑" panose="020B0503020204020204" charset="-122"/>
                <a:cs typeface="微软雅黑" panose="020B0503020204020204" charset="-122"/>
              </a:rPr>
              <a:t>温度影响酶活性，影响呼吸速率，进而影响能量供应，主动运输和胞吞、胞吐均受影响</a:t>
            </a:r>
            <a:r>
              <a:rPr lang="zh-CN" altLang="zh-CN" b="1" kern="100" dirty="0" smtClean="0">
                <a:latin typeface="微软雅黑" panose="020B0503020204020204" charset="-122"/>
                <a:ea typeface="微软雅黑" panose="020B0503020204020204" charset="-122"/>
                <a:cs typeface="微软雅黑" panose="020B0503020204020204" charset="-122"/>
              </a:rPr>
              <a:t>。</a:t>
            </a:r>
            <a:endParaRPr lang="zh-CN" altLang="zh-CN" b="1" kern="1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43865" y="405130"/>
            <a:ext cx="8091170" cy="737235"/>
          </a:xfrm>
          <a:prstGeom prst="rect">
            <a:avLst/>
          </a:prstGeom>
        </p:spPr>
        <p:txBody>
          <a:bodyPr wrap="square">
            <a:spAutoFit/>
          </a:bodyPr>
          <a:lstStyle/>
          <a:p>
            <a:pPr algn="just">
              <a:lnSpc>
                <a:spcPct val="150000"/>
              </a:lnSpc>
              <a:spcAft>
                <a:spcPts val="0"/>
              </a:spcAft>
            </a:pPr>
            <a:r>
              <a:rPr lang="en-US" altLang="zh-CN" sz="2800" kern="100" dirty="0">
                <a:latin typeface="+mj-ea"/>
                <a:ea typeface="+mj-ea"/>
                <a:cs typeface="Courier New" panose="02070309020205020404" pitchFamily="49" charset="0"/>
              </a:rPr>
              <a:t>4.</a:t>
            </a:r>
            <a:r>
              <a:rPr lang="zh-CN" altLang="zh-CN" sz="2800" kern="100" dirty="0">
                <a:latin typeface="+mj-ea"/>
                <a:ea typeface="+mj-ea"/>
                <a:cs typeface="Courier New" panose="02070309020205020404" pitchFamily="49" charset="0"/>
              </a:rPr>
              <a:t>巧用两种抑制剂探究物质跨膜运输的方式</a:t>
            </a:r>
            <a:endParaRPr lang="zh-CN" altLang="zh-CN" sz="2800" kern="100" dirty="0">
              <a:latin typeface="+mj-ea"/>
              <a:ea typeface="+mj-ea"/>
              <a:cs typeface="Courier New" panose="02070309020205020404" pitchFamily="49" charset="0"/>
            </a:endParaRPr>
          </a:p>
        </p:txBody>
      </p:sp>
      <p:pic>
        <p:nvPicPr>
          <p:cNvPr id="4098" name="Picture 2" descr="38"/>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46427" y="1629233"/>
            <a:ext cx="6821159" cy="2880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00308" y="199260"/>
            <a:ext cx="11889787" cy="6431280"/>
          </a:xfrm>
          <a:prstGeom prst="rect">
            <a:avLst/>
          </a:prstGeom>
          <a:noFill/>
          <a:ln w="9525">
            <a:noFill/>
          </a:ln>
        </p:spPr>
        <p:txBody>
          <a:bodyPr wrap="square">
            <a:spAutoFit/>
          </a:bodyPr>
          <a:p>
            <a:pPr indent="0" fontAlgn="auto">
              <a:spcBef>
                <a:spcPts val="1200"/>
              </a:spcBef>
            </a:pPr>
            <a:r>
              <a:rPr lang="zh-CN">
                <a:solidFill>
                  <a:srgbClr val="FF0000"/>
                </a:solidFill>
                <a:latin typeface="微软雅黑" panose="020B0503020204020204" charset="-122"/>
                <a:ea typeface="微软雅黑" panose="020B0503020204020204" charset="-122"/>
                <a:cs typeface="微软雅黑" panose="020B0503020204020204" charset="-122"/>
              </a:rPr>
              <a:t>易错易混再巩固</a:t>
            </a:r>
            <a:endParaRPr lang="en-US">
              <a:solidFill>
                <a:srgbClr val="222222"/>
              </a:solidFill>
              <a:latin typeface="微软雅黑" panose="020B0503020204020204" charset="-122"/>
              <a:ea typeface="微软雅黑" panose="020B0503020204020204" charset="-122"/>
              <a:cs typeface="微软雅黑" panose="020B0503020204020204" charset="-122"/>
            </a:endParaRPr>
          </a:p>
          <a:p>
            <a:pPr indent="0" fontAlgn="auto">
              <a:spcBef>
                <a:spcPts val="1200"/>
              </a:spcBef>
            </a:pPr>
            <a:r>
              <a:rPr lang="en-US" altLang="zh-CN">
                <a:solidFill>
                  <a:srgbClr val="222222"/>
                </a:solidFill>
                <a:latin typeface="微软雅黑" panose="020B0503020204020204" charset="-122"/>
                <a:ea typeface="微软雅黑" panose="020B0503020204020204" charset="-122"/>
                <a:cs typeface="微软雅黑" panose="020B0503020204020204" charset="-122"/>
              </a:rPr>
              <a:t>1.</a:t>
            </a:r>
            <a:r>
              <a:rPr lang="zh-CN" altLang="en-US">
                <a:solidFill>
                  <a:srgbClr val="222222"/>
                </a:solidFill>
                <a:latin typeface="微软雅黑" panose="020B0503020204020204" charset="-122"/>
                <a:ea typeface="微软雅黑" panose="020B0503020204020204" charset="-122"/>
                <a:cs typeface="微软雅黑" panose="020B0503020204020204" charset="-122"/>
                <a:sym typeface="+mn-ea"/>
              </a:rPr>
              <a:t>下列错误的有</a:t>
            </a:r>
            <a:r>
              <a:rPr lang="zh-CN" altLang="en-US" u="sng">
                <a:solidFill>
                  <a:srgbClr val="222222"/>
                </a:solidFill>
                <a:latin typeface="微软雅黑" panose="020B0503020204020204" charset="-122"/>
                <a:ea typeface="微软雅黑" panose="020B0503020204020204" charset="-122"/>
                <a:cs typeface="微软雅黑" panose="020B0503020204020204" charset="-122"/>
                <a:sym typeface="+mn-ea"/>
              </a:rPr>
              <a:t> </a:t>
            </a:r>
            <a:r>
              <a:rPr lang="en-US" altLang="zh-CN" u="sng">
                <a:solidFill>
                  <a:srgbClr val="222222"/>
                </a:solidFill>
                <a:latin typeface="微软雅黑" panose="020B0503020204020204" charset="-122"/>
                <a:ea typeface="微软雅黑" panose="020B0503020204020204" charset="-122"/>
                <a:cs typeface="微软雅黑" panose="020B0503020204020204" charset="-122"/>
                <a:sym typeface="+mn-ea"/>
              </a:rPr>
              <a:t>               </a:t>
            </a:r>
            <a:r>
              <a:rPr lang="zh-CN" altLang="en-US">
                <a:solidFill>
                  <a:srgbClr val="222222"/>
                </a:solidFill>
                <a:latin typeface="微软雅黑" panose="020B0503020204020204" charset="-122"/>
                <a:ea typeface="微软雅黑" panose="020B0503020204020204" charset="-122"/>
                <a:cs typeface="微软雅黑" panose="020B0503020204020204" charset="-122"/>
                <a:sym typeface="+mn-ea"/>
              </a:rPr>
              <a:t>。</a:t>
            </a:r>
            <a:endParaRPr lang="zh-CN" altLang="en-US">
              <a:solidFill>
                <a:srgbClr val="222222"/>
              </a:solidFill>
              <a:latin typeface="微软雅黑" panose="020B0503020204020204" charset="-122"/>
              <a:ea typeface="微软雅黑" panose="020B0503020204020204" charset="-122"/>
              <a:cs typeface="微软雅黑" panose="020B0503020204020204" charset="-122"/>
              <a:sym typeface="+mn-ea"/>
            </a:endParaRPr>
          </a:p>
          <a:p>
            <a:pPr indent="0" fontAlgn="auto">
              <a:spcBef>
                <a:spcPts val="1200"/>
              </a:spcBef>
            </a:pPr>
            <a:r>
              <a:rPr>
                <a:solidFill>
                  <a:srgbClr val="222222"/>
                </a:solidFill>
                <a:latin typeface="微软雅黑" panose="020B0503020204020204" charset="-122"/>
                <a:ea typeface="微软雅黑" panose="020B0503020204020204" charset="-122"/>
                <a:cs typeface="微软雅黑" panose="020B0503020204020204" charset="-122"/>
              </a:rPr>
              <a:t>(1)具有细胞壁的细胞</a:t>
            </a:r>
            <a:r>
              <a:rPr lang="zh-CN">
                <a:solidFill>
                  <a:srgbClr val="222222"/>
                </a:solidFill>
                <a:latin typeface="微软雅黑" panose="020B0503020204020204" charset="-122"/>
                <a:ea typeface="微软雅黑" panose="020B0503020204020204" charset="-122"/>
                <a:cs typeface="微软雅黑" panose="020B0503020204020204" charset="-122"/>
              </a:rPr>
              <a:t>不</a:t>
            </a:r>
            <a:r>
              <a:rPr>
                <a:solidFill>
                  <a:srgbClr val="222222"/>
                </a:solidFill>
                <a:latin typeface="微软雅黑" panose="020B0503020204020204" charset="-122"/>
                <a:ea typeface="微软雅黑" panose="020B0503020204020204" charset="-122"/>
                <a:cs typeface="微软雅黑" panose="020B0503020204020204" charset="-122"/>
              </a:rPr>
              <a:t>一定是植物细胞。</a:t>
            </a:r>
            <a:endParaRPr>
              <a:solidFill>
                <a:srgbClr val="222222"/>
              </a:solidFill>
              <a:latin typeface="微软雅黑" panose="020B0503020204020204" charset="-122"/>
              <a:ea typeface="微软雅黑" panose="020B0503020204020204" charset="-122"/>
              <a:cs typeface="微软雅黑" panose="020B0503020204020204" charset="-122"/>
            </a:endParaRPr>
          </a:p>
          <a:p>
            <a:pPr indent="0" fontAlgn="auto">
              <a:spcBef>
                <a:spcPts val="1200"/>
              </a:spcBef>
            </a:pPr>
            <a:r>
              <a:rPr>
                <a:solidFill>
                  <a:srgbClr val="222222"/>
                </a:solidFill>
                <a:latin typeface="微软雅黑" panose="020B0503020204020204" charset="-122"/>
                <a:ea typeface="微软雅黑" panose="020B0503020204020204" charset="-122"/>
                <a:cs typeface="微软雅黑" panose="020B0503020204020204" charset="-122"/>
              </a:rPr>
              <a:t>(2)</a:t>
            </a:r>
            <a:r>
              <a:rPr>
                <a:solidFill>
                  <a:srgbClr val="222222"/>
                </a:solidFill>
                <a:latin typeface="微软雅黑" panose="020B0503020204020204" charset="-122"/>
                <a:ea typeface="微软雅黑" panose="020B0503020204020204" charset="-122"/>
                <a:cs typeface="微软雅黑" panose="020B0503020204020204" charset="-122"/>
                <a:sym typeface="+mn-ea"/>
              </a:rPr>
              <a:t>没有叶绿体或光合色素就不能将无机物合成有机物</a:t>
            </a:r>
            <a:r>
              <a:rPr lang="zh-CN">
                <a:solidFill>
                  <a:srgbClr val="222222"/>
                </a:solidFill>
                <a:latin typeface="微软雅黑" panose="020B0503020204020204" charset="-122"/>
                <a:ea typeface="微软雅黑" panose="020B0503020204020204" charset="-122"/>
                <a:cs typeface="微软雅黑" panose="020B0503020204020204" charset="-122"/>
              </a:rPr>
              <a:t>，</a:t>
            </a:r>
            <a:r>
              <a:rPr>
                <a:solidFill>
                  <a:srgbClr val="222222"/>
                </a:solidFill>
                <a:latin typeface="微软雅黑" panose="020B0503020204020204" charset="-122"/>
                <a:ea typeface="微软雅黑" panose="020B0503020204020204" charset="-122"/>
                <a:cs typeface="微软雅黑" panose="020B0503020204020204" charset="-122"/>
                <a:sym typeface="+mn-ea"/>
              </a:rPr>
              <a:t>没有线粒体</a:t>
            </a:r>
            <a:r>
              <a:rPr lang="zh-CN">
                <a:solidFill>
                  <a:srgbClr val="222222"/>
                </a:solidFill>
                <a:latin typeface="微软雅黑" panose="020B0503020204020204" charset="-122"/>
                <a:ea typeface="微软雅黑" panose="020B0503020204020204" charset="-122"/>
                <a:cs typeface="微软雅黑" panose="020B0503020204020204" charset="-122"/>
                <a:sym typeface="+mn-ea"/>
              </a:rPr>
              <a:t>也可能</a:t>
            </a:r>
            <a:r>
              <a:rPr>
                <a:solidFill>
                  <a:srgbClr val="222222"/>
                </a:solidFill>
                <a:latin typeface="微软雅黑" panose="020B0503020204020204" charset="-122"/>
                <a:ea typeface="微软雅黑" panose="020B0503020204020204" charset="-122"/>
                <a:cs typeface="微软雅黑" panose="020B0503020204020204" charset="-122"/>
                <a:sym typeface="+mn-ea"/>
              </a:rPr>
              <a:t>能进行有氧呼吸</a:t>
            </a:r>
            <a:r>
              <a:rPr lang="zh-CN">
                <a:solidFill>
                  <a:srgbClr val="222222"/>
                </a:solidFill>
                <a:latin typeface="微软雅黑" panose="020B0503020204020204" charset="-122"/>
                <a:ea typeface="微软雅黑" panose="020B0503020204020204" charset="-122"/>
                <a:cs typeface="微软雅黑" panose="020B0503020204020204" charset="-122"/>
                <a:sym typeface="+mn-ea"/>
              </a:rPr>
              <a:t>。</a:t>
            </a:r>
            <a:endParaRPr>
              <a:solidFill>
                <a:srgbClr val="222222"/>
              </a:solidFill>
              <a:latin typeface="微软雅黑" panose="020B0503020204020204" charset="-122"/>
              <a:ea typeface="微软雅黑" panose="020B0503020204020204" charset="-122"/>
              <a:cs typeface="微软雅黑" panose="020B0503020204020204" charset="-122"/>
            </a:endParaRPr>
          </a:p>
          <a:p>
            <a:pPr indent="0" fontAlgn="auto">
              <a:spcBef>
                <a:spcPts val="1200"/>
              </a:spcBef>
            </a:pPr>
            <a:r>
              <a:rPr>
                <a:solidFill>
                  <a:srgbClr val="222222"/>
                </a:solidFill>
                <a:latin typeface="微软雅黑" panose="020B0503020204020204" charset="-122"/>
                <a:ea typeface="微软雅黑" panose="020B0503020204020204" charset="-122"/>
                <a:cs typeface="微软雅黑" panose="020B0503020204020204" charset="-122"/>
              </a:rPr>
              <a:t>(3)</a:t>
            </a:r>
            <a:r>
              <a:rPr>
                <a:solidFill>
                  <a:srgbClr val="222222"/>
                </a:solidFill>
                <a:latin typeface="微软雅黑" panose="020B0503020204020204" charset="-122"/>
                <a:ea typeface="微软雅黑" panose="020B0503020204020204" charset="-122"/>
                <a:cs typeface="微软雅黑" panose="020B0503020204020204" charset="-122"/>
                <a:sym typeface="+mn-ea"/>
              </a:rPr>
              <a:t>生物膜系统是真核生物特有的</a:t>
            </a:r>
            <a:r>
              <a:rPr lang="zh-CN">
                <a:solidFill>
                  <a:srgbClr val="222222"/>
                </a:solidFill>
                <a:latin typeface="微软雅黑" panose="020B0503020204020204" charset="-122"/>
                <a:ea typeface="微软雅黑" panose="020B0503020204020204" charset="-122"/>
                <a:cs typeface="微软雅黑" panose="020B0503020204020204" charset="-122"/>
                <a:sym typeface="+mn-ea"/>
              </a:rPr>
              <a:t>，</a:t>
            </a:r>
            <a:r>
              <a:rPr>
                <a:solidFill>
                  <a:srgbClr val="222222"/>
                </a:solidFill>
                <a:latin typeface="微软雅黑" panose="020B0503020204020204" charset="-122"/>
                <a:ea typeface="微软雅黑" panose="020B0503020204020204" charset="-122"/>
                <a:cs typeface="微软雅黑" panose="020B0503020204020204" charset="-122"/>
                <a:sym typeface="+mn-ea"/>
              </a:rPr>
              <a:t>内质网是生物膜系统的中心。</a:t>
            </a:r>
            <a:endParaRPr>
              <a:solidFill>
                <a:srgbClr val="222222"/>
              </a:solidFill>
              <a:latin typeface="微软雅黑" panose="020B0503020204020204" charset="-122"/>
              <a:ea typeface="微软雅黑" panose="020B0503020204020204" charset="-122"/>
              <a:cs typeface="微软雅黑" panose="020B0503020204020204" charset="-122"/>
            </a:endParaRPr>
          </a:p>
          <a:p>
            <a:pPr indent="0" fontAlgn="auto">
              <a:spcBef>
                <a:spcPts val="1200"/>
              </a:spcBef>
            </a:pPr>
            <a:r>
              <a:rPr>
                <a:solidFill>
                  <a:srgbClr val="222222"/>
                </a:solidFill>
                <a:latin typeface="微软雅黑" panose="020B0503020204020204" charset="-122"/>
                <a:ea typeface="微软雅黑" panose="020B0503020204020204" charset="-122"/>
                <a:cs typeface="微软雅黑" panose="020B0503020204020204" charset="-122"/>
              </a:rPr>
              <a:t>(4)分泌蛋白的合成、分泌过程</a:t>
            </a:r>
            <a:r>
              <a:rPr lang="zh-CN">
                <a:solidFill>
                  <a:srgbClr val="222222"/>
                </a:solidFill>
                <a:latin typeface="微软雅黑" panose="020B0503020204020204" charset="-122"/>
                <a:ea typeface="微软雅黑" panose="020B0503020204020204" charset="-122"/>
                <a:cs typeface="微软雅黑" panose="020B0503020204020204" charset="-122"/>
              </a:rPr>
              <a:t>中，</a:t>
            </a:r>
            <a:r>
              <a:rPr>
                <a:solidFill>
                  <a:srgbClr val="222222"/>
                </a:solidFill>
                <a:latin typeface="微软雅黑" panose="020B0503020204020204" charset="-122"/>
                <a:ea typeface="微软雅黑" panose="020B0503020204020204" charset="-122"/>
                <a:cs typeface="微软雅黑" panose="020B0503020204020204" charset="-122"/>
              </a:rPr>
              <a:t>内质网是细胞内蛋白质合成和加工的“车间”；高尔基体可加工、修饰蛋白质。</a:t>
            </a:r>
            <a:endParaRPr>
              <a:solidFill>
                <a:srgbClr val="222222"/>
              </a:solidFill>
              <a:latin typeface="微软雅黑" panose="020B0503020204020204" charset="-122"/>
              <a:ea typeface="微软雅黑" panose="020B0503020204020204" charset="-122"/>
              <a:cs typeface="微软雅黑" panose="020B0503020204020204" charset="-122"/>
            </a:endParaRPr>
          </a:p>
          <a:p>
            <a:pPr indent="0" fontAlgn="auto">
              <a:spcBef>
                <a:spcPts val="1200"/>
              </a:spcBef>
            </a:pPr>
            <a:r>
              <a:rPr>
                <a:solidFill>
                  <a:srgbClr val="222222"/>
                </a:solidFill>
                <a:latin typeface="微软雅黑" panose="020B0503020204020204" charset="-122"/>
                <a:ea typeface="微软雅黑" panose="020B0503020204020204" charset="-122"/>
                <a:cs typeface="微软雅黑" panose="020B0503020204020204" charset="-122"/>
              </a:rPr>
              <a:t>(</a:t>
            </a:r>
            <a:r>
              <a:rPr lang="en-US">
                <a:solidFill>
                  <a:srgbClr val="222222"/>
                </a:solidFill>
                <a:latin typeface="微软雅黑" panose="020B0503020204020204" charset="-122"/>
                <a:ea typeface="微软雅黑" panose="020B0503020204020204" charset="-122"/>
                <a:cs typeface="微软雅黑" panose="020B0503020204020204" charset="-122"/>
              </a:rPr>
              <a:t>5</a:t>
            </a:r>
            <a:r>
              <a:rPr>
                <a:solidFill>
                  <a:srgbClr val="222222"/>
                </a:solidFill>
                <a:latin typeface="微软雅黑" panose="020B0503020204020204" charset="-122"/>
                <a:ea typeface="微软雅黑" panose="020B0503020204020204" charset="-122"/>
                <a:cs typeface="微软雅黑" panose="020B0503020204020204" charset="-122"/>
              </a:rPr>
              <a:t>)</a:t>
            </a:r>
            <a:r>
              <a:rPr lang="zh-CN">
                <a:solidFill>
                  <a:srgbClr val="222222"/>
                </a:solidFill>
                <a:latin typeface="微软雅黑" panose="020B0503020204020204" charset="-122"/>
                <a:ea typeface="微软雅黑" panose="020B0503020204020204" charset="-122"/>
                <a:cs typeface="微软雅黑" panose="020B0503020204020204" charset="-122"/>
              </a:rPr>
              <a:t>动作电位的产生过程</a:t>
            </a:r>
            <a:r>
              <a:rPr>
                <a:solidFill>
                  <a:srgbClr val="222222"/>
                </a:solidFill>
                <a:latin typeface="微软雅黑" panose="020B0503020204020204" charset="-122"/>
                <a:ea typeface="微软雅黑" panose="020B0503020204020204" charset="-122"/>
                <a:cs typeface="微软雅黑" panose="020B0503020204020204" charset="-122"/>
              </a:rPr>
              <a:t>体现了生物膜的选择透过性；</a:t>
            </a:r>
            <a:r>
              <a:rPr lang="zh-CN">
                <a:solidFill>
                  <a:srgbClr val="222222"/>
                </a:solidFill>
                <a:latin typeface="微软雅黑" panose="020B0503020204020204" charset="-122"/>
                <a:ea typeface="微软雅黑" panose="020B0503020204020204" charset="-122"/>
                <a:cs typeface="微软雅黑" panose="020B0503020204020204" charset="-122"/>
              </a:rPr>
              <a:t>递质的释放</a:t>
            </a:r>
            <a:r>
              <a:rPr>
                <a:solidFill>
                  <a:srgbClr val="222222"/>
                </a:solidFill>
                <a:latin typeface="微软雅黑" panose="020B0503020204020204" charset="-122"/>
                <a:ea typeface="微软雅黑" panose="020B0503020204020204" charset="-122"/>
                <a:cs typeface="微软雅黑" panose="020B0503020204020204" charset="-122"/>
              </a:rPr>
              <a:t>体现了生物膜的流动性。</a:t>
            </a:r>
            <a:endParaRPr>
              <a:solidFill>
                <a:srgbClr val="222222"/>
              </a:solidFill>
              <a:latin typeface="微软雅黑" panose="020B0503020204020204" charset="-122"/>
              <a:ea typeface="微软雅黑" panose="020B0503020204020204" charset="-122"/>
              <a:cs typeface="微软雅黑" panose="020B0503020204020204" charset="-122"/>
            </a:endParaRPr>
          </a:p>
          <a:p>
            <a:pPr indent="0" fontAlgn="auto">
              <a:spcBef>
                <a:spcPts val="1200"/>
              </a:spcBef>
            </a:pPr>
            <a:r>
              <a:rPr>
                <a:solidFill>
                  <a:srgbClr val="222222"/>
                </a:solidFill>
                <a:latin typeface="微软雅黑" panose="020B0503020204020204" charset="-122"/>
                <a:ea typeface="微软雅黑" panose="020B0503020204020204" charset="-122"/>
                <a:cs typeface="微软雅黑" panose="020B0503020204020204" charset="-122"/>
              </a:rPr>
              <a:t>(</a:t>
            </a:r>
            <a:r>
              <a:rPr lang="en-US">
                <a:solidFill>
                  <a:srgbClr val="222222"/>
                </a:solidFill>
                <a:latin typeface="微软雅黑" panose="020B0503020204020204" charset="-122"/>
                <a:ea typeface="微软雅黑" panose="020B0503020204020204" charset="-122"/>
                <a:cs typeface="微软雅黑" panose="020B0503020204020204" charset="-122"/>
              </a:rPr>
              <a:t>6</a:t>
            </a:r>
            <a:r>
              <a:rPr>
                <a:solidFill>
                  <a:srgbClr val="222222"/>
                </a:solidFill>
                <a:latin typeface="微软雅黑" panose="020B0503020204020204" charset="-122"/>
                <a:ea typeface="微软雅黑" panose="020B0503020204020204" charset="-122"/>
                <a:cs typeface="微软雅黑" panose="020B0503020204020204" charset="-122"/>
              </a:rPr>
              <a:t>)主动运输</a:t>
            </a:r>
            <a:r>
              <a:rPr lang="zh-CN">
                <a:solidFill>
                  <a:srgbClr val="222222"/>
                </a:solidFill>
                <a:latin typeface="微软雅黑" panose="020B0503020204020204" charset="-122"/>
                <a:ea typeface="微软雅黑" panose="020B0503020204020204" charset="-122"/>
                <a:cs typeface="微软雅黑" panose="020B0503020204020204" charset="-122"/>
              </a:rPr>
              <a:t>一定伴随</a:t>
            </a:r>
            <a:r>
              <a:rPr>
                <a:solidFill>
                  <a:srgbClr val="222222"/>
                </a:solidFill>
                <a:latin typeface="微软雅黑" panose="020B0503020204020204" charset="-122"/>
                <a:ea typeface="微软雅黑" panose="020B0503020204020204" charset="-122"/>
                <a:cs typeface="微软雅黑" panose="020B0503020204020204" charset="-122"/>
              </a:rPr>
              <a:t>ATP</a:t>
            </a:r>
            <a:r>
              <a:rPr lang="zh-CN">
                <a:solidFill>
                  <a:srgbClr val="222222"/>
                </a:solidFill>
                <a:latin typeface="微软雅黑" panose="020B0503020204020204" charset="-122"/>
                <a:ea typeface="微软雅黑" panose="020B0503020204020204" charset="-122"/>
                <a:cs typeface="微软雅黑" panose="020B0503020204020204" charset="-122"/>
              </a:rPr>
              <a:t>水解，</a:t>
            </a:r>
            <a:r>
              <a:rPr>
                <a:solidFill>
                  <a:srgbClr val="222222"/>
                </a:solidFill>
                <a:latin typeface="微软雅黑" panose="020B0503020204020204" charset="-122"/>
                <a:ea typeface="微软雅黑" panose="020B0503020204020204" charset="-122"/>
                <a:cs typeface="微软雅黑" panose="020B0503020204020204" charset="-122"/>
                <a:sym typeface="+mn-ea"/>
              </a:rPr>
              <a:t>与主动运输有关的细胞器</a:t>
            </a:r>
            <a:r>
              <a:rPr lang="zh-CN">
                <a:solidFill>
                  <a:srgbClr val="222222"/>
                </a:solidFill>
                <a:latin typeface="微软雅黑" panose="020B0503020204020204" charset="-122"/>
                <a:ea typeface="微软雅黑" panose="020B0503020204020204" charset="-122"/>
                <a:cs typeface="微软雅黑" panose="020B0503020204020204" charset="-122"/>
                <a:sym typeface="+mn-ea"/>
              </a:rPr>
              <a:t>有</a:t>
            </a:r>
            <a:r>
              <a:rPr>
                <a:solidFill>
                  <a:srgbClr val="222222"/>
                </a:solidFill>
                <a:latin typeface="微软雅黑" panose="020B0503020204020204" charset="-122"/>
                <a:ea typeface="微软雅黑" panose="020B0503020204020204" charset="-122"/>
                <a:cs typeface="微软雅黑" panose="020B0503020204020204" charset="-122"/>
                <a:sym typeface="+mn-ea"/>
              </a:rPr>
              <a:t>线粒体</a:t>
            </a:r>
            <a:r>
              <a:rPr lang="zh-CN">
                <a:solidFill>
                  <a:srgbClr val="222222"/>
                </a:solidFill>
                <a:latin typeface="微软雅黑" panose="020B0503020204020204" charset="-122"/>
                <a:ea typeface="微软雅黑" panose="020B0503020204020204" charset="-122"/>
                <a:cs typeface="微软雅黑" panose="020B0503020204020204" charset="-122"/>
                <a:sym typeface="+mn-ea"/>
              </a:rPr>
              <a:t>和</a:t>
            </a:r>
            <a:r>
              <a:rPr>
                <a:solidFill>
                  <a:srgbClr val="222222"/>
                </a:solidFill>
                <a:latin typeface="微软雅黑" panose="020B0503020204020204" charset="-122"/>
                <a:ea typeface="微软雅黑" panose="020B0503020204020204" charset="-122"/>
                <a:cs typeface="微软雅黑" panose="020B0503020204020204" charset="-122"/>
                <a:sym typeface="+mn-ea"/>
              </a:rPr>
              <a:t>核糖体</a:t>
            </a:r>
            <a:r>
              <a:rPr lang="zh-CN">
                <a:solidFill>
                  <a:srgbClr val="222222"/>
                </a:solidFill>
                <a:latin typeface="微软雅黑" panose="020B0503020204020204" charset="-122"/>
                <a:ea typeface="微软雅黑" panose="020B0503020204020204" charset="-122"/>
                <a:cs typeface="微软雅黑" panose="020B0503020204020204" charset="-122"/>
                <a:sym typeface="+mn-ea"/>
              </a:rPr>
              <a:t>。</a:t>
            </a:r>
            <a:endParaRPr lang="zh-CN">
              <a:solidFill>
                <a:srgbClr val="222222"/>
              </a:solidFill>
              <a:latin typeface="微软雅黑" panose="020B0503020204020204" charset="-122"/>
              <a:ea typeface="微软雅黑" panose="020B0503020204020204" charset="-122"/>
              <a:cs typeface="微软雅黑" panose="020B0503020204020204" charset="-122"/>
              <a:sym typeface="+mn-ea"/>
            </a:endParaRPr>
          </a:p>
          <a:p>
            <a:pPr indent="0" fontAlgn="auto">
              <a:spcBef>
                <a:spcPts val="1200"/>
              </a:spcBef>
            </a:pPr>
            <a:r>
              <a:rPr>
                <a:solidFill>
                  <a:srgbClr val="222222"/>
                </a:solidFill>
                <a:latin typeface="微软雅黑" panose="020B0503020204020204" charset="-122"/>
                <a:ea typeface="微软雅黑" panose="020B0503020204020204" charset="-122"/>
                <a:cs typeface="微软雅黑" panose="020B0503020204020204" charset="-122"/>
                <a:sym typeface="+mn-ea"/>
              </a:rPr>
              <a:t>(</a:t>
            </a:r>
            <a:r>
              <a:rPr lang="en-US">
                <a:solidFill>
                  <a:srgbClr val="222222"/>
                </a:solidFill>
                <a:latin typeface="微软雅黑" panose="020B0503020204020204" charset="-122"/>
                <a:ea typeface="微软雅黑" panose="020B0503020204020204" charset="-122"/>
                <a:cs typeface="微软雅黑" panose="020B0503020204020204" charset="-122"/>
                <a:sym typeface="+mn-ea"/>
              </a:rPr>
              <a:t>7</a:t>
            </a:r>
            <a:r>
              <a:rPr>
                <a:solidFill>
                  <a:srgbClr val="222222"/>
                </a:solidFill>
                <a:latin typeface="微软雅黑" panose="020B0503020204020204" charset="-122"/>
                <a:ea typeface="微软雅黑" panose="020B0503020204020204" charset="-122"/>
                <a:cs typeface="微软雅黑" panose="020B0503020204020204" charset="-122"/>
                <a:sym typeface="+mn-ea"/>
              </a:rPr>
              <a:t>)</a:t>
            </a:r>
            <a:r>
              <a:rPr>
                <a:solidFill>
                  <a:srgbClr val="222222"/>
                </a:solidFill>
                <a:latin typeface="微软雅黑" panose="020B0503020204020204" charset="-122"/>
                <a:ea typeface="微软雅黑" panose="020B0503020204020204" charset="-122"/>
                <a:cs typeface="微软雅黑" panose="020B0503020204020204" charset="-122"/>
              </a:rPr>
              <a:t>不属于真核生物的就是原核生物</a:t>
            </a:r>
            <a:endParaRPr>
              <a:solidFill>
                <a:srgbClr val="222222"/>
              </a:solidFill>
              <a:latin typeface="微软雅黑" panose="020B0503020204020204" charset="-122"/>
              <a:ea typeface="微软雅黑" panose="020B0503020204020204" charset="-122"/>
              <a:cs typeface="微软雅黑" panose="020B0503020204020204" charset="-122"/>
            </a:endParaRPr>
          </a:p>
          <a:p>
            <a:pPr indent="0" fontAlgn="auto">
              <a:spcBef>
                <a:spcPts val="1200"/>
              </a:spcBef>
            </a:pPr>
            <a:r>
              <a:rPr lang="en-US" altLang="zh-CN" b="1">
                <a:solidFill>
                  <a:srgbClr val="222222"/>
                </a:solidFill>
                <a:latin typeface="+mn-ea"/>
                <a:cs typeface="+mn-ea"/>
              </a:rPr>
              <a:t>2.</a:t>
            </a:r>
            <a:r>
              <a:rPr lang="zh-CN" altLang="en-US" b="1">
                <a:solidFill>
                  <a:srgbClr val="222222"/>
                </a:solidFill>
                <a:latin typeface="+mn-ea"/>
                <a:cs typeface="+mn-ea"/>
              </a:rPr>
              <a:t>渗透作用：</a:t>
            </a:r>
            <a:endParaRPr lang="zh-CN" altLang="en-US" b="1">
              <a:solidFill>
                <a:srgbClr val="FF0000"/>
              </a:solidFill>
              <a:latin typeface="+mn-ea"/>
              <a:cs typeface="+mn-ea"/>
            </a:endParaRPr>
          </a:p>
          <a:p>
            <a:pPr indent="0" fontAlgn="auto">
              <a:spcBef>
                <a:spcPts val="1200"/>
              </a:spcBef>
            </a:pPr>
            <a:r>
              <a:rPr lang="zh-CN" altLang="en-US" b="1">
                <a:solidFill>
                  <a:srgbClr val="222222"/>
                </a:solidFill>
                <a:latin typeface="+mn-ea"/>
                <a:cs typeface="+mn-ea"/>
              </a:rPr>
              <a:t>主动运输：</a:t>
            </a:r>
            <a:endParaRPr lang="zh-CN" altLang="en-US" b="1">
              <a:solidFill>
                <a:srgbClr val="FF0000"/>
              </a:solidFill>
              <a:latin typeface="+mn-ea"/>
              <a:cs typeface="+mn-ea"/>
            </a:endParaRPr>
          </a:p>
        </p:txBody>
      </p:sp>
      <p:sp>
        <p:nvSpPr>
          <p:cNvPr id="2" name="文本框 1"/>
          <p:cNvSpPr txBox="1"/>
          <p:nvPr/>
        </p:nvSpPr>
        <p:spPr>
          <a:xfrm>
            <a:off x="2494915" y="692785"/>
            <a:ext cx="2160270" cy="460375"/>
          </a:xfrm>
          <a:prstGeom prst="rect">
            <a:avLst/>
          </a:prstGeom>
          <a:noFill/>
        </p:spPr>
        <p:txBody>
          <a:bodyPr wrap="square" rtlCol="0" anchor="t">
            <a:spAutoFit/>
          </a:bodyPr>
          <a:p>
            <a:r>
              <a:rPr lang="en-US" b="1">
                <a:solidFill>
                  <a:srgbClr val="FF0000"/>
                </a:solidFill>
                <a:latin typeface="+mn-ea"/>
                <a:cs typeface="+mn-ea"/>
                <a:sym typeface="+mn-ea"/>
              </a:rPr>
              <a:t>(2)(6)</a:t>
            </a:r>
            <a:r>
              <a:rPr lang="en-US" b="1">
                <a:solidFill>
                  <a:srgbClr val="FF0000"/>
                </a:solidFill>
                <a:latin typeface="+mn-ea"/>
                <a:cs typeface="+mn-ea"/>
                <a:sym typeface="+mn-ea"/>
              </a:rPr>
              <a:t>(7)</a:t>
            </a:r>
            <a:endParaRPr lang="en-US" altLang="en-US" b="1">
              <a:solidFill>
                <a:srgbClr val="FF0000"/>
              </a:solidFill>
              <a:latin typeface="+mn-ea"/>
              <a:cs typeface="+mn-ea"/>
              <a:sym typeface="+mn-ea"/>
            </a:endParaRPr>
          </a:p>
        </p:txBody>
      </p:sp>
      <p:sp>
        <p:nvSpPr>
          <p:cNvPr id="4" name="文本框 3"/>
          <p:cNvSpPr txBox="1"/>
          <p:nvPr/>
        </p:nvSpPr>
        <p:spPr>
          <a:xfrm>
            <a:off x="1774825" y="6050280"/>
            <a:ext cx="10338435" cy="829945"/>
          </a:xfrm>
          <a:prstGeom prst="rect">
            <a:avLst/>
          </a:prstGeom>
          <a:noFill/>
        </p:spPr>
        <p:txBody>
          <a:bodyPr wrap="square" rtlCol="0" anchor="t">
            <a:spAutoFit/>
          </a:bodyPr>
          <a:p>
            <a:pPr indent="0" fontAlgn="auto">
              <a:spcBef>
                <a:spcPts val="1200"/>
              </a:spcBef>
            </a:pPr>
            <a:r>
              <a:rPr lang="zh-CN" altLang="en-US" b="1">
                <a:solidFill>
                  <a:srgbClr val="FF0000"/>
                </a:solidFill>
                <a:latin typeface="+mn-ea"/>
                <a:cs typeface="+mn-ea"/>
                <a:sym typeface="+mn-ea"/>
              </a:rPr>
              <a:t>物质逆浓度梯度进行跨膜运输，需要载体蛋白的协助，同时还需要消耗细胞内化学反应所释放的能量，这种方式叫作主动运输。</a:t>
            </a:r>
            <a:endParaRPr lang="zh-CN" altLang="en-US"/>
          </a:p>
        </p:txBody>
      </p:sp>
      <p:sp>
        <p:nvSpPr>
          <p:cNvPr id="5" name="文本框 4"/>
          <p:cNvSpPr txBox="1"/>
          <p:nvPr/>
        </p:nvSpPr>
        <p:spPr>
          <a:xfrm>
            <a:off x="2350770" y="5589905"/>
            <a:ext cx="8448040" cy="460375"/>
          </a:xfrm>
          <a:prstGeom prst="rect">
            <a:avLst/>
          </a:prstGeom>
          <a:noFill/>
        </p:spPr>
        <p:txBody>
          <a:bodyPr wrap="none" rtlCol="0">
            <a:spAutoFit/>
          </a:bodyPr>
          <a:p>
            <a:pPr algn="l"/>
            <a:r>
              <a:rPr lang="zh-CN" altLang="en-US" b="1">
                <a:solidFill>
                  <a:srgbClr val="FF0000"/>
                </a:solidFill>
                <a:latin typeface="+mn-ea"/>
                <a:cs typeface="+mn-ea"/>
                <a:sym typeface="+mn-ea"/>
              </a:rPr>
              <a:t>水分子(或其他溶剂分子)通过半透膜的扩散，称为渗透作用。</a:t>
            </a:r>
            <a:endParaRPr lang="zh-CN" altLang="en-US" b="1">
              <a:solidFill>
                <a:srgbClr val="FF0000"/>
              </a:solidFill>
              <a:latin typeface="+mn-ea"/>
              <a:cs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325882" y="402982"/>
            <a:ext cx="11538648" cy="3415030"/>
          </a:xfrm>
          <a:prstGeom prst="rect">
            <a:avLst/>
          </a:prstGeom>
        </p:spPr>
        <p:txBody>
          <a:bodyPr wrap="square">
            <a:spAutoFit/>
          </a:bodyPr>
          <a:lstStyle/>
          <a:p>
            <a:pPr algn="just">
              <a:lnSpc>
                <a:spcPct val="100000"/>
              </a:lnSpc>
              <a:spcBef>
                <a:spcPts val="0"/>
              </a:spcBef>
              <a:spcAft>
                <a:spcPts val="0"/>
              </a:spcAft>
            </a:pPr>
            <a:r>
              <a:rPr lang="en-US" altLang="zh-CN" kern="100" dirty="0">
                <a:latin typeface="微软雅黑" panose="020B0503020204020204" charset="-122"/>
                <a:ea typeface="微软雅黑" panose="020B0503020204020204" charset="-122"/>
                <a:cs typeface="微软雅黑" panose="020B0503020204020204" charset="-122"/>
              </a:rPr>
              <a:t>1.(2022·</a:t>
            </a:r>
            <a:r>
              <a:rPr lang="zh-CN" altLang="zh-CN" kern="100" dirty="0">
                <a:latin typeface="微软雅黑" panose="020B0503020204020204" charset="-122"/>
                <a:ea typeface="微软雅黑" panose="020B0503020204020204" charset="-122"/>
                <a:cs typeface="微软雅黑" panose="020B0503020204020204" charset="-122"/>
              </a:rPr>
              <a:t>全国甲，</a:t>
            </a:r>
            <a:r>
              <a:rPr lang="en-US" altLang="zh-CN" kern="100" dirty="0">
                <a:latin typeface="微软雅黑" panose="020B0503020204020204" charset="-122"/>
                <a:ea typeface="微软雅黑" panose="020B0503020204020204" charset="-122"/>
                <a:cs typeface="微软雅黑" panose="020B0503020204020204" charset="-122"/>
              </a:rPr>
              <a:t>2)</a:t>
            </a:r>
            <a:r>
              <a:rPr lang="zh-CN" altLang="zh-CN" kern="100" dirty="0">
                <a:latin typeface="微软雅黑" panose="020B0503020204020204" charset="-122"/>
                <a:ea typeface="微软雅黑" panose="020B0503020204020204" charset="-122"/>
                <a:cs typeface="微软雅黑" panose="020B0503020204020204" charset="-122"/>
              </a:rPr>
              <a:t>植物成熟叶肉细胞的细胞液浓度可以不同。现将</a:t>
            </a:r>
            <a:r>
              <a:rPr lang="en-US" altLang="zh-CN" kern="100" dirty="0">
                <a:latin typeface="微软雅黑" panose="020B0503020204020204" charset="-122"/>
                <a:ea typeface="微软雅黑" panose="020B0503020204020204" charset="-122"/>
                <a:cs typeface="微软雅黑" panose="020B0503020204020204" charset="-122"/>
              </a:rPr>
              <a:t>a</a:t>
            </a:r>
            <a:r>
              <a:rPr lang="zh-CN" altLang="zh-CN" kern="100" dirty="0">
                <a:latin typeface="微软雅黑" panose="020B0503020204020204" charset="-122"/>
                <a:ea typeface="微软雅黑" panose="020B0503020204020204" charset="-122"/>
                <a:cs typeface="微软雅黑" panose="020B0503020204020204" charset="-122"/>
              </a:rPr>
              <a:t>、</a:t>
            </a:r>
            <a:r>
              <a:rPr lang="en-US" altLang="zh-CN" kern="100" dirty="0">
                <a:latin typeface="微软雅黑" panose="020B0503020204020204" charset="-122"/>
                <a:ea typeface="微软雅黑" panose="020B0503020204020204" charset="-122"/>
                <a:cs typeface="微软雅黑" panose="020B0503020204020204" charset="-122"/>
              </a:rPr>
              <a:t>b</a:t>
            </a:r>
            <a:r>
              <a:rPr lang="zh-CN" altLang="zh-CN" kern="100" dirty="0">
                <a:latin typeface="微软雅黑" panose="020B0503020204020204" charset="-122"/>
                <a:ea typeface="微软雅黑" panose="020B0503020204020204" charset="-122"/>
                <a:cs typeface="微软雅黑" panose="020B0503020204020204" charset="-122"/>
              </a:rPr>
              <a:t>、</a:t>
            </a:r>
            <a:r>
              <a:rPr lang="en-US" altLang="zh-CN" kern="100" dirty="0">
                <a:latin typeface="微软雅黑" panose="020B0503020204020204" charset="-122"/>
                <a:ea typeface="微软雅黑" panose="020B0503020204020204" charset="-122"/>
                <a:cs typeface="微软雅黑" panose="020B0503020204020204" charset="-122"/>
              </a:rPr>
              <a:t>c</a:t>
            </a:r>
            <a:r>
              <a:rPr lang="zh-CN" altLang="zh-CN" kern="100" dirty="0">
                <a:latin typeface="微软雅黑" panose="020B0503020204020204" charset="-122"/>
                <a:ea typeface="微软雅黑" panose="020B0503020204020204" charset="-122"/>
                <a:cs typeface="微软雅黑" panose="020B0503020204020204" charset="-122"/>
              </a:rPr>
              <a:t>三种细胞液浓度不同的某种植物成熟叶肉细胞，分别放入三个装有相同浓度蔗糖溶液的试管中，当水分交换达到平衡时观察到：</a:t>
            </a:r>
            <a:r>
              <a:rPr lang="en-US" altLang="zh-CN" kern="100" dirty="0">
                <a:latin typeface="微软雅黑" panose="020B0503020204020204" charset="-122"/>
                <a:ea typeface="微软雅黑" panose="020B0503020204020204" charset="-122"/>
                <a:cs typeface="微软雅黑" panose="020B0503020204020204" charset="-122"/>
              </a:rPr>
              <a:t>①</a:t>
            </a:r>
            <a:r>
              <a:rPr lang="zh-CN" altLang="zh-CN" kern="100" dirty="0">
                <a:latin typeface="微软雅黑" panose="020B0503020204020204" charset="-122"/>
                <a:ea typeface="微软雅黑" panose="020B0503020204020204" charset="-122"/>
                <a:cs typeface="微软雅黑" panose="020B0503020204020204" charset="-122"/>
              </a:rPr>
              <a:t>细胞</a:t>
            </a:r>
            <a:r>
              <a:rPr lang="en-US" altLang="zh-CN" kern="100" dirty="0">
                <a:latin typeface="微软雅黑" panose="020B0503020204020204" charset="-122"/>
                <a:ea typeface="微软雅黑" panose="020B0503020204020204" charset="-122"/>
                <a:cs typeface="微软雅黑" panose="020B0503020204020204" charset="-122"/>
              </a:rPr>
              <a:t>a</a:t>
            </a:r>
            <a:r>
              <a:rPr lang="zh-CN" altLang="zh-CN" kern="100" dirty="0">
                <a:latin typeface="微软雅黑" panose="020B0503020204020204" charset="-122"/>
                <a:ea typeface="微软雅黑" panose="020B0503020204020204" charset="-122"/>
                <a:cs typeface="微软雅黑" panose="020B0503020204020204" charset="-122"/>
              </a:rPr>
              <a:t>未发生</a:t>
            </a:r>
            <a:r>
              <a:rPr lang="zh-CN" altLang="zh-CN" kern="100" spc="-100" dirty="0">
                <a:latin typeface="微软雅黑" panose="020B0503020204020204" charset="-122"/>
                <a:ea typeface="微软雅黑" panose="020B0503020204020204" charset="-122"/>
                <a:cs typeface="微软雅黑" panose="020B0503020204020204" charset="-122"/>
              </a:rPr>
              <a:t>变化；</a:t>
            </a:r>
            <a:r>
              <a:rPr lang="en-US" altLang="zh-CN" kern="100" spc="-100" dirty="0">
                <a:latin typeface="微软雅黑" panose="020B0503020204020204" charset="-122"/>
                <a:ea typeface="微软雅黑" panose="020B0503020204020204" charset="-122"/>
                <a:cs typeface="微软雅黑" panose="020B0503020204020204" charset="-122"/>
              </a:rPr>
              <a:t>②</a:t>
            </a:r>
            <a:r>
              <a:rPr lang="zh-CN" altLang="zh-CN" kern="100" spc="-100" dirty="0">
                <a:latin typeface="微软雅黑" panose="020B0503020204020204" charset="-122"/>
                <a:ea typeface="微软雅黑" panose="020B0503020204020204" charset="-122"/>
                <a:cs typeface="微软雅黑" panose="020B0503020204020204" charset="-122"/>
              </a:rPr>
              <a:t>细胞</a:t>
            </a:r>
            <a:r>
              <a:rPr lang="en-US" altLang="zh-CN" kern="100" spc="-100" dirty="0">
                <a:latin typeface="微软雅黑" panose="020B0503020204020204" charset="-122"/>
                <a:ea typeface="微软雅黑" panose="020B0503020204020204" charset="-122"/>
                <a:cs typeface="微软雅黑" panose="020B0503020204020204" charset="-122"/>
              </a:rPr>
              <a:t>b</a:t>
            </a:r>
            <a:r>
              <a:rPr lang="zh-CN" altLang="zh-CN" kern="100" spc="-100" dirty="0">
                <a:latin typeface="微软雅黑" panose="020B0503020204020204" charset="-122"/>
                <a:ea typeface="微软雅黑" panose="020B0503020204020204" charset="-122"/>
                <a:cs typeface="微软雅黑" panose="020B0503020204020204" charset="-122"/>
              </a:rPr>
              <a:t>体积增大；</a:t>
            </a:r>
            <a:r>
              <a:rPr lang="en-US" altLang="zh-CN" kern="100" spc="-100" dirty="0">
                <a:latin typeface="微软雅黑" panose="020B0503020204020204" charset="-122"/>
                <a:ea typeface="微软雅黑" panose="020B0503020204020204" charset="-122"/>
                <a:cs typeface="微软雅黑" panose="020B0503020204020204" charset="-122"/>
              </a:rPr>
              <a:t>③</a:t>
            </a:r>
            <a:r>
              <a:rPr lang="zh-CN" altLang="zh-CN" kern="100" spc="-100" dirty="0">
                <a:latin typeface="微软雅黑" panose="020B0503020204020204" charset="-122"/>
                <a:ea typeface="微软雅黑" panose="020B0503020204020204" charset="-122"/>
                <a:cs typeface="微软雅黑" panose="020B0503020204020204" charset="-122"/>
              </a:rPr>
              <a:t>细胞</a:t>
            </a:r>
            <a:r>
              <a:rPr lang="en-US" altLang="zh-CN" kern="100" spc="-100" dirty="0">
                <a:latin typeface="微软雅黑" panose="020B0503020204020204" charset="-122"/>
                <a:ea typeface="微软雅黑" panose="020B0503020204020204" charset="-122"/>
                <a:cs typeface="微软雅黑" panose="020B0503020204020204" charset="-122"/>
              </a:rPr>
              <a:t>c</a:t>
            </a:r>
            <a:r>
              <a:rPr lang="zh-CN" altLang="zh-CN" kern="100" spc="-100" dirty="0">
                <a:latin typeface="微软雅黑" panose="020B0503020204020204" charset="-122"/>
                <a:ea typeface="微软雅黑" panose="020B0503020204020204" charset="-122"/>
                <a:cs typeface="微软雅黑" panose="020B0503020204020204" charset="-122"/>
              </a:rPr>
              <a:t>发生了质壁分离。若在水分交换期间</a:t>
            </a:r>
            <a:r>
              <a:rPr lang="zh-CN" altLang="zh-CN" kern="100" dirty="0">
                <a:latin typeface="微软雅黑" panose="020B0503020204020204" charset="-122"/>
                <a:ea typeface="微软雅黑" panose="020B0503020204020204" charset="-122"/>
                <a:cs typeface="微软雅黑" panose="020B0503020204020204" charset="-122"/>
              </a:rPr>
              <a:t>细胞与蔗糖溶液没有溶质的交换，下列关于这一实验的叙述，不合理的是</a:t>
            </a:r>
            <a:endParaRPr lang="zh-CN" altLang="zh-CN" kern="100" dirty="0">
              <a:latin typeface="微软雅黑" panose="020B0503020204020204" charset="-122"/>
              <a:ea typeface="微软雅黑" panose="020B0503020204020204" charset="-122"/>
              <a:cs typeface="微软雅黑" panose="020B0503020204020204" charset="-122"/>
            </a:endParaRPr>
          </a:p>
          <a:p>
            <a:pPr algn="just">
              <a:lnSpc>
                <a:spcPct val="100000"/>
              </a:lnSpc>
              <a:spcBef>
                <a:spcPts val="0"/>
              </a:spcBef>
              <a:spcAft>
                <a:spcPts val="0"/>
              </a:spcAft>
            </a:pPr>
            <a:r>
              <a:rPr lang="en-US" altLang="zh-CN" kern="100" dirty="0">
                <a:latin typeface="微软雅黑" panose="020B0503020204020204" charset="-122"/>
                <a:ea typeface="微软雅黑" panose="020B0503020204020204" charset="-122"/>
                <a:cs typeface="微软雅黑" panose="020B0503020204020204" charset="-122"/>
              </a:rPr>
              <a:t>A.</a:t>
            </a:r>
            <a:r>
              <a:rPr lang="zh-CN" altLang="zh-CN" kern="100" dirty="0">
                <a:latin typeface="微软雅黑" panose="020B0503020204020204" charset="-122"/>
                <a:ea typeface="微软雅黑" panose="020B0503020204020204" charset="-122"/>
                <a:cs typeface="微软雅黑" panose="020B0503020204020204" charset="-122"/>
              </a:rPr>
              <a:t>水分交换前，细胞</a:t>
            </a:r>
            <a:r>
              <a:rPr lang="en-US" altLang="zh-CN" kern="100" dirty="0">
                <a:latin typeface="微软雅黑" panose="020B0503020204020204" charset="-122"/>
                <a:ea typeface="微软雅黑" panose="020B0503020204020204" charset="-122"/>
                <a:cs typeface="微软雅黑" panose="020B0503020204020204" charset="-122"/>
              </a:rPr>
              <a:t>b</a:t>
            </a:r>
            <a:r>
              <a:rPr lang="zh-CN" altLang="zh-CN" kern="100" dirty="0">
                <a:latin typeface="微软雅黑" panose="020B0503020204020204" charset="-122"/>
                <a:ea typeface="微软雅黑" panose="020B0503020204020204" charset="-122"/>
                <a:cs typeface="微软雅黑" panose="020B0503020204020204" charset="-122"/>
              </a:rPr>
              <a:t>的细胞液浓度大于外界蔗糖溶液的浓度</a:t>
            </a:r>
            <a:endParaRPr lang="zh-CN" altLang="zh-CN" kern="100" dirty="0">
              <a:latin typeface="微软雅黑" panose="020B0503020204020204" charset="-122"/>
              <a:ea typeface="微软雅黑" panose="020B0503020204020204" charset="-122"/>
              <a:cs typeface="微软雅黑" panose="020B0503020204020204" charset="-122"/>
            </a:endParaRPr>
          </a:p>
          <a:p>
            <a:pPr algn="just">
              <a:lnSpc>
                <a:spcPct val="100000"/>
              </a:lnSpc>
              <a:spcBef>
                <a:spcPts val="0"/>
              </a:spcBef>
              <a:spcAft>
                <a:spcPts val="0"/>
              </a:spcAft>
            </a:pPr>
            <a:r>
              <a:rPr lang="en-US" altLang="zh-CN" kern="100" dirty="0">
                <a:latin typeface="微软雅黑" panose="020B0503020204020204" charset="-122"/>
                <a:ea typeface="微软雅黑" panose="020B0503020204020204" charset="-122"/>
                <a:cs typeface="微软雅黑" panose="020B0503020204020204" charset="-122"/>
              </a:rPr>
              <a:t>B.</a:t>
            </a:r>
            <a:r>
              <a:rPr lang="zh-CN" altLang="zh-CN" kern="100" dirty="0">
                <a:latin typeface="微软雅黑" panose="020B0503020204020204" charset="-122"/>
                <a:ea typeface="微软雅黑" panose="020B0503020204020204" charset="-122"/>
                <a:cs typeface="微软雅黑" panose="020B0503020204020204" charset="-122"/>
              </a:rPr>
              <a:t>水分交换前，细胞液浓度大小关系为细胞</a:t>
            </a:r>
            <a:r>
              <a:rPr lang="en-US" altLang="zh-CN" kern="100" dirty="0">
                <a:latin typeface="微软雅黑" panose="020B0503020204020204" charset="-122"/>
                <a:ea typeface="微软雅黑" panose="020B0503020204020204" charset="-122"/>
                <a:cs typeface="微软雅黑" panose="020B0503020204020204" charset="-122"/>
              </a:rPr>
              <a:t>b</a:t>
            </a:r>
            <a:r>
              <a:rPr lang="zh-CN" altLang="zh-CN" kern="100" dirty="0">
                <a:latin typeface="微软雅黑" panose="020B0503020204020204" charset="-122"/>
                <a:ea typeface="微软雅黑" panose="020B0503020204020204" charset="-122"/>
                <a:cs typeface="微软雅黑" panose="020B0503020204020204" charset="-122"/>
              </a:rPr>
              <a:t>＞细胞</a:t>
            </a:r>
            <a:r>
              <a:rPr lang="en-US" altLang="zh-CN" kern="100" dirty="0">
                <a:latin typeface="微软雅黑" panose="020B0503020204020204" charset="-122"/>
                <a:ea typeface="微软雅黑" panose="020B0503020204020204" charset="-122"/>
                <a:cs typeface="微软雅黑" panose="020B0503020204020204" charset="-122"/>
              </a:rPr>
              <a:t>a</a:t>
            </a:r>
            <a:r>
              <a:rPr lang="zh-CN" altLang="zh-CN" kern="100" dirty="0">
                <a:latin typeface="微软雅黑" panose="020B0503020204020204" charset="-122"/>
                <a:ea typeface="微软雅黑" panose="020B0503020204020204" charset="-122"/>
                <a:cs typeface="微软雅黑" panose="020B0503020204020204" charset="-122"/>
              </a:rPr>
              <a:t>＞细胞</a:t>
            </a:r>
            <a:r>
              <a:rPr lang="en-US" altLang="zh-CN" kern="100" dirty="0">
                <a:latin typeface="微软雅黑" panose="020B0503020204020204" charset="-122"/>
                <a:ea typeface="微软雅黑" panose="020B0503020204020204" charset="-122"/>
                <a:cs typeface="微软雅黑" panose="020B0503020204020204" charset="-122"/>
              </a:rPr>
              <a:t>c</a:t>
            </a:r>
            <a:endParaRPr lang="zh-CN" altLang="zh-CN" kern="100" dirty="0">
              <a:latin typeface="微软雅黑" panose="020B0503020204020204" charset="-122"/>
              <a:ea typeface="微软雅黑" panose="020B0503020204020204" charset="-122"/>
              <a:cs typeface="微软雅黑" panose="020B0503020204020204" charset="-122"/>
            </a:endParaRPr>
          </a:p>
          <a:p>
            <a:pPr algn="just">
              <a:lnSpc>
                <a:spcPct val="100000"/>
              </a:lnSpc>
              <a:spcBef>
                <a:spcPts val="0"/>
              </a:spcBef>
              <a:spcAft>
                <a:spcPts val="0"/>
              </a:spcAft>
            </a:pPr>
            <a:r>
              <a:rPr lang="en-US" altLang="zh-CN" kern="100" dirty="0">
                <a:latin typeface="微软雅黑" panose="020B0503020204020204" charset="-122"/>
                <a:ea typeface="微软雅黑" panose="020B0503020204020204" charset="-122"/>
                <a:cs typeface="微软雅黑" panose="020B0503020204020204" charset="-122"/>
              </a:rPr>
              <a:t>C.</a:t>
            </a:r>
            <a:r>
              <a:rPr lang="zh-CN" altLang="zh-CN" kern="100" dirty="0">
                <a:latin typeface="微软雅黑" panose="020B0503020204020204" charset="-122"/>
                <a:ea typeface="微软雅黑" panose="020B0503020204020204" charset="-122"/>
                <a:cs typeface="微软雅黑" panose="020B0503020204020204" charset="-122"/>
              </a:rPr>
              <a:t>水分交换平衡时，细胞</a:t>
            </a:r>
            <a:r>
              <a:rPr lang="en-US" altLang="zh-CN" kern="100" dirty="0">
                <a:latin typeface="微软雅黑" panose="020B0503020204020204" charset="-122"/>
                <a:ea typeface="微软雅黑" panose="020B0503020204020204" charset="-122"/>
                <a:cs typeface="微软雅黑" panose="020B0503020204020204" charset="-122"/>
              </a:rPr>
              <a:t>c</a:t>
            </a:r>
            <a:r>
              <a:rPr lang="zh-CN" altLang="zh-CN" kern="100" dirty="0">
                <a:latin typeface="微软雅黑" panose="020B0503020204020204" charset="-122"/>
                <a:ea typeface="微软雅黑" panose="020B0503020204020204" charset="-122"/>
                <a:cs typeface="微软雅黑" panose="020B0503020204020204" charset="-122"/>
              </a:rPr>
              <a:t>的细胞液浓度大于细胞</a:t>
            </a:r>
            <a:r>
              <a:rPr lang="en-US" altLang="zh-CN" kern="100" dirty="0">
                <a:latin typeface="微软雅黑" panose="020B0503020204020204" charset="-122"/>
                <a:ea typeface="微软雅黑" panose="020B0503020204020204" charset="-122"/>
                <a:cs typeface="微软雅黑" panose="020B0503020204020204" charset="-122"/>
              </a:rPr>
              <a:t>a</a:t>
            </a:r>
            <a:r>
              <a:rPr lang="zh-CN" altLang="zh-CN" kern="100" dirty="0">
                <a:latin typeface="微软雅黑" panose="020B0503020204020204" charset="-122"/>
                <a:ea typeface="微软雅黑" panose="020B0503020204020204" charset="-122"/>
                <a:cs typeface="微软雅黑" panose="020B0503020204020204" charset="-122"/>
              </a:rPr>
              <a:t>的细胞液浓度</a:t>
            </a:r>
            <a:endParaRPr lang="zh-CN" altLang="zh-CN" kern="100" dirty="0">
              <a:latin typeface="微软雅黑" panose="020B0503020204020204" charset="-122"/>
              <a:ea typeface="微软雅黑" panose="020B0503020204020204" charset="-122"/>
              <a:cs typeface="微软雅黑" panose="020B0503020204020204" charset="-122"/>
            </a:endParaRPr>
          </a:p>
          <a:p>
            <a:pPr algn="just">
              <a:lnSpc>
                <a:spcPct val="100000"/>
              </a:lnSpc>
              <a:spcBef>
                <a:spcPts val="0"/>
              </a:spcBef>
              <a:spcAft>
                <a:spcPts val="0"/>
              </a:spcAft>
            </a:pPr>
            <a:r>
              <a:rPr lang="en-US" altLang="zh-CN" kern="100" dirty="0">
                <a:latin typeface="微软雅黑" panose="020B0503020204020204" charset="-122"/>
                <a:ea typeface="微软雅黑" panose="020B0503020204020204" charset="-122"/>
                <a:cs typeface="微软雅黑" panose="020B0503020204020204" charset="-122"/>
              </a:rPr>
              <a:t>D.</a:t>
            </a:r>
            <a:r>
              <a:rPr lang="zh-CN" altLang="zh-CN" kern="100" dirty="0">
                <a:latin typeface="微软雅黑" panose="020B0503020204020204" charset="-122"/>
                <a:ea typeface="微软雅黑" panose="020B0503020204020204" charset="-122"/>
                <a:cs typeface="微软雅黑" panose="020B0503020204020204" charset="-122"/>
              </a:rPr>
              <a:t>水分交换平衡时，细胞</a:t>
            </a:r>
            <a:r>
              <a:rPr lang="en-US" altLang="zh-CN" kern="100" dirty="0">
                <a:latin typeface="微软雅黑" panose="020B0503020204020204" charset="-122"/>
                <a:ea typeface="微软雅黑" panose="020B0503020204020204" charset="-122"/>
                <a:cs typeface="微软雅黑" panose="020B0503020204020204" charset="-122"/>
              </a:rPr>
              <a:t>c</a:t>
            </a:r>
            <a:r>
              <a:rPr lang="zh-CN" altLang="zh-CN" kern="100" dirty="0">
                <a:latin typeface="微软雅黑" panose="020B0503020204020204" charset="-122"/>
                <a:ea typeface="微软雅黑" panose="020B0503020204020204" charset="-122"/>
                <a:cs typeface="微软雅黑" panose="020B0503020204020204" charset="-122"/>
              </a:rPr>
              <a:t>的细胞液浓度等于外界蔗糖溶液的浓度</a:t>
            </a:r>
            <a:endParaRPr lang="zh-CN" altLang="zh-CN" kern="100" dirty="0">
              <a:effectLst/>
              <a:latin typeface="微软雅黑" panose="020B0503020204020204" charset="-122"/>
              <a:ea typeface="微软雅黑" panose="020B0503020204020204" charset="-122"/>
              <a:cs typeface="微软雅黑" panose="020B0503020204020204" charset="-122"/>
            </a:endParaRPr>
          </a:p>
        </p:txBody>
      </p:sp>
      <p:sp>
        <p:nvSpPr>
          <p:cNvPr id="2" name="椭圆 1"/>
          <p:cNvSpPr/>
          <p:nvPr/>
        </p:nvSpPr>
        <p:spPr>
          <a:xfrm>
            <a:off x="262890" y="2999105"/>
            <a:ext cx="504190" cy="356235"/>
          </a:xfrm>
          <a:prstGeom prst="ellipse">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12" name="矩形 11"/>
          <p:cNvSpPr/>
          <p:nvPr/>
        </p:nvSpPr>
        <p:spPr>
          <a:xfrm>
            <a:off x="317500" y="3996690"/>
            <a:ext cx="6586855" cy="1198880"/>
          </a:xfrm>
          <a:prstGeom prst="rect">
            <a:avLst/>
          </a:prstGeom>
        </p:spPr>
        <p:txBody>
          <a:bodyPr wrap="square">
            <a:spAutoFit/>
          </a:bodyPr>
          <a:p>
            <a:pPr algn="just" fontAlgn="auto">
              <a:lnSpc>
                <a:spcPct val="100000"/>
              </a:lnSpc>
              <a:spcAft>
                <a:spcPts val="0"/>
              </a:spcAft>
            </a:pPr>
            <a:r>
              <a:rPr lang="en-US" altLang="zh-CN" kern="100" dirty="0">
                <a:latin typeface="微软雅黑" panose="020B0503020204020204" charset="-122"/>
                <a:ea typeface="微软雅黑" panose="020B0503020204020204" charset="-122"/>
                <a:cs typeface="微软雅黑" panose="020B0503020204020204" charset="-122"/>
              </a:rPr>
              <a:t>2. (2022·</a:t>
            </a:r>
            <a:r>
              <a:rPr lang="zh-CN" altLang="zh-CN" kern="100" dirty="0">
                <a:latin typeface="微软雅黑" panose="020B0503020204020204" charset="-122"/>
                <a:ea typeface="微软雅黑" panose="020B0503020204020204" charset="-122"/>
                <a:cs typeface="微软雅黑" panose="020B0503020204020204" charset="-122"/>
              </a:rPr>
              <a:t>浙江</a:t>
            </a:r>
            <a:r>
              <a:rPr lang="en-US" altLang="zh-CN" kern="100" dirty="0">
                <a:latin typeface="微软雅黑" panose="020B0503020204020204" charset="-122"/>
                <a:ea typeface="微软雅黑" panose="020B0503020204020204" charset="-122"/>
                <a:cs typeface="微软雅黑" panose="020B0503020204020204" charset="-122"/>
              </a:rPr>
              <a:t>6</a:t>
            </a:r>
            <a:r>
              <a:rPr lang="zh-CN" altLang="zh-CN" kern="100" dirty="0">
                <a:latin typeface="微软雅黑" panose="020B0503020204020204" charset="-122"/>
                <a:ea typeface="微软雅黑" panose="020B0503020204020204" charset="-122"/>
                <a:cs typeface="微软雅黑" panose="020B0503020204020204" charset="-122"/>
              </a:rPr>
              <a:t>月选考，</a:t>
            </a:r>
            <a:r>
              <a:rPr lang="en-US" altLang="zh-CN" kern="100" dirty="0">
                <a:latin typeface="微软雅黑" panose="020B0503020204020204" charset="-122"/>
                <a:ea typeface="微软雅黑" panose="020B0503020204020204" charset="-122"/>
                <a:cs typeface="微软雅黑" panose="020B0503020204020204" charset="-122"/>
              </a:rPr>
              <a:t>11)“</a:t>
            </a:r>
            <a:r>
              <a:rPr lang="zh-CN" altLang="zh-CN" kern="100" dirty="0">
                <a:latin typeface="微软雅黑" panose="020B0503020204020204" charset="-122"/>
                <a:ea typeface="微软雅黑" panose="020B0503020204020204" charset="-122"/>
                <a:cs typeface="微软雅黑" panose="020B0503020204020204" charset="-122"/>
              </a:rPr>
              <a:t>观察洋葱表皮细胞的质壁分离及质壁分离复原</a:t>
            </a:r>
            <a:r>
              <a:rPr lang="en-US" altLang="zh-CN" kern="100" dirty="0">
                <a:latin typeface="微软雅黑" panose="020B0503020204020204" charset="-122"/>
                <a:ea typeface="微软雅黑" panose="020B0503020204020204" charset="-122"/>
                <a:cs typeface="微软雅黑" panose="020B0503020204020204" charset="-122"/>
              </a:rPr>
              <a:t>”</a:t>
            </a:r>
            <a:r>
              <a:rPr lang="zh-CN" altLang="zh-CN" kern="100" dirty="0">
                <a:latin typeface="微软雅黑" panose="020B0503020204020204" charset="-122"/>
                <a:ea typeface="微软雅黑" panose="020B0503020204020204" charset="-122"/>
                <a:cs typeface="微软雅黑" panose="020B0503020204020204" charset="-122"/>
              </a:rPr>
              <a:t>实验中，用显微镜观察到的结果如图所示。下列叙述正确的是</a:t>
            </a:r>
            <a:endParaRPr lang="zh-CN" altLang="zh-CN" kern="100" dirty="0">
              <a:effectLst/>
              <a:latin typeface="微软雅黑" panose="020B0503020204020204" charset="-122"/>
              <a:ea typeface="微软雅黑" panose="020B0503020204020204" charset="-122"/>
              <a:cs typeface="微软雅黑" panose="020B0503020204020204" charset="-122"/>
            </a:endParaRPr>
          </a:p>
        </p:txBody>
      </p:sp>
      <p:pic>
        <p:nvPicPr>
          <p:cNvPr id="5122" name="Picture 2" descr="W67"/>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15455" y="4437380"/>
            <a:ext cx="5397500" cy="154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334645" y="5123815"/>
            <a:ext cx="7821930" cy="1568450"/>
          </a:xfrm>
          <a:prstGeom prst="rect">
            <a:avLst/>
          </a:prstGeom>
        </p:spPr>
        <p:txBody>
          <a:bodyPr wrap="square">
            <a:spAutoFit/>
          </a:bodyPr>
          <a:p>
            <a:pPr algn="just" fontAlgn="auto">
              <a:lnSpc>
                <a:spcPct val="100000"/>
              </a:lnSpc>
              <a:spcAft>
                <a:spcPts val="0"/>
              </a:spcAft>
            </a:pPr>
            <a:r>
              <a:rPr lang="en-US" altLang="zh-CN" kern="100" dirty="0">
                <a:latin typeface="微软雅黑" panose="020B0503020204020204" charset="-122"/>
                <a:ea typeface="微软雅黑" panose="020B0503020204020204" charset="-122"/>
                <a:cs typeface="微软雅黑" panose="020B0503020204020204" charset="-122"/>
              </a:rPr>
              <a:t>A.</a:t>
            </a:r>
            <a:r>
              <a:rPr lang="zh-CN" altLang="zh-CN" kern="100" dirty="0">
                <a:latin typeface="微软雅黑" panose="020B0503020204020204" charset="-122"/>
                <a:ea typeface="微软雅黑" panose="020B0503020204020204" charset="-122"/>
                <a:cs typeface="微软雅黑" panose="020B0503020204020204" charset="-122"/>
              </a:rPr>
              <a:t>由实验结果推知，甲图细胞是有活性的</a:t>
            </a:r>
            <a:endParaRPr lang="zh-CN" altLang="zh-CN" kern="100" dirty="0">
              <a:latin typeface="微软雅黑" panose="020B0503020204020204" charset="-122"/>
              <a:ea typeface="微软雅黑" panose="020B0503020204020204" charset="-122"/>
              <a:cs typeface="微软雅黑" panose="020B0503020204020204" charset="-122"/>
            </a:endParaRPr>
          </a:p>
          <a:p>
            <a:pPr algn="just" fontAlgn="auto">
              <a:lnSpc>
                <a:spcPct val="100000"/>
              </a:lnSpc>
              <a:spcAft>
                <a:spcPts val="0"/>
              </a:spcAft>
            </a:pPr>
            <a:r>
              <a:rPr lang="en-US" altLang="zh-CN" kern="100" dirty="0">
                <a:latin typeface="微软雅黑" panose="020B0503020204020204" charset="-122"/>
                <a:ea typeface="微软雅黑" panose="020B0503020204020204" charset="-122"/>
                <a:cs typeface="微软雅黑" panose="020B0503020204020204" charset="-122"/>
              </a:rPr>
              <a:t>B.</a:t>
            </a:r>
            <a:r>
              <a:rPr lang="zh-CN" altLang="zh-CN" kern="100" dirty="0">
                <a:latin typeface="微软雅黑" panose="020B0503020204020204" charset="-122"/>
                <a:ea typeface="微软雅黑" panose="020B0503020204020204" charset="-122"/>
                <a:cs typeface="微软雅黑" panose="020B0503020204020204" charset="-122"/>
              </a:rPr>
              <a:t>与甲图细胞相比，乙图细胞的细胞液浓度较低</a:t>
            </a:r>
            <a:endParaRPr lang="zh-CN" altLang="zh-CN" kern="100" dirty="0">
              <a:latin typeface="微软雅黑" panose="020B0503020204020204" charset="-122"/>
              <a:ea typeface="微软雅黑" panose="020B0503020204020204" charset="-122"/>
              <a:cs typeface="微软雅黑" panose="020B0503020204020204" charset="-122"/>
            </a:endParaRPr>
          </a:p>
          <a:p>
            <a:pPr algn="just" fontAlgn="auto">
              <a:lnSpc>
                <a:spcPct val="100000"/>
              </a:lnSpc>
              <a:spcAft>
                <a:spcPts val="0"/>
              </a:spcAft>
            </a:pPr>
            <a:r>
              <a:rPr lang="en-US" altLang="zh-CN" kern="100" dirty="0">
                <a:latin typeface="微软雅黑" panose="020B0503020204020204" charset="-122"/>
                <a:ea typeface="微软雅黑" panose="020B0503020204020204" charset="-122"/>
                <a:cs typeface="微软雅黑" panose="020B0503020204020204" charset="-122"/>
              </a:rPr>
              <a:t>C.</a:t>
            </a:r>
            <a:r>
              <a:rPr lang="zh-CN" altLang="zh-CN" kern="100" dirty="0">
                <a:latin typeface="微软雅黑" panose="020B0503020204020204" charset="-122"/>
                <a:ea typeface="微软雅黑" panose="020B0503020204020204" charset="-122"/>
                <a:cs typeface="微软雅黑" panose="020B0503020204020204" charset="-122"/>
              </a:rPr>
              <a:t>丙图细胞的体积将持续增大，最终涨破</a:t>
            </a:r>
            <a:endParaRPr lang="zh-CN" altLang="zh-CN" kern="100" dirty="0">
              <a:latin typeface="微软雅黑" panose="020B0503020204020204" charset="-122"/>
              <a:ea typeface="微软雅黑" panose="020B0503020204020204" charset="-122"/>
              <a:cs typeface="微软雅黑" panose="020B0503020204020204" charset="-122"/>
            </a:endParaRPr>
          </a:p>
          <a:p>
            <a:pPr algn="just" fontAlgn="auto">
              <a:lnSpc>
                <a:spcPct val="100000"/>
              </a:lnSpc>
              <a:spcAft>
                <a:spcPts val="0"/>
              </a:spcAft>
            </a:pPr>
            <a:r>
              <a:rPr lang="en-US" altLang="zh-CN" kern="100" dirty="0">
                <a:latin typeface="微软雅黑" panose="020B0503020204020204" charset="-122"/>
                <a:ea typeface="微软雅黑" panose="020B0503020204020204" charset="-122"/>
                <a:cs typeface="微软雅黑" panose="020B0503020204020204" charset="-122"/>
              </a:rPr>
              <a:t>D.</a:t>
            </a:r>
            <a:r>
              <a:rPr lang="zh-CN" altLang="zh-CN" kern="100" dirty="0">
                <a:latin typeface="微软雅黑" panose="020B0503020204020204" charset="-122"/>
                <a:ea typeface="微软雅黑" panose="020B0503020204020204" charset="-122"/>
                <a:cs typeface="微软雅黑" panose="020B0503020204020204" charset="-122"/>
              </a:rPr>
              <a:t>若选用根尖分生区细胞为材料，质壁分离现象更明显</a:t>
            </a:r>
            <a:endParaRPr lang="zh-CN" altLang="zh-CN" kern="100" dirty="0">
              <a:effectLst/>
              <a:latin typeface="微软雅黑" panose="020B0503020204020204" charset="-122"/>
              <a:ea typeface="微软雅黑" panose="020B0503020204020204" charset="-122"/>
              <a:cs typeface="微软雅黑" panose="020B0503020204020204" charset="-122"/>
            </a:endParaRPr>
          </a:p>
        </p:txBody>
      </p:sp>
      <p:sp>
        <p:nvSpPr>
          <p:cNvPr id="3" name="椭圆 2"/>
          <p:cNvSpPr/>
          <p:nvPr/>
        </p:nvSpPr>
        <p:spPr>
          <a:xfrm>
            <a:off x="262890" y="5200650"/>
            <a:ext cx="504190" cy="389255"/>
          </a:xfrm>
          <a:prstGeom prst="ellipse">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lnSpc>
                <a:spcPct val="100000"/>
              </a:lnSpc>
            </a:pPr>
            <a:endParaRPr lang="zh-CN" altLang="en-US"/>
          </a:p>
        </p:txBody>
      </p:sp>
      <p:sp>
        <p:nvSpPr>
          <p:cNvPr id="23" name="文本框 22"/>
          <p:cNvSpPr txBox="1"/>
          <p:nvPr>
            <p:custDataLst>
              <p:tags r:id="rId2"/>
            </p:custDataLst>
          </p:nvPr>
        </p:nvSpPr>
        <p:spPr>
          <a:xfrm>
            <a:off x="262890" y="0"/>
            <a:ext cx="2073910" cy="521970"/>
          </a:xfrm>
          <a:prstGeom prst="rect">
            <a:avLst/>
          </a:prstGeom>
          <a:noFill/>
        </p:spPr>
        <p:txBody>
          <a:bodyPr wrap="square" rtlCol="0">
            <a:spAutoFit/>
          </a:bodyPr>
          <a:p>
            <a:pPr algn="l"/>
            <a:r>
              <a:rPr lang="zh-CN" altLang="en-US" sz="2800" b="1" kern="100" dirty="0">
                <a:solidFill>
                  <a:srgbClr val="FF0000"/>
                </a:solidFill>
                <a:latin typeface="Times New Roman" panose="02020603050405020304" pitchFamily="18" charset="0"/>
                <a:ea typeface="微软雅黑" panose="020B0503020204020204" charset="-122"/>
                <a:cs typeface="Times New Roman" panose="02020603050405020304" pitchFamily="18" charset="0"/>
              </a:rPr>
              <a:t>真题研究</a:t>
            </a:r>
            <a:endParaRPr lang="zh-CN" altLang="en-US" sz="2800" b="1" kern="100" dirty="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389206" y="117426"/>
            <a:ext cx="11412000" cy="1198880"/>
          </a:xfrm>
          <a:prstGeom prst="rect">
            <a:avLst/>
          </a:prstGeom>
        </p:spPr>
        <p:txBody>
          <a:bodyPr wrap="square">
            <a:spAutoFit/>
          </a:bodyPr>
          <a:lstStyle/>
          <a:p>
            <a:pPr algn="just">
              <a:lnSpc>
                <a:spcPct val="100000"/>
              </a:lnSpc>
              <a:spcAft>
                <a:spcPts val="0"/>
              </a:spcAft>
            </a:pPr>
            <a:r>
              <a:rPr lang="en-US" altLang="zh-CN" kern="100" dirty="0">
                <a:latin typeface="微软雅黑" panose="020B0503020204020204" charset="-122"/>
                <a:ea typeface="微软雅黑" panose="020B0503020204020204" charset="-122"/>
                <a:cs typeface="微软雅黑" panose="020B0503020204020204" charset="-122"/>
              </a:rPr>
              <a:t>3.(2022·</a:t>
            </a:r>
            <a:r>
              <a:rPr lang="zh-CN" altLang="zh-CN" kern="100" dirty="0">
                <a:latin typeface="微软雅黑" panose="020B0503020204020204" charset="-122"/>
                <a:ea typeface="微软雅黑" panose="020B0503020204020204" charset="-122"/>
                <a:cs typeface="微软雅黑" panose="020B0503020204020204" charset="-122"/>
              </a:rPr>
              <a:t>湖南，</a:t>
            </a:r>
            <a:r>
              <a:rPr lang="en-US" altLang="zh-CN" kern="100" dirty="0">
                <a:latin typeface="微软雅黑" panose="020B0503020204020204" charset="-122"/>
                <a:ea typeface="微软雅黑" panose="020B0503020204020204" charset="-122"/>
                <a:cs typeface="微软雅黑" panose="020B0503020204020204" charset="-122"/>
              </a:rPr>
              <a:t>10)</a:t>
            </a:r>
            <a:r>
              <a:rPr lang="zh-CN" altLang="zh-CN" kern="100" dirty="0">
                <a:latin typeface="微软雅黑" panose="020B0503020204020204" charset="-122"/>
                <a:ea typeface="微软雅黑" panose="020B0503020204020204" charset="-122"/>
                <a:cs typeface="微软雅黑" panose="020B0503020204020204" charset="-122"/>
              </a:rPr>
              <a:t>原生质体</a:t>
            </a:r>
            <a:r>
              <a:rPr lang="en-US" altLang="zh-CN" kern="100" dirty="0">
                <a:latin typeface="微软雅黑" panose="020B0503020204020204" charset="-122"/>
                <a:ea typeface="微软雅黑" panose="020B0503020204020204" charset="-122"/>
                <a:cs typeface="微软雅黑" panose="020B0503020204020204" charset="-122"/>
              </a:rPr>
              <a:t>(</a:t>
            </a:r>
            <a:r>
              <a:rPr lang="zh-CN" altLang="zh-CN" kern="100" dirty="0">
                <a:latin typeface="微软雅黑" panose="020B0503020204020204" charset="-122"/>
                <a:ea typeface="微软雅黑" panose="020B0503020204020204" charset="-122"/>
                <a:cs typeface="微软雅黑" panose="020B0503020204020204" charset="-122"/>
              </a:rPr>
              <a:t>细胞除细胞壁以外的部分</a:t>
            </a:r>
            <a:r>
              <a:rPr lang="en-US" altLang="zh-CN" kern="100" dirty="0">
                <a:latin typeface="微软雅黑" panose="020B0503020204020204" charset="-122"/>
                <a:ea typeface="微软雅黑" panose="020B0503020204020204" charset="-122"/>
                <a:cs typeface="微软雅黑" panose="020B0503020204020204" charset="-122"/>
              </a:rPr>
              <a:t>)</a:t>
            </a:r>
            <a:r>
              <a:rPr lang="zh-CN" altLang="zh-CN" kern="100" dirty="0">
                <a:latin typeface="微软雅黑" panose="020B0503020204020204" charset="-122"/>
                <a:ea typeface="微软雅黑" panose="020B0503020204020204" charset="-122"/>
                <a:cs typeface="微软雅黑" panose="020B0503020204020204" charset="-122"/>
              </a:rPr>
              <a:t>表面积大小的变化可作为质壁分离实验的检测指标。用葡萄糖基本培养基和</a:t>
            </a:r>
            <a:r>
              <a:rPr lang="en-US" altLang="zh-CN" kern="100" dirty="0" err="1">
                <a:latin typeface="微软雅黑" panose="020B0503020204020204" charset="-122"/>
                <a:ea typeface="微软雅黑" panose="020B0503020204020204" charset="-122"/>
                <a:cs typeface="微软雅黑" panose="020B0503020204020204" charset="-122"/>
              </a:rPr>
              <a:t>NaCl</a:t>
            </a:r>
            <a:r>
              <a:rPr lang="zh-CN" altLang="zh-CN" kern="100" dirty="0">
                <a:latin typeface="微软雅黑" panose="020B0503020204020204" charset="-122"/>
                <a:ea typeface="微软雅黑" panose="020B0503020204020204" charset="-122"/>
                <a:cs typeface="微软雅黑" panose="020B0503020204020204" charset="-122"/>
              </a:rPr>
              <a:t>溶液交替处理某假单孢菌，其原生质体表面积的测定结果如图所示。下列叙述错误的是</a:t>
            </a:r>
            <a:endParaRPr lang="zh-CN" altLang="zh-CN" kern="100" dirty="0">
              <a:effectLst/>
              <a:latin typeface="微软雅黑" panose="020B0503020204020204" charset="-122"/>
              <a:ea typeface="微软雅黑" panose="020B0503020204020204" charset="-122"/>
              <a:cs typeface="微软雅黑" panose="020B0503020204020204" charset="-122"/>
            </a:endParaRPr>
          </a:p>
        </p:txBody>
      </p:sp>
      <p:pic>
        <p:nvPicPr>
          <p:cNvPr id="6146" name="Picture 2" descr="H4"/>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70635" y="1341120"/>
            <a:ext cx="6470015" cy="374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H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23200" y="1304290"/>
            <a:ext cx="3400425" cy="3679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478155" y="5157470"/>
            <a:ext cx="11515090" cy="1568450"/>
          </a:xfrm>
          <a:prstGeom prst="rect">
            <a:avLst/>
          </a:prstGeom>
        </p:spPr>
        <p:txBody>
          <a:bodyPr wrap="square">
            <a:spAutoFit/>
          </a:bodyPr>
          <a:p>
            <a:pPr algn="dist">
              <a:lnSpc>
                <a:spcPct val="100000"/>
              </a:lnSpc>
              <a:spcAft>
                <a:spcPts val="0"/>
              </a:spcAft>
            </a:pPr>
            <a:r>
              <a:rPr lang="en-US" altLang="zh-CN" kern="100" spc="-100" dirty="0" smtClean="0">
                <a:latin typeface="微软雅黑" panose="020B0503020204020204" charset="-122"/>
                <a:ea typeface="微软雅黑" panose="020B0503020204020204" charset="-122"/>
                <a:cs typeface="微软雅黑" panose="020B0503020204020204" charset="-122"/>
              </a:rPr>
              <a:t>A.</a:t>
            </a:r>
            <a:r>
              <a:rPr lang="zh-CN" altLang="zh-CN" kern="100" spc="-100" dirty="0" smtClean="0">
                <a:latin typeface="微软雅黑" panose="020B0503020204020204" charset="-122"/>
                <a:ea typeface="微软雅黑" panose="020B0503020204020204" charset="-122"/>
                <a:cs typeface="微软雅黑" panose="020B0503020204020204" charset="-122"/>
              </a:rPr>
              <a:t>甲组</a:t>
            </a:r>
            <a:r>
              <a:rPr lang="en-US" altLang="zh-CN" kern="100" spc="-100" dirty="0" err="1" smtClean="0">
                <a:latin typeface="微软雅黑" panose="020B0503020204020204" charset="-122"/>
                <a:ea typeface="微软雅黑" panose="020B0503020204020204" charset="-122"/>
                <a:cs typeface="微软雅黑" panose="020B0503020204020204" charset="-122"/>
              </a:rPr>
              <a:t>NaCl</a:t>
            </a:r>
            <a:r>
              <a:rPr lang="zh-CN" altLang="zh-CN" kern="100" spc="-100" dirty="0" smtClean="0">
                <a:latin typeface="微软雅黑" panose="020B0503020204020204" charset="-122"/>
                <a:ea typeface="微软雅黑" panose="020B0503020204020204" charset="-122"/>
                <a:cs typeface="微软雅黑" panose="020B0503020204020204" charset="-122"/>
              </a:rPr>
              <a:t>处理不能引起细胞发生质壁分离，表明细胞中</a:t>
            </a:r>
            <a:r>
              <a:rPr lang="en-US" altLang="zh-CN" kern="100" spc="-100" dirty="0" err="1" smtClean="0">
                <a:latin typeface="微软雅黑" panose="020B0503020204020204" charset="-122"/>
                <a:ea typeface="微软雅黑" panose="020B0503020204020204" charset="-122"/>
                <a:cs typeface="微软雅黑" panose="020B0503020204020204" charset="-122"/>
              </a:rPr>
              <a:t>NaCl</a:t>
            </a:r>
            <a:r>
              <a:rPr lang="zh-CN" altLang="zh-CN" kern="100" spc="-100" dirty="0" smtClean="0">
                <a:latin typeface="微软雅黑" panose="020B0503020204020204" charset="-122"/>
                <a:ea typeface="微软雅黑" panose="020B0503020204020204" charset="-122"/>
                <a:cs typeface="微软雅黑" panose="020B0503020204020204" charset="-122"/>
              </a:rPr>
              <a:t>浓度</a:t>
            </a:r>
            <a:r>
              <a:rPr lang="en-US" altLang="zh-CN" kern="100" spc="-100" dirty="0" smtClean="0">
                <a:latin typeface="微软雅黑" panose="020B0503020204020204" charset="-122"/>
                <a:ea typeface="微软雅黑" panose="020B0503020204020204" charset="-122"/>
                <a:cs typeface="微软雅黑" panose="020B0503020204020204" charset="-122"/>
              </a:rPr>
              <a:t>≥0.3 </a:t>
            </a:r>
            <a:r>
              <a:rPr lang="en-US" altLang="zh-CN" kern="100" spc="-100" dirty="0" err="1" smtClean="0">
                <a:latin typeface="微软雅黑" panose="020B0503020204020204" charset="-122"/>
                <a:ea typeface="微软雅黑" panose="020B0503020204020204" charset="-122"/>
                <a:cs typeface="微软雅黑" panose="020B0503020204020204" charset="-122"/>
              </a:rPr>
              <a:t>mol·L</a:t>
            </a:r>
            <a:r>
              <a:rPr lang="zh-CN" altLang="zh-CN" kern="100" spc="-100" baseline="30000" dirty="0" smtClean="0">
                <a:latin typeface="微软雅黑" panose="020B0503020204020204" charset="-122"/>
                <a:ea typeface="微软雅黑" panose="020B0503020204020204" charset="-122"/>
                <a:cs typeface="微软雅黑" panose="020B0503020204020204" charset="-122"/>
              </a:rPr>
              <a:t>－</a:t>
            </a:r>
            <a:r>
              <a:rPr lang="en-US" altLang="zh-CN" kern="100" spc="-100" baseline="30000" dirty="0" smtClean="0">
                <a:latin typeface="微软雅黑" panose="020B0503020204020204" charset="-122"/>
                <a:ea typeface="微软雅黑" panose="020B0503020204020204" charset="-122"/>
                <a:cs typeface="微软雅黑" panose="020B0503020204020204" charset="-122"/>
              </a:rPr>
              <a:t>1</a:t>
            </a:r>
            <a:endParaRPr lang="zh-CN" altLang="zh-CN" kern="100" spc="-100" dirty="0" smtClean="0">
              <a:latin typeface="微软雅黑" panose="020B0503020204020204" charset="-122"/>
              <a:ea typeface="微软雅黑" panose="020B0503020204020204" charset="-122"/>
              <a:cs typeface="微软雅黑" panose="020B0503020204020204" charset="-122"/>
            </a:endParaRPr>
          </a:p>
          <a:p>
            <a:pPr algn="just">
              <a:lnSpc>
                <a:spcPct val="100000"/>
              </a:lnSpc>
              <a:spcAft>
                <a:spcPts val="0"/>
              </a:spcAft>
            </a:pPr>
            <a:r>
              <a:rPr lang="en-US" altLang="zh-CN" kern="100" dirty="0" smtClean="0">
                <a:latin typeface="微软雅黑" panose="020B0503020204020204" charset="-122"/>
                <a:ea typeface="微软雅黑" panose="020B0503020204020204" charset="-122"/>
                <a:cs typeface="微软雅黑" panose="020B0503020204020204" charset="-122"/>
              </a:rPr>
              <a:t>B.</a:t>
            </a:r>
            <a:r>
              <a:rPr lang="zh-CN" altLang="zh-CN" kern="100" dirty="0" smtClean="0">
                <a:latin typeface="微软雅黑" panose="020B0503020204020204" charset="-122"/>
                <a:ea typeface="微软雅黑" panose="020B0503020204020204" charset="-122"/>
                <a:cs typeface="微软雅黑" panose="020B0503020204020204" charset="-122"/>
              </a:rPr>
              <a:t>乙、丙组</a:t>
            </a:r>
            <a:r>
              <a:rPr lang="en-US" altLang="zh-CN" kern="100" dirty="0" err="1" smtClean="0">
                <a:latin typeface="微软雅黑" panose="020B0503020204020204" charset="-122"/>
                <a:ea typeface="微软雅黑" panose="020B0503020204020204" charset="-122"/>
                <a:cs typeface="微软雅黑" panose="020B0503020204020204" charset="-122"/>
              </a:rPr>
              <a:t>NaCl</a:t>
            </a:r>
            <a:r>
              <a:rPr lang="zh-CN" altLang="zh-CN" kern="100" dirty="0" smtClean="0">
                <a:latin typeface="微软雅黑" panose="020B0503020204020204" charset="-122"/>
                <a:ea typeface="微软雅黑" panose="020B0503020204020204" charset="-122"/>
                <a:cs typeface="微软雅黑" panose="020B0503020204020204" charset="-122"/>
              </a:rPr>
              <a:t>处理皆使细胞质壁分离，处理解除后细胞即可发生质壁分离复原</a:t>
            </a:r>
            <a:endParaRPr lang="zh-CN" altLang="zh-CN" kern="100" dirty="0" smtClean="0">
              <a:latin typeface="微软雅黑" panose="020B0503020204020204" charset="-122"/>
              <a:ea typeface="微软雅黑" panose="020B0503020204020204" charset="-122"/>
              <a:cs typeface="微软雅黑" panose="020B0503020204020204" charset="-122"/>
            </a:endParaRPr>
          </a:p>
          <a:p>
            <a:pPr algn="just">
              <a:lnSpc>
                <a:spcPct val="100000"/>
              </a:lnSpc>
              <a:spcAft>
                <a:spcPts val="0"/>
              </a:spcAft>
            </a:pPr>
            <a:r>
              <a:rPr lang="en-US" altLang="zh-CN" kern="100" dirty="0" smtClean="0">
                <a:latin typeface="微软雅黑" panose="020B0503020204020204" charset="-122"/>
                <a:ea typeface="微软雅黑" panose="020B0503020204020204" charset="-122"/>
                <a:cs typeface="微软雅黑" panose="020B0503020204020204" charset="-122"/>
              </a:rPr>
              <a:t>C.</a:t>
            </a:r>
            <a:r>
              <a:rPr lang="zh-CN" altLang="zh-CN" kern="100" dirty="0" smtClean="0">
                <a:latin typeface="微软雅黑" panose="020B0503020204020204" charset="-122"/>
                <a:ea typeface="微软雅黑" panose="020B0503020204020204" charset="-122"/>
                <a:cs typeface="微软雅黑" panose="020B0503020204020204" charset="-122"/>
              </a:rPr>
              <a:t>该菌的正常生长和吸水都可导致原生质体表面积增加</a:t>
            </a:r>
            <a:endParaRPr lang="zh-CN" altLang="zh-CN" kern="100" dirty="0" smtClean="0">
              <a:latin typeface="微软雅黑" panose="020B0503020204020204" charset="-122"/>
              <a:ea typeface="微软雅黑" panose="020B0503020204020204" charset="-122"/>
              <a:cs typeface="微软雅黑" panose="020B0503020204020204" charset="-122"/>
            </a:endParaRPr>
          </a:p>
          <a:p>
            <a:pPr algn="just">
              <a:lnSpc>
                <a:spcPct val="100000"/>
              </a:lnSpc>
              <a:spcAft>
                <a:spcPts val="0"/>
              </a:spcAft>
            </a:pPr>
            <a:r>
              <a:rPr lang="en-US" altLang="zh-CN" kern="100" dirty="0" smtClean="0">
                <a:latin typeface="微软雅黑" panose="020B0503020204020204" charset="-122"/>
                <a:ea typeface="微软雅黑" panose="020B0503020204020204" charset="-122"/>
                <a:cs typeface="微软雅黑" panose="020B0503020204020204" charset="-122"/>
              </a:rPr>
              <a:t>D.</a:t>
            </a:r>
            <a:r>
              <a:rPr lang="zh-CN" altLang="zh-CN" kern="100" dirty="0" smtClean="0">
                <a:latin typeface="微软雅黑" panose="020B0503020204020204" charset="-122"/>
                <a:ea typeface="微软雅黑" panose="020B0503020204020204" charset="-122"/>
                <a:cs typeface="微软雅黑" panose="020B0503020204020204" charset="-122"/>
              </a:rPr>
              <a:t>若将该菌先</a:t>
            </a:r>
            <a:r>
              <a:rPr lang="en-US" altLang="zh-CN" kern="100" dirty="0" smtClean="0">
                <a:latin typeface="微软雅黑" panose="020B0503020204020204" charset="-122"/>
                <a:ea typeface="微软雅黑" panose="020B0503020204020204" charset="-122"/>
                <a:cs typeface="微软雅黑" panose="020B0503020204020204" charset="-122"/>
              </a:rPr>
              <a:t>65 ℃</a:t>
            </a:r>
            <a:r>
              <a:rPr lang="zh-CN" altLang="zh-CN" kern="100" dirty="0" smtClean="0">
                <a:latin typeface="微软雅黑" panose="020B0503020204020204" charset="-122"/>
                <a:ea typeface="微软雅黑" panose="020B0503020204020204" charset="-122"/>
                <a:cs typeface="微软雅黑" panose="020B0503020204020204" charset="-122"/>
              </a:rPr>
              <a:t>水浴灭活后，再用</a:t>
            </a:r>
            <a:r>
              <a:rPr lang="en-US" altLang="zh-CN" kern="100" dirty="0" err="1" smtClean="0">
                <a:latin typeface="微软雅黑" panose="020B0503020204020204" charset="-122"/>
                <a:ea typeface="微软雅黑" panose="020B0503020204020204" charset="-122"/>
                <a:cs typeface="微软雅黑" panose="020B0503020204020204" charset="-122"/>
              </a:rPr>
              <a:t>NaCl</a:t>
            </a:r>
            <a:r>
              <a:rPr lang="zh-CN" altLang="zh-CN" kern="100" dirty="0" smtClean="0">
                <a:latin typeface="微软雅黑" panose="020B0503020204020204" charset="-122"/>
                <a:ea typeface="微软雅黑" panose="020B0503020204020204" charset="-122"/>
                <a:cs typeface="微软雅黑" panose="020B0503020204020204" charset="-122"/>
              </a:rPr>
              <a:t>溶液处理，原生质体表面积无变化</a:t>
            </a:r>
            <a:endParaRPr lang="zh-CN" altLang="zh-CN" kern="100" dirty="0">
              <a:effectLst/>
              <a:latin typeface="微软雅黑" panose="020B0503020204020204" charset="-122"/>
              <a:ea typeface="微软雅黑" panose="020B0503020204020204" charset="-122"/>
              <a:cs typeface="微软雅黑" panose="020B0503020204020204" charset="-122"/>
            </a:endParaRPr>
          </a:p>
        </p:txBody>
      </p:sp>
      <p:sp>
        <p:nvSpPr>
          <p:cNvPr id="3" name="椭圆 2"/>
          <p:cNvSpPr/>
          <p:nvPr/>
        </p:nvSpPr>
        <p:spPr>
          <a:xfrm>
            <a:off x="406400" y="5200650"/>
            <a:ext cx="504190" cy="389255"/>
          </a:xfrm>
          <a:prstGeom prst="ellipse">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lnSpc>
                <a:spcPct val="100000"/>
              </a:lnSpc>
            </a:pP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481330" y="740728"/>
          <a:ext cx="11362690" cy="1938020"/>
        </p:xfrm>
        <a:graphic>
          <a:graphicData uri="http://schemas.openxmlformats.org/presentationml/2006/ole">
            <mc:AlternateContent xmlns:mc="http://schemas.openxmlformats.org/markup-compatibility/2006">
              <mc:Choice xmlns:v="urn:schemas-microsoft-com:vml" Requires="v">
                <p:oleObj spid="_x0000_s7201" name="文档" r:id="rId1" imgW="11376660" imgH="1927860" progId="Word.Document.12">
                  <p:embed/>
                </p:oleObj>
              </mc:Choice>
              <mc:Fallback>
                <p:oleObj name="文档" r:id="rId1" imgW="11376660" imgH="1927860" progId="Word.Document.12">
                  <p:embed/>
                  <p:pic>
                    <p:nvPicPr>
                      <p:cNvPr id="0" name="图片 7200"/>
                      <p:cNvPicPr/>
                      <p:nvPr/>
                    </p:nvPicPr>
                    <p:blipFill>
                      <a:blip r:embed="rId2"/>
                      <a:stretch>
                        <a:fillRect/>
                      </a:stretch>
                    </p:blipFill>
                    <p:spPr>
                      <a:xfrm>
                        <a:off x="481330" y="740728"/>
                        <a:ext cx="11362690" cy="1938020"/>
                      </a:xfrm>
                      <a:prstGeom prst="rect">
                        <a:avLst/>
                      </a:prstGeom>
                    </p:spPr>
                  </p:pic>
                </p:oleObj>
              </mc:Fallback>
            </mc:AlternateContent>
          </a:graphicData>
        </a:graphic>
      </p:graphicFrame>
      <p:pic>
        <p:nvPicPr>
          <p:cNvPr id="7170" name="Picture 2" descr="H6"/>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91065" y="2420531"/>
            <a:ext cx="6416512" cy="2145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对象 2"/>
          <p:cNvGraphicFramePr>
            <a:graphicFrameLocks noChangeAspect="1"/>
          </p:cNvGraphicFramePr>
          <p:nvPr/>
        </p:nvGraphicFramePr>
        <p:xfrm>
          <a:off x="363220" y="4437380"/>
          <a:ext cx="12014835" cy="2177415"/>
        </p:xfrm>
        <a:graphic>
          <a:graphicData uri="http://schemas.openxmlformats.org/presentationml/2006/ole">
            <mc:AlternateContent xmlns:mc="http://schemas.openxmlformats.org/markup-compatibility/2006">
              <mc:Choice xmlns:v="urn:schemas-microsoft-com:vml" Requires="v">
                <p:oleObj spid="_x0000_s5" name="文档" r:id="rId4" imgW="11894820" imgH="1927860" progId="Word.Document.12">
                  <p:embed/>
                </p:oleObj>
              </mc:Choice>
              <mc:Fallback>
                <p:oleObj name="文档" r:id="rId4" imgW="11894820" imgH="1927860" progId="Word.Document.12">
                  <p:embed/>
                  <p:pic>
                    <p:nvPicPr>
                      <p:cNvPr id="0" name="图片 7201"/>
                      <p:cNvPicPr/>
                      <p:nvPr/>
                    </p:nvPicPr>
                    <p:blipFill>
                      <a:blip r:embed="rId5"/>
                      <a:stretch>
                        <a:fillRect/>
                      </a:stretch>
                    </p:blipFill>
                    <p:spPr>
                      <a:xfrm>
                        <a:off x="363220" y="4437380"/>
                        <a:ext cx="12014835" cy="2177415"/>
                      </a:xfrm>
                      <a:prstGeom prst="rect">
                        <a:avLst/>
                      </a:prstGeom>
                    </p:spPr>
                  </p:pic>
                </p:oleObj>
              </mc:Fallback>
            </mc:AlternateContent>
          </a:graphicData>
        </a:graphic>
      </p:graphicFrame>
      <p:sp>
        <p:nvSpPr>
          <p:cNvPr id="6" name="椭圆 5"/>
          <p:cNvSpPr/>
          <p:nvPr/>
        </p:nvSpPr>
        <p:spPr>
          <a:xfrm>
            <a:off x="191135" y="5057140"/>
            <a:ext cx="427990" cy="389255"/>
          </a:xfrm>
          <a:prstGeom prst="ellipse">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lnSpc>
                <a:spcPct val="100000"/>
              </a:lnSpc>
            </a:pP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430172" y="909514"/>
            <a:ext cx="11330068" cy="5616623"/>
          </a:xfrm>
          <a:prstGeom prst="roundRect">
            <a:avLst>
              <a:gd name="adj" fmla="val 1925"/>
            </a:avLst>
          </a:prstGeom>
          <a:pattFill prst="smGrid">
            <a:fgClr>
              <a:schemeClr val="bg1">
                <a:lumMod val="95000"/>
              </a:schemeClr>
            </a:fgClr>
            <a:bgClr>
              <a:schemeClr val="bg1"/>
            </a:bgClr>
          </a:patt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5" name="矩形 4"/>
          <p:cNvSpPr/>
          <p:nvPr/>
        </p:nvSpPr>
        <p:spPr>
          <a:xfrm>
            <a:off x="617048" y="1047135"/>
            <a:ext cx="10956316" cy="1568450"/>
          </a:xfrm>
          <a:prstGeom prst="rect">
            <a:avLst/>
          </a:prstGeom>
        </p:spPr>
        <p:txBody>
          <a:bodyPr wrap="square">
            <a:spAutoFit/>
          </a:bodyPr>
          <a:lstStyle/>
          <a:p>
            <a:pPr algn="just">
              <a:lnSpc>
                <a:spcPct val="100000"/>
              </a:lnSpc>
              <a:spcAft>
                <a:spcPts val="0"/>
              </a:spcAft>
            </a:pPr>
            <a:r>
              <a:rPr lang="en-US" altLang="zh-CN" kern="100" dirty="0">
                <a:latin typeface="微软雅黑" panose="020B0503020204020204" charset="-122"/>
                <a:ea typeface="微软雅黑" panose="020B0503020204020204" charset="-122"/>
                <a:cs typeface="微软雅黑" panose="020B0503020204020204" charset="-122"/>
              </a:rPr>
              <a:t>(1)</a:t>
            </a:r>
            <a:r>
              <a:rPr lang="zh-CN" altLang="zh-CN" kern="100" dirty="0">
                <a:latin typeface="微软雅黑" panose="020B0503020204020204" charset="-122"/>
                <a:ea typeface="微软雅黑" panose="020B0503020204020204" charset="-122"/>
                <a:cs typeface="微软雅黑" panose="020B0503020204020204" charset="-122"/>
              </a:rPr>
              <a:t>原尿中还有许多物质也需借助载体蛋白通过肾小管的细胞膜，这类跨膜运输的具体方式有协助扩散、主动运输</a:t>
            </a:r>
            <a:r>
              <a:rPr lang="en-US" altLang="zh-CN" kern="100" dirty="0">
                <a:latin typeface="微软雅黑" panose="020B0503020204020204" charset="-122"/>
                <a:ea typeface="微软雅黑" panose="020B0503020204020204" charset="-122"/>
                <a:cs typeface="微软雅黑" panose="020B0503020204020204" charset="-122"/>
              </a:rPr>
              <a:t>[2021·</a:t>
            </a:r>
            <a:r>
              <a:rPr lang="zh-CN" altLang="zh-CN" kern="100" dirty="0">
                <a:latin typeface="微软雅黑" panose="020B0503020204020204" charset="-122"/>
                <a:ea typeface="微软雅黑" panose="020B0503020204020204" charset="-122"/>
                <a:cs typeface="微软雅黑" panose="020B0503020204020204" charset="-122"/>
              </a:rPr>
              <a:t>广东，</a:t>
            </a:r>
            <a:r>
              <a:rPr lang="en-US" altLang="zh-CN" kern="100" dirty="0">
                <a:latin typeface="微软雅黑" panose="020B0503020204020204" charset="-122"/>
                <a:ea typeface="微软雅黑" panose="020B0503020204020204" charset="-122"/>
                <a:cs typeface="微软雅黑" panose="020B0503020204020204" charset="-122"/>
              </a:rPr>
              <a:t>19(1)</a:t>
            </a:r>
            <a:r>
              <a:rPr lang="zh-CN" altLang="zh-CN" kern="100" dirty="0">
                <a:latin typeface="微软雅黑" panose="020B0503020204020204" charset="-122"/>
                <a:ea typeface="微软雅黑" panose="020B0503020204020204" charset="-122"/>
                <a:cs typeface="微软雅黑" panose="020B0503020204020204" charset="-122"/>
              </a:rPr>
              <a:t>改编</a:t>
            </a:r>
            <a:r>
              <a:rPr lang="en-US" altLang="zh-CN" kern="100" dirty="0" smtClean="0">
                <a:latin typeface="微软雅黑" panose="020B0503020204020204" charset="-122"/>
                <a:ea typeface="微软雅黑" panose="020B0503020204020204" charset="-122"/>
                <a:cs typeface="微软雅黑" panose="020B0503020204020204" charset="-122"/>
              </a:rPr>
              <a:t>]  (</a:t>
            </a:r>
            <a:r>
              <a:rPr lang="zh-CN" altLang="zh-CN" kern="100" dirty="0">
                <a:latin typeface="微软雅黑" panose="020B0503020204020204" charset="-122"/>
                <a:ea typeface="微软雅黑" panose="020B0503020204020204" charset="-122"/>
                <a:cs typeface="微软雅黑" panose="020B0503020204020204" charset="-122"/>
              </a:rPr>
              <a:t>　　</a:t>
            </a:r>
            <a:r>
              <a:rPr lang="en-US" altLang="zh-CN" kern="100" dirty="0">
                <a:latin typeface="微软雅黑" panose="020B0503020204020204" charset="-122"/>
                <a:ea typeface="微软雅黑" panose="020B0503020204020204" charset="-122"/>
                <a:cs typeface="微软雅黑" panose="020B0503020204020204" charset="-122"/>
              </a:rPr>
              <a:t>)</a:t>
            </a:r>
            <a:endParaRPr lang="zh-CN" altLang="zh-CN" kern="100" dirty="0">
              <a:latin typeface="微软雅黑" panose="020B0503020204020204" charset="-122"/>
              <a:ea typeface="微软雅黑" panose="020B0503020204020204" charset="-122"/>
              <a:cs typeface="微软雅黑" panose="020B0503020204020204" charset="-122"/>
            </a:endParaRPr>
          </a:p>
          <a:p>
            <a:pPr algn="just">
              <a:lnSpc>
                <a:spcPct val="100000"/>
              </a:lnSpc>
              <a:spcAft>
                <a:spcPts val="0"/>
              </a:spcAft>
            </a:pPr>
            <a:r>
              <a:rPr lang="en-US" altLang="zh-CN" kern="100" dirty="0">
                <a:latin typeface="微软雅黑" panose="020B0503020204020204" charset="-122"/>
                <a:ea typeface="微软雅黑" panose="020B0503020204020204" charset="-122"/>
                <a:cs typeface="微软雅黑" panose="020B0503020204020204" charset="-122"/>
              </a:rPr>
              <a:t>(2)</a:t>
            </a:r>
            <a:r>
              <a:rPr lang="zh-CN" altLang="zh-CN" kern="100" dirty="0">
                <a:latin typeface="微软雅黑" panose="020B0503020204020204" charset="-122"/>
                <a:ea typeface="微软雅黑" panose="020B0503020204020204" charset="-122"/>
                <a:cs typeface="微软雅黑" panose="020B0503020204020204" charset="-122"/>
              </a:rPr>
              <a:t>如图为植物细胞膜中</a:t>
            </a:r>
            <a:r>
              <a:rPr lang="en-US" altLang="zh-CN" kern="100" dirty="0">
                <a:latin typeface="微软雅黑" panose="020B0503020204020204" charset="-122"/>
                <a:ea typeface="微软雅黑" panose="020B0503020204020204" charset="-122"/>
                <a:cs typeface="微软雅黑" panose="020B0503020204020204" charset="-122"/>
              </a:rPr>
              <a:t>H</a:t>
            </a:r>
            <a:r>
              <a:rPr lang="zh-CN" altLang="zh-CN" kern="100" baseline="30000" dirty="0">
                <a:latin typeface="微软雅黑" panose="020B0503020204020204" charset="-122"/>
                <a:ea typeface="微软雅黑" panose="020B0503020204020204" charset="-122"/>
                <a:cs typeface="微软雅黑" panose="020B0503020204020204" charset="-122"/>
              </a:rPr>
              <a:t>＋</a:t>
            </a:r>
            <a:r>
              <a:rPr lang="zh-CN" altLang="zh-CN" kern="100" dirty="0">
                <a:latin typeface="微软雅黑" panose="020B0503020204020204" charset="-122"/>
                <a:ea typeface="微软雅黑" panose="020B0503020204020204" charset="-122"/>
                <a:cs typeface="微软雅黑" panose="020B0503020204020204" charset="-122"/>
              </a:rPr>
              <a:t>－</a:t>
            </a:r>
            <a:r>
              <a:rPr lang="en-US" altLang="zh-CN" kern="100" dirty="0">
                <a:latin typeface="微软雅黑" panose="020B0503020204020204" charset="-122"/>
                <a:ea typeface="微软雅黑" panose="020B0503020204020204" charset="-122"/>
                <a:cs typeface="微软雅黑" panose="020B0503020204020204" charset="-122"/>
              </a:rPr>
              <a:t>ATP</a:t>
            </a:r>
            <a:r>
              <a:rPr lang="zh-CN" altLang="zh-CN" kern="100" dirty="0">
                <a:latin typeface="微软雅黑" panose="020B0503020204020204" charset="-122"/>
                <a:ea typeface="微软雅黑" panose="020B0503020204020204" charset="-122"/>
                <a:cs typeface="微软雅黑" panose="020B0503020204020204" charset="-122"/>
              </a:rPr>
              <a:t>酶将细胞质中的</a:t>
            </a:r>
            <a:r>
              <a:rPr lang="en-US" altLang="zh-CN" kern="100" dirty="0">
                <a:latin typeface="微软雅黑" panose="020B0503020204020204" charset="-122"/>
                <a:ea typeface="微软雅黑" panose="020B0503020204020204" charset="-122"/>
                <a:cs typeface="微软雅黑" panose="020B0503020204020204" charset="-122"/>
              </a:rPr>
              <a:t>H</a:t>
            </a:r>
            <a:r>
              <a:rPr lang="zh-CN" altLang="zh-CN" kern="100" baseline="30000" dirty="0">
                <a:latin typeface="微软雅黑" panose="020B0503020204020204" charset="-122"/>
                <a:ea typeface="微软雅黑" panose="020B0503020204020204" charset="-122"/>
                <a:cs typeface="微软雅黑" panose="020B0503020204020204" charset="-122"/>
              </a:rPr>
              <a:t>＋</a:t>
            </a:r>
            <a:r>
              <a:rPr lang="zh-CN" altLang="zh-CN" kern="100" dirty="0">
                <a:latin typeface="微软雅黑" panose="020B0503020204020204" charset="-122"/>
                <a:ea typeface="微软雅黑" panose="020B0503020204020204" charset="-122"/>
                <a:cs typeface="微软雅黑" panose="020B0503020204020204" charset="-122"/>
              </a:rPr>
              <a:t>转运到膜外的示意图，则</a:t>
            </a:r>
            <a:r>
              <a:rPr lang="en-US" altLang="zh-CN" kern="100" dirty="0">
                <a:latin typeface="微软雅黑" panose="020B0503020204020204" charset="-122"/>
                <a:ea typeface="微软雅黑" panose="020B0503020204020204" charset="-122"/>
                <a:cs typeface="微软雅黑" panose="020B0503020204020204" charset="-122"/>
              </a:rPr>
              <a:t>H</a:t>
            </a:r>
            <a:r>
              <a:rPr lang="zh-CN" altLang="zh-CN" kern="100" baseline="30000" dirty="0">
                <a:latin typeface="微软雅黑" panose="020B0503020204020204" charset="-122"/>
                <a:ea typeface="微软雅黑" panose="020B0503020204020204" charset="-122"/>
                <a:cs typeface="微软雅黑" panose="020B0503020204020204" charset="-122"/>
              </a:rPr>
              <a:t>＋</a:t>
            </a:r>
            <a:r>
              <a:rPr lang="zh-CN" altLang="zh-CN" kern="100" dirty="0">
                <a:latin typeface="微软雅黑" panose="020B0503020204020204" charset="-122"/>
                <a:ea typeface="微软雅黑" panose="020B0503020204020204" charset="-122"/>
                <a:cs typeface="微软雅黑" panose="020B0503020204020204" charset="-122"/>
              </a:rPr>
              <a:t>转运过程中</a:t>
            </a:r>
            <a:r>
              <a:rPr lang="en-US" altLang="zh-CN" kern="100" dirty="0">
                <a:latin typeface="微软雅黑" panose="020B0503020204020204" charset="-122"/>
                <a:ea typeface="微软雅黑" panose="020B0503020204020204" charset="-122"/>
                <a:cs typeface="微软雅黑" panose="020B0503020204020204" charset="-122"/>
              </a:rPr>
              <a:t>H</a:t>
            </a:r>
            <a:r>
              <a:rPr lang="zh-CN" altLang="zh-CN" kern="100" baseline="30000" dirty="0">
                <a:latin typeface="微软雅黑" panose="020B0503020204020204" charset="-122"/>
                <a:ea typeface="微软雅黑" panose="020B0503020204020204" charset="-122"/>
                <a:cs typeface="微软雅黑" panose="020B0503020204020204" charset="-122"/>
              </a:rPr>
              <a:t>＋</a:t>
            </a:r>
            <a:r>
              <a:rPr lang="zh-CN" altLang="zh-CN" kern="100" dirty="0">
                <a:latin typeface="微软雅黑" panose="020B0503020204020204" charset="-122"/>
                <a:ea typeface="微软雅黑" panose="020B0503020204020204" charset="-122"/>
                <a:cs typeface="微软雅黑" panose="020B0503020204020204" charset="-122"/>
              </a:rPr>
              <a:t>－</a:t>
            </a:r>
            <a:r>
              <a:rPr lang="en-US" altLang="zh-CN" kern="100" dirty="0">
                <a:latin typeface="微软雅黑" panose="020B0503020204020204" charset="-122"/>
                <a:ea typeface="微软雅黑" panose="020B0503020204020204" charset="-122"/>
                <a:cs typeface="微软雅黑" panose="020B0503020204020204" charset="-122"/>
              </a:rPr>
              <a:t>ATP</a:t>
            </a:r>
            <a:r>
              <a:rPr lang="zh-CN" altLang="zh-CN" kern="100" dirty="0">
                <a:latin typeface="微软雅黑" panose="020B0503020204020204" charset="-122"/>
                <a:ea typeface="微软雅黑" panose="020B0503020204020204" charset="-122"/>
                <a:cs typeface="微软雅黑" panose="020B0503020204020204" charset="-122"/>
              </a:rPr>
              <a:t>酶不发生形变 </a:t>
            </a:r>
            <a:r>
              <a:rPr lang="en-US" altLang="zh-CN" kern="100" dirty="0">
                <a:latin typeface="微软雅黑" panose="020B0503020204020204" charset="-122"/>
                <a:ea typeface="微软雅黑" panose="020B0503020204020204" charset="-122"/>
                <a:cs typeface="微软雅黑" panose="020B0503020204020204" charset="-122"/>
              </a:rPr>
              <a:t>(2021·</a:t>
            </a:r>
            <a:r>
              <a:rPr lang="zh-CN" altLang="zh-CN" kern="100" dirty="0">
                <a:latin typeface="微软雅黑" panose="020B0503020204020204" charset="-122"/>
                <a:ea typeface="微软雅黑" panose="020B0503020204020204" charset="-122"/>
                <a:cs typeface="微软雅黑" panose="020B0503020204020204" charset="-122"/>
              </a:rPr>
              <a:t>浙江</a:t>
            </a:r>
            <a:r>
              <a:rPr lang="en-US" altLang="zh-CN" kern="100" dirty="0">
                <a:latin typeface="微软雅黑" panose="020B0503020204020204" charset="-122"/>
                <a:ea typeface="微软雅黑" panose="020B0503020204020204" charset="-122"/>
                <a:cs typeface="微软雅黑" panose="020B0503020204020204" charset="-122"/>
              </a:rPr>
              <a:t>1</a:t>
            </a:r>
            <a:r>
              <a:rPr lang="zh-CN" altLang="zh-CN" kern="100" dirty="0">
                <a:latin typeface="微软雅黑" panose="020B0503020204020204" charset="-122"/>
                <a:ea typeface="微软雅黑" panose="020B0503020204020204" charset="-122"/>
                <a:cs typeface="微软雅黑" panose="020B0503020204020204" charset="-122"/>
              </a:rPr>
              <a:t>月选考，</a:t>
            </a:r>
            <a:r>
              <a:rPr lang="en-US" altLang="zh-CN" kern="100" dirty="0">
                <a:latin typeface="微软雅黑" panose="020B0503020204020204" charset="-122"/>
                <a:ea typeface="微软雅黑" panose="020B0503020204020204" charset="-122"/>
                <a:cs typeface="微软雅黑" panose="020B0503020204020204" charset="-122"/>
              </a:rPr>
              <a:t>12</a:t>
            </a:r>
            <a:r>
              <a:rPr lang="en-US" altLang="zh-CN" kern="100" dirty="0" smtClean="0">
                <a:latin typeface="微软雅黑" panose="020B0503020204020204" charset="-122"/>
                <a:ea typeface="微软雅黑" panose="020B0503020204020204" charset="-122"/>
                <a:cs typeface="微软雅黑" panose="020B0503020204020204" charset="-122"/>
              </a:rPr>
              <a:t>)(</a:t>
            </a:r>
            <a:r>
              <a:rPr lang="zh-CN" altLang="zh-CN" kern="100" dirty="0">
                <a:latin typeface="微软雅黑" panose="020B0503020204020204" charset="-122"/>
                <a:ea typeface="微软雅黑" panose="020B0503020204020204" charset="-122"/>
                <a:cs typeface="微软雅黑" panose="020B0503020204020204" charset="-122"/>
              </a:rPr>
              <a:t>　　</a:t>
            </a:r>
            <a:r>
              <a:rPr lang="en-US" altLang="zh-CN" kern="100" dirty="0">
                <a:latin typeface="微软雅黑" panose="020B0503020204020204" charset="-122"/>
                <a:ea typeface="微软雅黑" panose="020B0503020204020204" charset="-122"/>
                <a:cs typeface="微软雅黑" panose="020B0503020204020204" charset="-122"/>
              </a:rPr>
              <a:t>)</a:t>
            </a:r>
            <a:endParaRPr lang="zh-CN" altLang="zh-CN" kern="100" dirty="0">
              <a:effectLst/>
              <a:latin typeface="微软雅黑" panose="020B0503020204020204" charset="-122"/>
              <a:ea typeface="微软雅黑" panose="020B0503020204020204" charset="-122"/>
              <a:cs typeface="微软雅黑" panose="020B0503020204020204" charset="-122"/>
            </a:endParaRPr>
          </a:p>
        </p:txBody>
      </p:sp>
      <p:sp>
        <p:nvSpPr>
          <p:cNvPr id="3" name="矩形 2"/>
          <p:cNvSpPr/>
          <p:nvPr/>
        </p:nvSpPr>
        <p:spPr>
          <a:xfrm>
            <a:off x="5233432" y="261442"/>
            <a:ext cx="1723549" cy="424732"/>
          </a:xfrm>
          <a:prstGeom prst="rect">
            <a:avLst/>
          </a:prstGeom>
        </p:spPr>
        <p:txBody>
          <a:bodyPr wrap="none">
            <a:spAutoFit/>
          </a:bodyPr>
          <a:lstStyle/>
          <a:p>
            <a:pPr algn="dist" defTabSz="914400">
              <a:lnSpc>
                <a:spcPct val="90000"/>
              </a:lnSpc>
              <a:spcBef>
                <a:spcPct val="0"/>
              </a:spcBef>
            </a:pPr>
            <a:r>
              <a:rPr lang="zh-CN" altLang="zh-CN" b="1" dirty="0">
                <a:solidFill>
                  <a:schemeClr val="bg1"/>
                </a:solidFill>
                <a:latin typeface="+mj-lt"/>
                <a:ea typeface="+mj-ea"/>
                <a:cs typeface="+mj-cs"/>
              </a:rPr>
              <a:t>判断与填充</a:t>
            </a:r>
            <a:endParaRPr lang="zh-CN" altLang="zh-CN" b="1" dirty="0">
              <a:solidFill>
                <a:schemeClr val="bg1"/>
              </a:solidFill>
              <a:latin typeface="+mj-lt"/>
              <a:ea typeface="+mj-ea"/>
              <a:cs typeface="+mj-cs"/>
            </a:endParaRPr>
          </a:p>
        </p:txBody>
      </p:sp>
      <p:sp>
        <p:nvSpPr>
          <p:cNvPr id="7" name="矩形 6"/>
          <p:cNvSpPr/>
          <p:nvPr/>
        </p:nvSpPr>
        <p:spPr>
          <a:xfrm>
            <a:off x="8615674" y="1412993"/>
            <a:ext cx="396875" cy="460375"/>
          </a:xfrm>
          <a:prstGeom prst="rect">
            <a:avLst/>
          </a:prstGeom>
        </p:spPr>
        <p:txBody>
          <a:bodyPr wrap="none">
            <a:spAutoFit/>
          </a:bodyPr>
          <a:lstStyle/>
          <a:p>
            <a:pPr>
              <a:lnSpc>
                <a:spcPct val="100000"/>
              </a:lnSpc>
            </a:pPr>
            <a:r>
              <a:rPr lang="en-US" altLang="zh-CN" b="1" kern="100" dirty="0">
                <a:solidFill>
                  <a:srgbClr val="C00000"/>
                </a:solidFill>
                <a:latin typeface="微软雅黑" panose="020B0503020204020204" charset="-122"/>
                <a:ea typeface="微软雅黑" panose="020B0503020204020204" charset="-122"/>
                <a:cs typeface="Times New Roman" panose="02020603050405020304" pitchFamily="18" charset="0"/>
              </a:rPr>
              <a:t>√</a:t>
            </a:r>
            <a:endParaRPr lang="en-US" altLang="zh-CN" b="1" kern="100" dirty="0">
              <a:solidFill>
                <a:srgbClr val="C00000"/>
              </a:solidFill>
              <a:latin typeface="微软雅黑" panose="020B0503020204020204" charset="-122"/>
              <a:ea typeface="微软雅黑" panose="020B0503020204020204" charset="-122"/>
              <a:cs typeface="Times New Roman" panose="02020603050405020304" pitchFamily="18" charset="0"/>
            </a:endParaRPr>
          </a:p>
        </p:txBody>
      </p:sp>
      <p:pic>
        <p:nvPicPr>
          <p:cNvPr id="10242" name="Picture 2" descr="40"/>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8380" y="2615565"/>
            <a:ext cx="2727960" cy="206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9047768" y="2155046"/>
            <a:ext cx="414655" cy="460375"/>
          </a:xfrm>
          <a:prstGeom prst="rect">
            <a:avLst/>
          </a:prstGeom>
        </p:spPr>
        <p:txBody>
          <a:bodyPr wrap="none">
            <a:spAutoFit/>
          </a:bodyPr>
          <a:lstStyle/>
          <a:p>
            <a:pPr>
              <a:lnSpc>
                <a:spcPct val="100000"/>
              </a:lnSpc>
            </a:pPr>
            <a:r>
              <a:rPr lang="en-US" altLang="zh-CN" b="1" kern="100" dirty="0">
                <a:solidFill>
                  <a:srgbClr val="C00000"/>
                </a:solidFill>
                <a:latin typeface="微软雅黑" panose="020B0503020204020204" charset="-122"/>
                <a:ea typeface="微软雅黑" panose="020B0503020204020204" charset="-122"/>
                <a:cs typeface="Times New Roman" panose="02020603050405020304" pitchFamily="18" charset="0"/>
              </a:rPr>
              <a:t>×</a:t>
            </a:r>
            <a:endParaRPr lang="en-US" altLang="zh-CN" b="1" kern="100" dirty="0">
              <a:solidFill>
                <a:srgbClr val="C00000"/>
              </a:solidFill>
              <a:latin typeface="微软雅黑" panose="020B0503020204020204" charset="-122"/>
              <a:ea typeface="微软雅黑" panose="020B0503020204020204" charset="-122"/>
              <a:cs typeface="Times New Roman" panose="02020603050405020304" pitchFamily="18" charset="0"/>
            </a:endParaRPr>
          </a:p>
        </p:txBody>
      </p:sp>
      <p:sp>
        <p:nvSpPr>
          <p:cNvPr id="4" name="矩形 3"/>
          <p:cNvSpPr/>
          <p:nvPr/>
        </p:nvSpPr>
        <p:spPr>
          <a:xfrm>
            <a:off x="617048" y="5137170"/>
            <a:ext cx="10956316" cy="1198880"/>
          </a:xfrm>
          <a:prstGeom prst="rect">
            <a:avLst/>
          </a:prstGeom>
        </p:spPr>
        <p:txBody>
          <a:bodyPr wrap="square">
            <a:spAutoFit/>
          </a:bodyPr>
          <a:p>
            <a:pPr algn="just">
              <a:lnSpc>
                <a:spcPct val="100000"/>
              </a:lnSpc>
              <a:spcAft>
                <a:spcPts val="0"/>
              </a:spcAft>
            </a:pPr>
            <a:r>
              <a:rPr lang="en-US" altLang="zh-CN" kern="100" dirty="0">
                <a:latin typeface="微软雅黑" panose="020B0503020204020204" charset="-122"/>
                <a:ea typeface="微软雅黑" panose="020B0503020204020204" charset="-122"/>
                <a:cs typeface="微软雅黑" panose="020B0503020204020204" charset="-122"/>
              </a:rPr>
              <a:t>(3)</a:t>
            </a:r>
            <a:r>
              <a:rPr lang="zh-CN" altLang="zh-CN" kern="100" dirty="0">
                <a:latin typeface="微软雅黑" panose="020B0503020204020204" charset="-122"/>
                <a:ea typeface="微软雅黑" panose="020B0503020204020204" charset="-122"/>
                <a:cs typeface="微软雅黑" panose="020B0503020204020204" charset="-122"/>
              </a:rPr>
              <a:t>人体成熟红细胞能够运输</a:t>
            </a:r>
            <a:r>
              <a:rPr lang="en-US" altLang="zh-CN" kern="100" dirty="0">
                <a:latin typeface="微软雅黑" panose="020B0503020204020204" charset="-122"/>
                <a:ea typeface="微软雅黑" panose="020B0503020204020204" charset="-122"/>
                <a:cs typeface="微软雅黑" panose="020B0503020204020204" charset="-122"/>
              </a:rPr>
              <a:t>O</a:t>
            </a:r>
            <a:r>
              <a:rPr lang="en-US" altLang="zh-CN" kern="100" baseline="-25000" dirty="0">
                <a:latin typeface="微软雅黑" panose="020B0503020204020204" charset="-122"/>
                <a:ea typeface="微软雅黑" panose="020B0503020204020204" charset="-122"/>
                <a:cs typeface="微软雅黑" panose="020B0503020204020204" charset="-122"/>
              </a:rPr>
              <a:t>2</a:t>
            </a:r>
            <a:r>
              <a:rPr lang="zh-CN" altLang="zh-CN" kern="100" dirty="0">
                <a:latin typeface="微软雅黑" panose="020B0503020204020204" charset="-122"/>
                <a:ea typeface="微软雅黑" panose="020B0503020204020204" charset="-122"/>
                <a:cs typeface="微软雅黑" panose="020B0503020204020204" charset="-122"/>
              </a:rPr>
              <a:t>和</a:t>
            </a:r>
            <a:r>
              <a:rPr lang="en-US" altLang="zh-CN" kern="100" dirty="0">
                <a:latin typeface="微软雅黑" panose="020B0503020204020204" charset="-122"/>
                <a:ea typeface="微软雅黑" panose="020B0503020204020204" charset="-122"/>
                <a:cs typeface="微软雅黑" panose="020B0503020204020204" charset="-122"/>
              </a:rPr>
              <a:t>CO</a:t>
            </a:r>
            <a:r>
              <a:rPr lang="en-US" altLang="zh-CN" kern="100" baseline="-25000" dirty="0">
                <a:latin typeface="微软雅黑" panose="020B0503020204020204" charset="-122"/>
                <a:ea typeface="微软雅黑" panose="020B0503020204020204" charset="-122"/>
                <a:cs typeface="微软雅黑" panose="020B0503020204020204" charset="-122"/>
              </a:rPr>
              <a:t>2</a:t>
            </a:r>
            <a:r>
              <a:rPr lang="zh-CN" altLang="zh-CN" kern="100" dirty="0">
                <a:latin typeface="微软雅黑" panose="020B0503020204020204" charset="-122"/>
                <a:ea typeface="微软雅黑" panose="020B0503020204020204" charset="-122"/>
                <a:cs typeface="微软雅黑" panose="020B0503020204020204" charset="-122"/>
              </a:rPr>
              <a:t>，其部分结构和功能如图，</a:t>
            </a:r>
            <a:r>
              <a:rPr lang="en-US" altLang="zh-CN" kern="100" dirty="0">
                <a:latin typeface="微软雅黑" panose="020B0503020204020204" charset="-122"/>
                <a:ea typeface="微软雅黑" panose="020B0503020204020204" charset="-122"/>
                <a:cs typeface="微软雅黑" panose="020B0503020204020204" charset="-122"/>
              </a:rPr>
              <a:t>①</a:t>
            </a:r>
            <a:r>
              <a:rPr lang="zh-CN" altLang="zh-CN" kern="100" dirty="0">
                <a:latin typeface="微软雅黑" panose="020B0503020204020204" charset="-122"/>
                <a:ea typeface="微软雅黑" panose="020B0503020204020204" charset="-122"/>
                <a:cs typeface="微软雅黑" panose="020B0503020204020204" charset="-122"/>
              </a:rPr>
              <a:t>～</a:t>
            </a:r>
            <a:r>
              <a:rPr lang="en-US" altLang="zh-CN" kern="100" dirty="0">
                <a:latin typeface="微软雅黑" panose="020B0503020204020204" charset="-122"/>
                <a:ea typeface="微软雅黑" panose="020B0503020204020204" charset="-122"/>
                <a:cs typeface="微软雅黑" panose="020B0503020204020204" charset="-122"/>
              </a:rPr>
              <a:t>⑤</a:t>
            </a:r>
            <a:r>
              <a:rPr lang="zh-CN" altLang="zh-CN" kern="100" dirty="0">
                <a:latin typeface="微软雅黑" panose="020B0503020204020204" charset="-122"/>
                <a:ea typeface="微软雅黑" panose="020B0503020204020204" charset="-122"/>
                <a:cs typeface="微软雅黑" panose="020B0503020204020204" charset="-122"/>
              </a:rPr>
              <a:t>表示相关过程，成熟红细胞通过无氧呼吸分解葡萄糖产生</a:t>
            </a:r>
            <a:r>
              <a:rPr lang="en-US" altLang="zh-CN" kern="100" dirty="0">
                <a:latin typeface="微软雅黑" panose="020B0503020204020204" charset="-122"/>
                <a:ea typeface="微软雅黑" panose="020B0503020204020204" charset="-122"/>
                <a:cs typeface="微软雅黑" panose="020B0503020204020204" charset="-122"/>
              </a:rPr>
              <a:t>ATP</a:t>
            </a:r>
            <a:r>
              <a:rPr lang="zh-CN" altLang="zh-CN" kern="100" dirty="0">
                <a:latin typeface="微软雅黑" panose="020B0503020204020204" charset="-122"/>
                <a:ea typeface="微软雅黑" panose="020B0503020204020204" charset="-122"/>
                <a:cs typeface="微软雅黑" panose="020B0503020204020204" charset="-122"/>
              </a:rPr>
              <a:t>，为</a:t>
            </a:r>
            <a:r>
              <a:rPr lang="en-US" altLang="zh-CN" kern="100" dirty="0">
                <a:latin typeface="微软雅黑" panose="020B0503020204020204" charset="-122"/>
                <a:ea typeface="微软雅黑" panose="020B0503020204020204" charset="-122"/>
                <a:cs typeface="微软雅黑" panose="020B0503020204020204" charset="-122"/>
              </a:rPr>
              <a:t>③</a:t>
            </a:r>
            <a:r>
              <a:rPr lang="zh-CN" altLang="zh-CN" kern="100" dirty="0">
                <a:latin typeface="微软雅黑" panose="020B0503020204020204" charset="-122"/>
                <a:ea typeface="微软雅黑" panose="020B0503020204020204" charset="-122"/>
                <a:cs typeface="微软雅黑" panose="020B0503020204020204" charset="-122"/>
              </a:rPr>
              <a:t>提供能量</a:t>
            </a:r>
            <a:r>
              <a:rPr lang="en-US" altLang="zh-CN" kern="100" dirty="0">
                <a:latin typeface="微软雅黑" panose="020B0503020204020204" charset="-122"/>
                <a:ea typeface="微软雅黑" panose="020B0503020204020204" charset="-122"/>
                <a:cs typeface="微软雅黑" panose="020B0503020204020204" charset="-122"/>
              </a:rPr>
              <a:t>(2021·</a:t>
            </a:r>
            <a:r>
              <a:rPr lang="zh-CN" altLang="zh-CN" kern="100" dirty="0">
                <a:latin typeface="微软雅黑" panose="020B0503020204020204" charset="-122"/>
                <a:ea typeface="微软雅黑" panose="020B0503020204020204" charset="-122"/>
                <a:cs typeface="微软雅黑" panose="020B0503020204020204" charset="-122"/>
              </a:rPr>
              <a:t>河北，</a:t>
            </a:r>
            <a:r>
              <a:rPr lang="en-US" altLang="zh-CN" kern="100" dirty="0">
                <a:latin typeface="微软雅黑" panose="020B0503020204020204" charset="-122"/>
                <a:ea typeface="微软雅黑" panose="020B0503020204020204" charset="-122"/>
                <a:cs typeface="微软雅黑" panose="020B0503020204020204" charset="-122"/>
              </a:rPr>
              <a:t>4)(</a:t>
            </a:r>
            <a:r>
              <a:rPr lang="zh-CN" altLang="zh-CN" kern="100" dirty="0">
                <a:latin typeface="微软雅黑" panose="020B0503020204020204" charset="-122"/>
                <a:ea typeface="微软雅黑" panose="020B0503020204020204" charset="-122"/>
                <a:cs typeface="微软雅黑" panose="020B0503020204020204" charset="-122"/>
              </a:rPr>
              <a:t>　　</a:t>
            </a:r>
            <a:r>
              <a:rPr lang="en-US" altLang="zh-CN" kern="100" dirty="0">
                <a:latin typeface="微软雅黑" panose="020B0503020204020204" charset="-122"/>
                <a:ea typeface="微软雅黑" panose="020B0503020204020204" charset="-122"/>
                <a:cs typeface="微软雅黑" panose="020B0503020204020204" charset="-122"/>
              </a:rPr>
              <a:t>)</a:t>
            </a:r>
            <a:endParaRPr lang="zh-CN" altLang="zh-CN" kern="100" dirty="0">
              <a:effectLst/>
              <a:latin typeface="微软雅黑" panose="020B0503020204020204" charset="-122"/>
              <a:ea typeface="微软雅黑" panose="020B0503020204020204" charset="-122"/>
              <a:cs typeface="微软雅黑" panose="020B0503020204020204" charset="-122"/>
            </a:endParaRPr>
          </a:p>
        </p:txBody>
      </p:sp>
      <p:sp>
        <p:nvSpPr>
          <p:cNvPr id="6" name="矩形 5"/>
          <p:cNvSpPr/>
          <p:nvPr/>
        </p:nvSpPr>
        <p:spPr>
          <a:xfrm>
            <a:off x="1126301" y="5863085"/>
            <a:ext cx="539115" cy="521970"/>
          </a:xfrm>
          <a:prstGeom prst="rect">
            <a:avLst/>
          </a:prstGeom>
        </p:spPr>
        <p:txBody>
          <a:bodyPr wrap="none">
            <a:spAutoFit/>
          </a:bodyPr>
          <a:p>
            <a:r>
              <a:rPr lang="en-US" altLang="zh-CN" sz="28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en-US" altLang="zh-CN" sz="28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pic>
        <p:nvPicPr>
          <p:cNvPr id="10243" name="Picture 3" descr="4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67109" y="2781009"/>
            <a:ext cx="5512775" cy="245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430172" y="909515"/>
            <a:ext cx="11330068" cy="5040560"/>
          </a:xfrm>
          <a:prstGeom prst="roundRect">
            <a:avLst>
              <a:gd name="adj" fmla="val 1925"/>
            </a:avLst>
          </a:prstGeom>
          <a:pattFill prst="smGrid">
            <a:fgClr>
              <a:schemeClr val="bg1">
                <a:lumMod val="95000"/>
              </a:schemeClr>
            </a:fgClr>
            <a:bgClr>
              <a:schemeClr val="bg1"/>
            </a:bgClr>
          </a:patt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5" name="矩形 4"/>
          <p:cNvSpPr/>
          <p:nvPr/>
        </p:nvSpPr>
        <p:spPr>
          <a:xfrm>
            <a:off x="617048" y="1047135"/>
            <a:ext cx="10956316" cy="3415030"/>
          </a:xfrm>
          <a:prstGeom prst="rect">
            <a:avLst/>
          </a:prstGeom>
        </p:spPr>
        <p:txBody>
          <a:bodyPr wrap="square">
            <a:spAutoFit/>
          </a:bodyPr>
          <a:lstStyle/>
          <a:p>
            <a:pPr algn="just">
              <a:lnSpc>
                <a:spcPct val="150000"/>
              </a:lnSpc>
              <a:spcAft>
                <a:spcPts val="0"/>
              </a:spcAft>
            </a:pPr>
            <a:r>
              <a:rPr lang="en-US" altLang="zh-CN" kern="100" dirty="0">
                <a:latin typeface="微软雅黑" panose="020B0503020204020204" charset="-122"/>
                <a:ea typeface="微软雅黑" panose="020B0503020204020204" charset="-122"/>
                <a:cs typeface="微软雅黑" panose="020B0503020204020204" charset="-122"/>
              </a:rPr>
              <a:t>(4)(2021·</a:t>
            </a:r>
            <a:r>
              <a:rPr lang="zh-CN" altLang="zh-CN" kern="100" dirty="0">
                <a:latin typeface="微软雅黑" panose="020B0503020204020204" charset="-122"/>
                <a:ea typeface="微软雅黑" panose="020B0503020204020204" charset="-122"/>
                <a:cs typeface="微软雅黑" panose="020B0503020204020204" charset="-122"/>
              </a:rPr>
              <a:t>全国甲，</a:t>
            </a:r>
            <a:r>
              <a:rPr lang="en-US" altLang="zh-CN" kern="100" dirty="0">
                <a:latin typeface="微软雅黑" panose="020B0503020204020204" charset="-122"/>
                <a:ea typeface="微软雅黑" panose="020B0503020204020204" charset="-122"/>
                <a:cs typeface="微软雅黑" panose="020B0503020204020204" charset="-122"/>
              </a:rPr>
              <a:t>29</a:t>
            </a:r>
            <a:r>
              <a:rPr lang="zh-CN" altLang="zh-CN" kern="100" dirty="0">
                <a:latin typeface="微软雅黑" panose="020B0503020204020204" charset="-122"/>
                <a:ea typeface="微软雅黑" panose="020B0503020204020204" charset="-122"/>
                <a:cs typeface="微软雅黑" panose="020B0503020204020204" charset="-122"/>
              </a:rPr>
              <a:t>节选</a:t>
            </a:r>
            <a:r>
              <a:rPr lang="en-US" altLang="zh-CN" kern="100" dirty="0">
                <a:latin typeface="微软雅黑" panose="020B0503020204020204" charset="-122"/>
                <a:ea typeface="微软雅黑" panose="020B0503020204020204" charset="-122"/>
                <a:cs typeface="微软雅黑" panose="020B0503020204020204" charset="-122"/>
              </a:rPr>
              <a:t>)</a:t>
            </a:r>
            <a:r>
              <a:rPr lang="zh-CN" altLang="zh-CN" kern="100" dirty="0">
                <a:latin typeface="微软雅黑" panose="020B0503020204020204" charset="-122"/>
                <a:ea typeface="微软雅黑" panose="020B0503020204020204" charset="-122"/>
                <a:cs typeface="微软雅黑" panose="020B0503020204020204" charset="-122"/>
              </a:rPr>
              <a:t>植物的根细胞可以通过不同方式吸收外界溶液中的</a:t>
            </a:r>
            <a:r>
              <a:rPr lang="en-US" altLang="zh-CN" kern="100" dirty="0">
                <a:latin typeface="微软雅黑" panose="020B0503020204020204" charset="-122"/>
                <a:ea typeface="微软雅黑" panose="020B0503020204020204" charset="-122"/>
                <a:cs typeface="微软雅黑" panose="020B0503020204020204" charset="-122"/>
              </a:rPr>
              <a:t>K</a:t>
            </a:r>
            <a:r>
              <a:rPr lang="zh-CN" altLang="zh-CN" kern="100" baseline="30000" dirty="0">
                <a:latin typeface="微软雅黑" panose="020B0503020204020204" charset="-122"/>
                <a:ea typeface="微软雅黑" panose="020B0503020204020204" charset="-122"/>
                <a:cs typeface="微软雅黑" panose="020B0503020204020204" charset="-122"/>
              </a:rPr>
              <a:t>＋</a:t>
            </a:r>
            <a:r>
              <a:rPr lang="zh-CN" altLang="zh-CN" kern="100" dirty="0">
                <a:latin typeface="微软雅黑" panose="020B0503020204020204" charset="-122"/>
                <a:ea typeface="微软雅黑" panose="020B0503020204020204" charset="-122"/>
                <a:cs typeface="微软雅黑" panose="020B0503020204020204" charset="-122"/>
              </a:rPr>
              <a:t>。细胞外的</a:t>
            </a:r>
            <a:r>
              <a:rPr lang="en-US" altLang="zh-CN" kern="100" dirty="0">
                <a:latin typeface="微软雅黑" panose="020B0503020204020204" charset="-122"/>
                <a:ea typeface="微软雅黑" panose="020B0503020204020204" charset="-122"/>
                <a:cs typeface="微软雅黑" panose="020B0503020204020204" charset="-122"/>
              </a:rPr>
              <a:t>K</a:t>
            </a:r>
            <a:r>
              <a:rPr lang="zh-CN" altLang="zh-CN" kern="100" baseline="30000" dirty="0">
                <a:latin typeface="微软雅黑" panose="020B0503020204020204" charset="-122"/>
                <a:ea typeface="微软雅黑" panose="020B0503020204020204" charset="-122"/>
                <a:cs typeface="微软雅黑" panose="020B0503020204020204" charset="-122"/>
              </a:rPr>
              <a:t>＋</a:t>
            </a:r>
            <a:r>
              <a:rPr lang="zh-CN" altLang="zh-CN" kern="100" dirty="0">
                <a:latin typeface="微软雅黑" panose="020B0503020204020204" charset="-122"/>
                <a:ea typeface="微软雅黑" panose="020B0503020204020204" charset="-122"/>
                <a:cs typeface="微软雅黑" panose="020B0503020204020204" charset="-122"/>
              </a:rPr>
              <a:t>能够通过离子通道进入植物的根细胞。离子通道是</a:t>
            </a:r>
            <a:r>
              <a:rPr lang="zh-CN" altLang="zh-CN" kern="100" dirty="0" smtClean="0">
                <a:latin typeface="微软雅黑" panose="020B0503020204020204" charset="-122"/>
                <a:ea typeface="微软雅黑" panose="020B0503020204020204" charset="-122"/>
                <a:cs typeface="微软雅黑" panose="020B0503020204020204" charset="-122"/>
              </a:rPr>
              <a:t>由</a:t>
            </a:r>
            <a:r>
              <a:rPr lang="en-US" altLang="zh-CN" u="sng" kern="100" dirty="0" smtClean="0">
                <a:latin typeface="微软雅黑" panose="020B0503020204020204" charset="-122"/>
                <a:ea typeface="微软雅黑" panose="020B0503020204020204" charset="-122"/>
                <a:cs typeface="微软雅黑" panose="020B0503020204020204" charset="-122"/>
              </a:rPr>
              <a:t>                 </a:t>
            </a:r>
            <a:r>
              <a:rPr lang="zh-CN" altLang="zh-CN" kern="100" dirty="0" smtClean="0">
                <a:latin typeface="微软雅黑" panose="020B0503020204020204" charset="-122"/>
                <a:ea typeface="微软雅黑" panose="020B0503020204020204" charset="-122"/>
                <a:cs typeface="微软雅黑" panose="020B0503020204020204" charset="-122"/>
              </a:rPr>
              <a:t>复合物</a:t>
            </a:r>
            <a:r>
              <a:rPr lang="zh-CN" altLang="zh-CN" kern="100" dirty="0">
                <a:latin typeface="微软雅黑" panose="020B0503020204020204" charset="-122"/>
                <a:ea typeface="微软雅黑" panose="020B0503020204020204" charset="-122"/>
                <a:cs typeface="微软雅黑" panose="020B0503020204020204" charset="-122"/>
              </a:rPr>
              <a:t>构成的，其运输的特点</a:t>
            </a:r>
            <a:r>
              <a:rPr lang="zh-CN" altLang="zh-CN" kern="100" dirty="0" smtClean="0">
                <a:latin typeface="微软雅黑" panose="020B0503020204020204" charset="-122"/>
                <a:ea typeface="微软雅黑" panose="020B0503020204020204" charset="-122"/>
                <a:cs typeface="微软雅黑" panose="020B0503020204020204" charset="-122"/>
              </a:rPr>
              <a:t>是</a:t>
            </a:r>
            <a:r>
              <a:rPr lang="en-US" altLang="zh-CN" kern="100" dirty="0" smtClean="0">
                <a:latin typeface="微软雅黑" panose="020B0503020204020204" charset="-122"/>
                <a:ea typeface="微软雅黑" panose="020B0503020204020204" charset="-122"/>
                <a:cs typeface="微软雅黑" panose="020B0503020204020204" charset="-122"/>
              </a:rPr>
              <a:t>________________</a:t>
            </a:r>
            <a:r>
              <a:rPr lang="en-US" altLang="zh-CN" u="sng" kern="100" dirty="0" smtClean="0">
                <a:latin typeface="微软雅黑" panose="020B0503020204020204" charset="-122"/>
                <a:ea typeface="微软雅黑" panose="020B0503020204020204" charset="-122"/>
                <a:cs typeface="微软雅黑" panose="020B0503020204020204" charset="-122"/>
              </a:rPr>
              <a:t>                                </a:t>
            </a:r>
            <a:r>
              <a:rPr lang="en-US" altLang="zh-CN" kern="100" dirty="0" smtClean="0">
                <a:latin typeface="微软雅黑" panose="020B0503020204020204" charset="-122"/>
                <a:ea typeface="微软雅黑" panose="020B0503020204020204" charset="-122"/>
                <a:cs typeface="微软雅黑" panose="020B0503020204020204" charset="-122"/>
              </a:rPr>
              <a:t>(</a:t>
            </a:r>
            <a:r>
              <a:rPr lang="zh-CN" altLang="zh-CN" kern="100" dirty="0">
                <a:latin typeface="微软雅黑" panose="020B0503020204020204" charset="-122"/>
                <a:ea typeface="微软雅黑" panose="020B0503020204020204" charset="-122"/>
                <a:cs typeface="微软雅黑" panose="020B0503020204020204" charset="-122"/>
              </a:rPr>
              <a:t>答出</a:t>
            </a:r>
            <a:r>
              <a:rPr lang="en-US" altLang="zh-CN" kern="100" dirty="0">
                <a:latin typeface="微软雅黑" panose="020B0503020204020204" charset="-122"/>
                <a:ea typeface="微软雅黑" panose="020B0503020204020204" charset="-122"/>
                <a:cs typeface="微软雅黑" panose="020B0503020204020204" charset="-122"/>
              </a:rPr>
              <a:t>1</a:t>
            </a:r>
            <a:r>
              <a:rPr lang="zh-CN" altLang="zh-CN" kern="100" dirty="0">
                <a:latin typeface="微软雅黑" panose="020B0503020204020204" charset="-122"/>
                <a:ea typeface="微软雅黑" panose="020B0503020204020204" charset="-122"/>
                <a:cs typeface="微软雅黑" panose="020B0503020204020204" charset="-122"/>
              </a:rPr>
              <a:t>点即可</a:t>
            </a:r>
            <a:r>
              <a:rPr lang="en-US" altLang="zh-CN" kern="100" dirty="0">
                <a:latin typeface="微软雅黑" panose="020B0503020204020204" charset="-122"/>
                <a:ea typeface="微软雅黑" panose="020B0503020204020204" charset="-122"/>
                <a:cs typeface="微软雅黑" panose="020B0503020204020204" charset="-122"/>
              </a:rPr>
              <a:t>)</a:t>
            </a:r>
            <a:r>
              <a:rPr lang="zh-CN" altLang="zh-CN" kern="100" dirty="0">
                <a:latin typeface="微软雅黑" panose="020B0503020204020204" charset="-122"/>
                <a:ea typeface="微软雅黑" panose="020B0503020204020204" charset="-122"/>
                <a:cs typeface="微软雅黑" panose="020B0503020204020204" charset="-122"/>
              </a:rPr>
              <a:t>。</a:t>
            </a:r>
            <a:r>
              <a:rPr lang="zh-CN" altLang="zh-CN" kern="100" dirty="0">
                <a:latin typeface="微软雅黑" panose="020B0503020204020204" charset="-122"/>
                <a:ea typeface="微软雅黑" panose="020B0503020204020204" charset="-122"/>
                <a:cs typeface="微软雅黑" panose="020B0503020204020204" charset="-122"/>
              </a:rPr>
              <a:t> 细胞外的</a:t>
            </a:r>
            <a:r>
              <a:rPr lang="en-US" altLang="zh-CN" kern="100" dirty="0">
                <a:latin typeface="微软雅黑" panose="020B0503020204020204" charset="-122"/>
                <a:ea typeface="微软雅黑" panose="020B0503020204020204" charset="-122"/>
                <a:cs typeface="微软雅黑" panose="020B0503020204020204" charset="-122"/>
              </a:rPr>
              <a:t>K</a:t>
            </a:r>
            <a:r>
              <a:rPr lang="zh-CN" altLang="zh-CN" kern="100" baseline="30000" dirty="0">
                <a:latin typeface="微软雅黑" panose="020B0503020204020204" charset="-122"/>
                <a:ea typeface="微软雅黑" panose="020B0503020204020204" charset="-122"/>
                <a:cs typeface="微软雅黑" panose="020B0503020204020204" charset="-122"/>
              </a:rPr>
              <a:t>＋</a:t>
            </a:r>
            <a:r>
              <a:rPr lang="zh-CN" altLang="zh-CN" kern="100" dirty="0">
                <a:latin typeface="微软雅黑" panose="020B0503020204020204" charset="-122"/>
                <a:ea typeface="微软雅黑" panose="020B0503020204020204" charset="-122"/>
                <a:cs typeface="微软雅黑" panose="020B0503020204020204" charset="-122"/>
              </a:rPr>
              <a:t>可以通过载体蛋白逆浓度梯度进入植物的根细胞。在有呼吸抑制剂的条件下，根细胞对</a:t>
            </a:r>
            <a:r>
              <a:rPr lang="en-US" altLang="zh-CN" kern="100" dirty="0">
                <a:latin typeface="微软雅黑" panose="020B0503020204020204" charset="-122"/>
                <a:ea typeface="微软雅黑" panose="020B0503020204020204" charset="-122"/>
                <a:cs typeface="微软雅黑" panose="020B0503020204020204" charset="-122"/>
              </a:rPr>
              <a:t>K</a:t>
            </a:r>
            <a:r>
              <a:rPr lang="zh-CN" altLang="zh-CN" kern="100" baseline="30000" dirty="0">
                <a:latin typeface="微软雅黑" panose="020B0503020204020204" charset="-122"/>
                <a:ea typeface="微软雅黑" panose="020B0503020204020204" charset="-122"/>
                <a:cs typeface="微软雅黑" panose="020B0503020204020204" charset="-122"/>
              </a:rPr>
              <a:t>＋</a:t>
            </a:r>
            <a:r>
              <a:rPr lang="zh-CN" altLang="zh-CN" kern="100" dirty="0">
                <a:latin typeface="微软雅黑" panose="020B0503020204020204" charset="-122"/>
                <a:ea typeface="微软雅黑" panose="020B0503020204020204" charset="-122"/>
                <a:cs typeface="微软雅黑" panose="020B0503020204020204" charset="-122"/>
              </a:rPr>
              <a:t>的吸收速率降低，原因</a:t>
            </a:r>
            <a:r>
              <a:rPr lang="zh-CN" altLang="zh-CN" kern="100" dirty="0" smtClean="0">
                <a:latin typeface="微软雅黑" panose="020B0503020204020204" charset="-122"/>
                <a:ea typeface="微软雅黑" panose="020B0503020204020204" charset="-122"/>
                <a:cs typeface="微软雅黑" panose="020B0503020204020204" charset="-122"/>
              </a:rPr>
              <a:t>是</a:t>
            </a:r>
            <a:r>
              <a:rPr lang="en-US" altLang="zh-CN" kern="100" dirty="0" smtClean="0">
                <a:latin typeface="微软雅黑" panose="020B0503020204020204" charset="-122"/>
                <a:ea typeface="微软雅黑" panose="020B0503020204020204" charset="-122"/>
                <a:cs typeface="微软雅黑" panose="020B0503020204020204" charset="-122"/>
              </a:rPr>
              <a:t>_________________________________</a:t>
            </a:r>
            <a:endParaRPr lang="en-US" altLang="zh-CN" kern="100" dirty="0" smtClean="0">
              <a:latin typeface="微软雅黑" panose="020B0503020204020204" charset="-122"/>
              <a:ea typeface="微软雅黑" panose="020B0503020204020204" charset="-122"/>
              <a:cs typeface="微软雅黑" panose="020B0503020204020204" charset="-122"/>
            </a:endParaRPr>
          </a:p>
          <a:p>
            <a:pPr algn="just">
              <a:lnSpc>
                <a:spcPct val="150000"/>
              </a:lnSpc>
              <a:spcAft>
                <a:spcPts val="0"/>
              </a:spcAft>
            </a:pPr>
            <a:r>
              <a:rPr lang="en-US" altLang="zh-CN" kern="100" dirty="0" smtClean="0">
                <a:latin typeface="微软雅黑" panose="020B0503020204020204" charset="-122"/>
                <a:ea typeface="微软雅黑" panose="020B0503020204020204" charset="-122"/>
                <a:cs typeface="微软雅黑" panose="020B0503020204020204" charset="-122"/>
              </a:rPr>
              <a:t>__________________________________________</a:t>
            </a:r>
            <a:r>
              <a:rPr lang="zh-CN" altLang="zh-CN" kern="100" dirty="0" smtClean="0">
                <a:latin typeface="微软雅黑" panose="020B0503020204020204" charset="-122"/>
                <a:ea typeface="微软雅黑" panose="020B0503020204020204" charset="-122"/>
                <a:cs typeface="微软雅黑" panose="020B0503020204020204" charset="-122"/>
              </a:rPr>
              <a:t>。</a:t>
            </a:r>
            <a:r>
              <a:rPr lang="en-US" altLang="zh-CN" kern="100" dirty="0" smtClean="0">
                <a:latin typeface="微软雅黑" panose="020B0503020204020204" charset="-122"/>
                <a:ea typeface="微软雅黑" panose="020B0503020204020204" charset="-122"/>
                <a:cs typeface="微软雅黑" panose="020B0503020204020204" charset="-122"/>
              </a:rPr>
              <a:t> </a:t>
            </a:r>
            <a:endParaRPr lang="zh-CN" altLang="zh-CN" kern="100" dirty="0">
              <a:effectLst/>
              <a:latin typeface="微软雅黑" panose="020B0503020204020204" charset="-122"/>
              <a:ea typeface="微软雅黑" panose="020B0503020204020204" charset="-122"/>
              <a:cs typeface="微软雅黑" panose="020B0503020204020204" charset="-122"/>
            </a:endParaRPr>
          </a:p>
        </p:txBody>
      </p:sp>
      <p:sp>
        <p:nvSpPr>
          <p:cNvPr id="3" name="矩形 2"/>
          <p:cNvSpPr/>
          <p:nvPr/>
        </p:nvSpPr>
        <p:spPr>
          <a:xfrm>
            <a:off x="5233432" y="261442"/>
            <a:ext cx="1723549" cy="424732"/>
          </a:xfrm>
          <a:prstGeom prst="rect">
            <a:avLst/>
          </a:prstGeom>
        </p:spPr>
        <p:txBody>
          <a:bodyPr wrap="none">
            <a:spAutoFit/>
          </a:bodyPr>
          <a:lstStyle/>
          <a:p>
            <a:pPr algn="dist" defTabSz="914400">
              <a:lnSpc>
                <a:spcPct val="90000"/>
              </a:lnSpc>
              <a:spcBef>
                <a:spcPct val="0"/>
              </a:spcBef>
            </a:pPr>
            <a:r>
              <a:rPr lang="zh-CN" altLang="zh-CN" b="1" dirty="0">
                <a:solidFill>
                  <a:schemeClr val="bg1"/>
                </a:solidFill>
                <a:latin typeface="+mj-lt"/>
                <a:ea typeface="+mj-ea"/>
                <a:cs typeface="+mj-cs"/>
              </a:rPr>
              <a:t>判断与填充</a:t>
            </a:r>
            <a:endParaRPr lang="zh-CN" altLang="zh-CN" b="1" dirty="0">
              <a:solidFill>
                <a:schemeClr val="bg1"/>
              </a:solidFill>
              <a:latin typeface="+mj-lt"/>
              <a:ea typeface="+mj-ea"/>
              <a:cs typeface="+mj-cs"/>
            </a:endParaRPr>
          </a:p>
        </p:txBody>
      </p:sp>
      <p:pic>
        <p:nvPicPr>
          <p:cNvPr id="8" name="返回" descr="C:\Users\Administrator\Desktop\新建文件夹\返回.tif">
            <a:hlinkClick r:id=""/>
          </p:cNvPr>
          <p:cNvPicPr>
            <a:picLocks noChangeAspect="1" noChangeArrowheads="1"/>
          </p:cNvPicPr>
          <p:nvPr/>
        </p:nvPicPr>
        <p:blipFill>
          <a:blip r:embed="rId1"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28400" y="6459538"/>
            <a:ext cx="862013" cy="40005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9480064" y="1773347"/>
            <a:ext cx="1097280" cy="460375"/>
          </a:xfrm>
          <a:prstGeom prst="rect">
            <a:avLst/>
          </a:prstGeom>
        </p:spPr>
        <p:txBody>
          <a:bodyPr wrap="none">
            <a:spAutoFit/>
          </a:bodyPr>
          <a:lstStyle/>
          <a:p>
            <a:r>
              <a:rPr lang="zh-CN" altLang="zh-CN" b="1" kern="100" dirty="0">
                <a:solidFill>
                  <a:srgbClr val="C00000"/>
                </a:solidFill>
                <a:latin typeface="微软雅黑" panose="020B0503020204020204" charset="-122"/>
                <a:ea typeface="微软雅黑" panose="020B0503020204020204" charset="-122"/>
                <a:cs typeface="Times New Roman" panose="02020603050405020304" pitchFamily="18" charset="0"/>
              </a:rPr>
              <a:t>蛋白质</a:t>
            </a:r>
            <a:endParaRPr lang="zh-CN" altLang="zh-CN" b="1" kern="100" dirty="0">
              <a:solidFill>
                <a:srgbClr val="C00000"/>
              </a:solidFill>
              <a:latin typeface="微软雅黑" panose="020B0503020204020204" charset="-122"/>
              <a:ea typeface="微软雅黑" panose="020B0503020204020204" charset="-122"/>
              <a:cs typeface="Times New Roman" panose="02020603050405020304" pitchFamily="18" charset="0"/>
            </a:endParaRPr>
          </a:p>
        </p:txBody>
      </p:sp>
      <p:sp>
        <p:nvSpPr>
          <p:cNvPr id="9" name="矩形 8"/>
          <p:cNvSpPr/>
          <p:nvPr/>
        </p:nvSpPr>
        <p:spPr>
          <a:xfrm>
            <a:off x="4439373" y="2277537"/>
            <a:ext cx="4754880" cy="829945"/>
          </a:xfrm>
          <a:prstGeom prst="rect">
            <a:avLst/>
          </a:prstGeom>
        </p:spPr>
        <p:txBody>
          <a:bodyPr wrap="none">
            <a:spAutoFit/>
          </a:bodyPr>
          <a:lstStyle/>
          <a:p>
            <a:pPr algn="l"/>
            <a:r>
              <a:rPr lang="zh-CN" altLang="zh-CN" b="1" kern="100" dirty="0">
                <a:solidFill>
                  <a:srgbClr val="C00000"/>
                </a:solidFill>
                <a:latin typeface="微软雅黑" panose="020B0503020204020204" charset="-122"/>
                <a:ea typeface="微软雅黑" panose="020B0503020204020204" charset="-122"/>
                <a:cs typeface="Times New Roman" panose="02020603050405020304" pitchFamily="18" charset="0"/>
              </a:rPr>
              <a:t>一种离子通道只</a:t>
            </a:r>
            <a:r>
              <a:rPr lang="zh-CN" altLang="zh-CN" b="1" kern="100" dirty="0" smtClean="0">
                <a:solidFill>
                  <a:srgbClr val="C00000"/>
                </a:solidFill>
                <a:latin typeface="微软雅黑" panose="020B0503020204020204" charset="-122"/>
                <a:ea typeface="微软雅黑" panose="020B0503020204020204" charset="-122"/>
                <a:cs typeface="Times New Roman" panose="02020603050405020304" pitchFamily="18" charset="0"/>
                <a:sym typeface="+mn-ea"/>
              </a:rPr>
              <a:t>允许</a:t>
            </a:r>
            <a:r>
              <a:rPr lang="zh-CN" altLang="zh-CN" b="1" kern="100" dirty="0">
                <a:solidFill>
                  <a:srgbClr val="C00000"/>
                </a:solidFill>
                <a:latin typeface="微软雅黑" panose="020B0503020204020204" charset="-122"/>
                <a:ea typeface="微软雅黑" panose="020B0503020204020204" charset="-122"/>
                <a:cs typeface="Times New Roman" panose="02020603050405020304" pitchFamily="18" charset="0"/>
                <a:sym typeface="+mn-ea"/>
              </a:rPr>
              <a:t>一种离子通过</a:t>
            </a:r>
            <a:endParaRPr lang="zh-CN" altLang="en-US" b="1" kern="100" dirty="0">
              <a:solidFill>
                <a:srgbClr val="C00000"/>
              </a:solidFill>
              <a:latin typeface="微软雅黑" panose="020B0503020204020204" charset="-122"/>
              <a:ea typeface="微软雅黑" panose="020B0503020204020204" charset="-122"/>
              <a:cs typeface="Times New Roman" panose="02020603050405020304" pitchFamily="18" charset="0"/>
            </a:endParaRPr>
          </a:p>
          <a:p>
            <a:endParaRPr lang="zh-CN" altLang="zh-CN" b="1" kern="100" dirty="0">
              <a:solidFill>
                <a:srgbClr val="C00000"/>
              </a:solidFill>
              <a:latin typeface="微软雅黑" panose="020B0503020204020204" charset="-122"/>
              <a:ea typeface="微软雅黑" panose="020B0503020204020204" charset="-122"/>
              <a:cs typeface="Times New Roman" panose="02020603050405020304" pitchFamily="18" charset="0"/>
            </a:endParaRPr>
          </a:p>
        </p:txBody>
      </p:sp>
      <p:sp>
        <p:nvSpPr>
          <p:cNvPr id="12" name="矩形 11"/>
          <p:cNvSpPr/>
          <p:nvPr/>
        </p:nvSpPr>
        <p:spPr>
          <a:xfrm>
            <a:off x="6925945" y="3286125"/>
            <a:ext cx="4834255" cy="460375"/>
          </a:xfrm>
          <a:prstGeom prst="rect">
            <a:avLst/>
          </a:prstGeom>
        </p:spPr>
        <p:txBody>
          <a:bodyPr wrap="square">
            <a:spAutoFit/>
          </a:bodyPr>
          <a:lstStyle/>
          <a:p>
            <a:r>
              <a:rPr lang="zh-CN" altLang="zh-CN" b="1" kern="100" dirty="0">
                <a:solidFill>
                  <a:srgbClr val="C00000"/>
                </a:solidFill>
                <a:latin typeface="微软雅黑" panose="020B0503020204020204" charset="-122"/>
                <a:ea typeface="微软雅黑" panose="020B0503020204020204" charset="-122"/>
                <a:cs typeface="微软雅黑" panose="020B0503020204020204" charset="-122"/>
              </a:rPr>
              <a:t>根细胞对</a:t>
            </a:r>
            <a:r>
              <a:rPr lang="en-US" altLang="zh-CN" b="1" kern="100" dirty="0">
                <a:solidFill>
                  <a:srgbClr val="C00000"/>
                </a:solidFill>
                <a:latin typeface="微软雅黑" panose="020B0503020204020204" charset="-122"/>
                <a:ea typeface="微软雅黑" panose="020B0503020204020204" charset="-122"/>
                <a:cs typeface="微软雅黑" panose="020B0503020204020204" charset="-122"/>
              </a:rPr>
              <a:t>K</a:t>
            </a:r>
            <a:r>
              <a:rPr lang="zh-CN" altLang="zh-CN" b="1" kern="100" baseline="30000" dirty="0">
                <a:solidFill>
                  <a:srgbClr val="C00000"/>
                </a:solidFill>
                <a:latin typeface="微软雅黑" panose="020B0503020204020204" charset="-122"/>
                <a:ea typeface="微软雅黑" panose="020B0503020204020204" charset="-122"/>
                <a:cs typeface="微软雅黑" panose="020B0503020204020204" charset="-122"/>
              </a:rPr>
              <a:t>＋</a:t>
            </a:r>
            <a:r>
              <a:rPr lang="zh-CN" altLang="zh-CN" b="1" kern="100" dirty="0">
                <a:solidFill>
                  <a:srgbClr val="C00000"/>
                </a:solidFill>
                <a:latin typeface="微软雅黑" panose="020B0503020204020204" charset="-122"/>
                <a:ea typeface="微软雅黑" panose="020B0503020204020204" charset="-122"/>
                <a:cs typeface="微软雅黑" panose="020B0503020204020204" charset="-122"/>
              </a:rPr>
              <a:t>的吸收属于主动运输，</a:t>
            </a:r>
            <a:endParaRPr lang="zh-CN" altLang="en-US" b="1" dirty="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4" name="矩形 13"/>
          <p:cNvSpPr/>
          <p:nvPr/>
        </p:nvSpPr>
        <p:spPr>
          <a:xfrm>
            <a:off x="766445" y="3861435"/>
            <a:ext cx="6817995" cy="460375"/>
          </a:xfrm>
          <a:prstGeom prst="rect">
            <a:avLst/>
          </a:prstGeom>
        </p:spPr>
        <p:txBody>
          <a:bodyPr wrap="square">
            <a:spAutoFit/>
          </a:bodyPr>
          <a:lstStyle/>
          <a:p>
            <a:pPr lvl="0"/>
            <a:r>
              <a:rPr lang="zh-CN" altLang="zh-CN" b="1" kern="100" dirty="0" smtClean="0">
                <a:solidFill>
                  <a:srgbClr val="C00000"/>
                </a:solidFill>
                <a:latin typeface="微软雅黑" panose="020B0503020204020204" charset="-122"/>
                <a:ea typeface="微软雅黑" panose="020B0503020204020204" charset="-122"/>
                <a:cs typeface="微软雅黑" panose="020B0503020204020204" charset="-122"/>
                <a:sym typeface="+mn-ea"/>
              </a:rPr>
              <a:t>消</a:t>
            </a:r>
            <a:r>
              <a:rPr lang="zh-CN" altLang="zh-CN" b="1" kern="100" dirty="0">
                <a:solidFill>
                  <a:srgbClr val="C00000"/>
                </a:solidFill>
                <a:latin typeface="微软雅黑" panose="020B0503020204020204" charset="-122"/>
                <a:ea typeface="微软雅黑" panose="020B0503020204020204" charset="-122"/>
                <a:cs typeface="Times New Roman" panose="02020603050405020304" pitchFamily="18" charset="0"/>
              </a:rPr>
              <a:t>耗能量，而呼吸抑制剂抑制细胞呼吸</a:t>
            </a:r>
            <a:r>
              <a:rPr lang="zh-CN" altLang="zh-CN" b="1" kern="100">
                <a:solidFill>
                  <a:srgbClr val="C00000"/>
                </a:solidFill>
                <a:latin typeface="微软雅黑" panose="020B0503020204020204" charset="-122"/>
                <a:ea typeface="微软雅黑" panose="020B0503020204020204" charset="-122"/>
                <a:cs typeface="Times New Roman" panose="02020603050405020304" pitchFamily="18" charset="0"/>
              </a:rPr>
              <a:t>产生</a:t>
            </a:r>
            <a:r>
              <a:rPr lang="zh-CN" altLang="zh-CN" b="1" kern="100" smtClean="0">
                <a:solidFill>
                  <a:srgbClr val="C00000"/>
                </a:solidFill>
                <a:latin typeface="微软雅黑" panose="020B0503020204020204" charset="-122"/>
                <a:ea typeface="微软雅黑" panose="020B0503020204020204" charset="-122"/>
                <a:cs typeface="Times New Roman" panose="02020603050405020304" pitchFamily="18" charset="0"/>
              </a:rPr>
              <a:t>能量</a:t>
            </a:r>
            <a:endParaRPr lang="en-US" altLang="zh-CN" b="1" kern="100" dirty="0" smtClean="0">
              <a:solidFill>
                <a:srgbClr val="C00000"/>
              </a:solidFill>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2"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直接连接符 44"/>
          <p:cNvCxnSpPr/>
          <p:nvPr/>
        </p:nvCxnSpPr>
        <p:spPr>
          <a:xfrm>
            <a:off x="6616195" y="2502568"/>
            <a:ext cx="0" cy="2135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0" y="0"/>
            <a:ext cx="12190413" cy="837506"/>
          </a:xfrm>
          <a:prstGeom prst="rect">
            <a:avLst/>
          </a:prstGeom>
          <a:solidFill>
            <a:srgbClr val="5A9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8"/>
          <p:cNvSpPr txBox="1"/>
          <p:nvPr/>
        </p:nvSpPr>
        <p:spPr>
          <a:xfrm>
            <a:off x="550590" y="190595"/>
            <a:ext cx="3975671" cy="430887"/>
          </a:xfrm>
          <a:prstGeom prst="rect">
            <a:avLst/>
          </a:prstGeom>
          <a:noFill/>
        </p:spPr>
        <p:txBody>
          <a:bodyPr wrap="square" lIns="0" tIns="0" rIns="0" bIns="0" rtlCol="0" anchor="ctr">
            <a:spAutoFit/>
          </a:bodyPr>
          <a:lstStyle/>
          <a:p>
            <a:pPr algn="just"/>
            <a:r>
              <a:rPr lang="zh-CN" altLang="en-US" sz="2800" b="1" kern="100" dirty="0">
                <a:solidFill>
                  <a:schemeClr val="bg1"/>
                </a:solidFill>
                <a:latin typeface="Times New Roman" panose="02020603050405020304"/>
                <a:ea typeface="+mj-ea"/>
                <a:cs typeface="Times New Roman" panose="02020603050405020304"/>
              </a:rPr>
              <a:t>建</a:t>
            </a:r>
            <a:r>
              <a:rPr lang="zh-CN" altLang="en-US" sz="2800" b="1" kern="100" dirty="0" smtClean="0">
                <a:solidFill>
                  <a:schemeClr val="bg1"/>
                </a:solidFill>
                <a:latin typeface="Times New Roman" panose="02020603050405020304"/>
                <a:ea typeface="+mj-ea"/>
                <a:cs typeface="Times New Roman" panose="02020603050405020304"/>
              </a:rPr>
              <a:t>网络</a:t>
            </a:r>
            <a:r>
              <a:rPr lang="en-US" altLang="zh-CN" sz="2800" b="1" kern="100" dirty="0">
                <a:solidFill>
                  <a:schemeClr val="bg1"/>
                </a:solidFill>
                <a:latin typeface="宋体" panose="02010600030101010101" pitchFamily="2" charset="-122"/>
                <a:ea typeface="宋体" panose="02010600030101010101" pitchFamily="2" charset="-122"/>
                <a:cs typeface="Times New Roman" panose="02020603050405020304"/>
              </a:rPr>
              <a:t>·</a:t>
            </a:r>
            <a:r>
              <a:rPr lang="zh-CN" altLang="en-US" sz="2800" b="1" kern="100" smtClean="0">
                <a:solidFill>
                  <a:schemeClr val="bg1"/>
                </a:solidFill>
                <a:latin typeface="Times New Roman" panose="02020603050405020304"/>
                <a:ea typeface="+mj-ea"/>
                <a:cs typeface="Times New Roman" panose="02020603050405020304"/>
              </a:rPr>
              <a:t>抓</a:t>
            </a:r>
            <a:r>
              <a:rPr lang="zh-CN" altLang="en-US" sz="2800" b="1" kern="100">
                <a:solidFill>
                  <a:prstClr val="white"/>
                </a:solidFill>
                <a:latin typeface="Times New Roman" panose="02020603050405020304"/>
                <a:ea typeface="微软雅黑" panose="020B0503020204020204" charset="-122"/>
                <a:cs typeface="Times New Roman" panose="02020603050405020304"/>
              </a:rPr>
              <a:t>主</a:t>
            </a:r>
            <a:r>
              <a:rPr lang="zh-CN" altLang="en-US" sz="2800" b="1" kern="100" smtClean="0">
                <a:solidFill>
                  <a:schemeClr val="bg1"/>
                </a:solidFill>
                <a:latin typeface="Times New Roman" panose="02020603050405020304"/>
                <a:ea typeface="+mj-ea"/>
                <a:cs typeface="Times New Roman" panose="02020603050405020304"/>
              </a:rPr>
              <a:t>干</a:t>
            </a:r>
            <a:r>
              <a:rPr lang="en-US" altLang="zh-CN" sz="2800" b="1" kern="100" dirty="0">
                <a:solidFill>
                  <a:schemeClr val="bg1"/>
                </a:solidFill>
                <a:latin typeface="宋体" panose="02010600030101010101" pitchFamily="2" charset="-122"/>
                <a:ea typeface="宋体" panose="02010600030101010101" pitchFamily="2" charset="-122"/>
                <a:cs typeface="Times New Roman" panose="02020603050405020304"/>
              </a:rPr>
              <a:t>·</a:t>
            </a:r>
            <a:r>
              <a:rPr lang="zh-CN" altLang="en-US" sz="2800" b="1" kern="100" dirty="0" smtClean="0">
                <a:solidFill>
                  <a:schemeClr val="bg1"/>
                </a:solidFill>
                <a:latin typeface="Times New Roman" panose="02020603050405020304"/>
                <a:ea typeface="+mj-ea"/>
                <a:cs typeface="Times New Roman" panose="02020603050405020304"/>
              </a:rPr>
              <a:t>找</a:t>
            </a:r>
            <a:r>
              <a:rPr lang="zh-CN" altLang="en-US" sz="2800" b="1" kern="100" dirty="0">
                <a:solidFill>
                  <a:schemeClr val="bg1"/>
                </a:solidFill>
                <a:latin typeface="Times New Roman" panose="02020603050405020304"/>
                <a:ea typeface="+mj-ea"/>
                <a:cs typeface="Times New Roman" panose="02020603050405020304"/>
              </a:rPr>
              <a:t>联系</a:t>
            </a:r>
            <a:endParaRPr lang="zh-CN" altLang="en-US" sz="2800" b="1" kern="100" dirty="0">
              <a:solidFill>
                <a:schemeClr val="bg1"/>
              </a:solidFill>
              <a:latin typeface="Times New Roman" panose="02020603050405020304"/>
              <a:ea typeface="+mj-ea"/>
              <a:cs typeface="Times New Roman" panose="02020603050405020304"/>
              <a:sym typeface="Arial" panose="020B0604020202020204" pitchFamily="34" charset="0"/>
            </a:endParaRPr>
          </a:p>
        </p:txBody>
      </p:sp>
      <p:sp>
        <p:nvSpPr>
          <p:cNvPr id="34" name="流程图: 过程 33"/>
          <p:cNvSpPr/>
          <p:nvPr/>
        </p:nvSpPr>
        <p:spPr>
          <a:xfrm>
            <a:off x="4727054" y="290170"/>
            <a:ext cx="6947504" cy="332098"/>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015440" y="1197546"/>
            <a:ext cx="1107996" cy="461665"/>
          </a:xfrm>
          <a:prstGeom prst="rect">
            <a:avLst/>
          </a:prstGeom>
        </p:spPr>
        <p:txBody>
          <a:bodyPr wrap="none">
            <a:spAutoFit/>
          </a:bodyPr>
          <a:lstStyle/>
          <a:p>
            <a:r>
              <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rPr>
              <a:t>多样性</a:t>
            </a:r>
            <a:endPar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endParaRPr>
          </a:p>
        </p:txBody>
      </p:sp>
      <p:sp>
        <p:nvSpPr>
          <p:cNvPr id="3" name="矩形 2"/>
          <p:cNvSpPr/>
          <p:nvPr/>
        </p:nvSpPr>
        <p:spPr>
          <a:xfrm>
            <a:off x="5234709" y="1197546"/>
            <a:ext cx="1107996" cy="461665"/>
          </a:xfrm>
          <a:prstGeom prst="rect">
            <a:avLst/>
          </a:prstGeom>
        </p:spPr>
        <p:txBody>
          <a:bodyPr wrap="none">
            <a:spAutoFit/>
          </a:bodyPr>
          <a:lstStyle/>
          <a:p>
            <a:r>
              <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rPr>
              <a:t>统一性</a:t>
            </a:r>
            <a:endPar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endParaRPr>
          </a:p>
        </p:txBody>
      </p:sp>
      <p:sp>
        <p:nvSpPr>
          <p:cNvPr id="4" name="矩形 3"/>
          <p:cNvSpPr/>
          <p:nvPr/>
        </p:nvSpPr>
        <p:spPr>
          <a:xfrm>
            <a:off x="7440487" y="1053530"/>
            <a:ext cx="1751062" cy="1077987"/>
          </a:xfrm>
          <a:prstGeom prst="rect">
            <a:avLst/>
          </a:prstGeom>
        </p:spPr>
        <p:txBody>
          <a:bodyPr wrap="square">
            <a:spAutoFit/>
          </a:bodyPr>
          <a:lstStyle/>
          <a:p>
            <a:pPr>
              <a:lnSpc>
                <a:spcPct val="140000"/>
              </a:lnSpc>
            </a:pPr>
            <a:r>
              <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rPr>
              <a:t>细胞学说的</a:t>
            </a:r>
            <a:endPar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endParaRPr>
          </a:p>
          <a:p>
            <a:pPr>
              <a:lnSpc>
                <a:spcPct val="140000"/>
              </a:lnSpc>
            </a:pPr>
            <a:r>
              <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rPr>
              <a:t>建立过程</a:t>
            </a:r>
            <a:endPar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endParaRPr>
          </a:p>
        </p:txBody>
      </p:sp>
      <p:sp>
        <p:nvSpPr>
          <p:cNvPr id="9" name="矩形 8"/>
          <p:cNvSpPr/>
          <p:nvPr/>
        </p:nvSpPr>
        <p:spPr>
          <a:xfrm>
            <a:off x="3036999" y="2349674"/>
            <a:ext cx="1283407" cy="2160591"/>
          </a:xfrm>
          <a:prstGeom prst="rect">
            <a:avLst/>
          </a:prstGeom>
        </p:spPr>
        <p:txBody>
          <a:bodyPr wrap="square">
            <a:spAutoFit/>
          </a:bodyPr>
          <a:lstStyle/>
          <a:p>
            <a:pPr algn="ctr">
              <a:lnSpc>
                <a:spcPct val="140000"/>
              </a:lnSpc>
            </a:pPr>
            <a:r>
              <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rPr>
              <a:t>细胞壁</a:t>
            </a:r>
            <a:endPar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endParaRPr>
          </a:p>
          <a:p>
            <a:pPr algn="ctr">
              <a:lnSpc>
                <a:spcPct val="140000"/>
              </a:lnSpc>
            </a:pPr>
            <a:r>
              <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rPr>
              <a:t>细胞膜</a:t>
            </a:r>
            <a:endPar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endParaRPr>
          </a:p>
          <a:p>
            <a:pPr algn="ctr">
              <a:lnSpc>
                <a:spcPct val="140000"/>
              </a:lnSpc>
            </a:pPr>
            <a:r>
              <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rPr>
              <a:t>细胞质</a:t>
            </a:r>
            <a:endPar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endParaRPr>
          </a:p>
          <a:p>
            <a:pPr>
              <a:lnSpc>
                <a:spcPct val="140000"/>
              </a:lnSpc>
            </a:pPr>
            <a:r>
              <a:rPr lang="zh-CN" altLang="en-US" kern="100" dirty="0" smtClean="0">
                <a:latin typeface="方正中等线简体" panose="03000509000000000000" pitchFamily="65" charset="-122"/>
                <a:ea typeface="方正中等线简体" panose="03000509000000000000" pitchFamily="65" charset="-122"/>
                <a:cs typeface="Times New Roman" panose="02020603050405020304" pitchFamily="18" charset="0"/>
              </a:rPr>
              <a:t>①</a:t>
            </a:r>
            <a:r>
              <a:rPr lang="en-US" altLang="zh-CN" kern="100" dirty="0" smtClean="0">
                <a:latin typeface="方正中等线简体" panose="03000509000000000000" pitchFamily="65" charset="-122"/>
                <a:ea typeface="方正中等线简体" panose="03000509000000000000" pitchFamily="65" charset="-122"/>
                <a:cs typeface="Times New Roman" panose="02020603050405020304" pitchFamily="18" charset="0"/>
              </a:rPr>
              <a:t>_____</a:t>
            </a:r>
            <a:endPar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endParaRPr>
          </a:p>
        </p:txBody>
      </p:sp>
      <p:sp>
        <p:nvSpPr>
          <p:cNvPr id="10" name="矩形 9"/>
          <p:cNvSpPr/>
          <p:nvPr/>
        </p:nvSpPr>
        <p:spPr>
          <a:xfrm>
            <a:off x="5455600" y="2676476"/>
            <a:ext cx="462713" cy="1569660"/>
          </a:xfrm>
          <a:prstGeom prst="rect">
            <a:avLst/>
          </a:prstGeom>
          <a:ln>
            <a:solidFill>
              <a:schemeClr val="tx1"/>
            </a:solidFill>
          </a:ln>
        </p:spPr>
        <p:txBody>
          <a:bodyPr wrap="square">
            <a:spAutoFit/>
          </a:bodyPr>
          <a:lstStyle/>
          <a:p>
            <a:r>
              <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rPr>
              <a:t>原核细胞</a:t>
            </a:r>
            <a:endPar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endParaRPr>
          </a:p>
        </p:txBody>
      </p:sp>
      <p:sp>
        <p:nvSpPr>
          <p:cNvPr id="12" name="矩形 11"/>
          <p:cNvSpPr/>
          <p:nvPr/>
        </p:nvSpPr>
        <p:spPr>
          <a:xfrm>
            <a:off x="6362806" y="2679940"/>
            <a:ext cx="472911" cy="1569660"/>
          </a:xfrm>
          <a:prstGeom prst="rect">
            <a:avLst/>
          </a:prstGeom>
          <a:solidFill>
            <a:schemeClr val="bg1">
              <a:lumMod val="85000"/>
            </a:schemeClr>
          </a:solidFill>
          <a:ln>
            <a:solidFill>
              <a:schemeClr val="tx1"/>
            </a:solidFill>
          </a:ln>
        </p:spPr>
        <p:txBody>
          <a:bodyPr wrap="square">
            <a:spAutoFit/>
          </a:bodyPr>
          <a:lstStyle/>
          <a:p>
            <a:endParaRPr lang="en-US" altLang="zh-CN" kern="100" dirty="0" smtClean="0">
              <a:latin typeface="方正中等线简体" panose="03000509000000000000" pitchFamily="65" charset="-122"/>
              <a:ea typeface="方正中等线简体" panose="03000509000000000000" pitchFamily="65" charset="-122"/>
              <a:cs typeface="Times New Roman" panose="02020603050405020304" pitchFamily="18" charset="0"/>
            </a:endParaRPr>
          </a:p>
          <a:p>
            <a:r>
              <a:rPr lang="zh-CN" altLang="en-US" kern="100" dirty="0" smtClean="0">
                <a:latin typeface="方正中等线简体" panose="03000509000000000000" pitchFamily="65" charset="-122"/>
                <a:ea typeface="方正中等线简体" panose="03000509000000000000" pitchFamily="65" charset="-122"/>
                <a:cs typeface="Times New Roman" panose="02020603050405020304" pitchFamily="18" charset="0"/>
              </a:rPr>
              <a:t>细胞</a:t>
            </a:r>
            <a:endParaRPr lang="en-US" altLang="zh-CN" kern="100" dirty="0" smtClean="0">
              <a:latin typeface="方正中等线简体" panose="03000509000000000000" pitchFamily="65" charset="-122"/>
              <a:ea typeface="方正中等线简体" panose="03000509000000000000" pitchFamily="65" charset="-122"/>
              <a:cs typeface="Times New Roman" panose="02020603050405020304" pitchFamily="18" charset="0"/>
            </a:endParaRPr>
          </a:p>
          <a:p>
            <a:endPar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endParaRPr>
          </a:p>
        </p:txBody>
      </p:sp>
      <p:sp>
        <p:nvSpPr>
          <p:cNvPr id="14" name="矩形 13"/>
          <p:cNvSpPr/>
          <p:nvPr/>
        </p:nvSpPr>
        <p:spPr>
          <a:xfrm>
            <a:off x="7284400" y="2676476"/>
            <a:ext cx="513331" cy="1569660"/>
          </a:xfrm>
          <a:prstGeom prst="rect">
            <a:avLst/>
          </a:prstGeom>
          <a:ln>
            <a:solidFill>
              <a:schemeClr val="tx1"/>
            </a:solidFill>
          </a:ln>
        </p:spPr>
        <p:txBody>
          <a:bodyPr wrap="square">
            <a:spAutoFit/>
          </a:bodyPr>
          <a:lstStyle/>
          <a:p>
            <a:r>
              <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rPr>
              <a:t>真核细胞</a:t>
            </a:r>
            <a:endPar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endParaRPr>
          </a:p>
        </p:txBody>
      </p:sp>
      <p:sp>
        <p:nvSpPr>
          <p:cNvPr id="25" name="矩形 24"/>
          <p:cNvSpPr/>
          <p:nvPr/>
        </p:nvSpPr>
        <p:spPr>
          <a:xfrm>
            <a:off x="3358901" y="4878421"/>
            <a:ext cx="1107996" cy="461665"/>
          </a:xfrm>
          <a:prstGeom prst="rect">
            <a:avLst/>
          </a:prstGeom>
        </p:spPr>
        <p:txBody>
          <a:bodyPr wrap="none">
            <a:spAutoFit/>
          </a:bodyPr>
          <a:lstStyle/>
          <a:p>
            <a:r>
              <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rPr>
              <a:t>共同点</a:t>
            </a:r>
            <a:endPar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endParaRPr>
          </a:p>
        </p:txBody>
      </p:sp>
      <p:sp>
        <p:nvSpPr>
          <p:cNvPr id="31" name="矩形 30"/>
          <p:cNvSpPr/>
          <p:nvPr/>
        </p:nvSpPr>
        <p:spPr>
          <a:xfrm>
            <a:off x="7936727" y="4869954"/>
            <a:ext cx="1415772" cy="461665"/>
          </a:xfrm>
          <a:prstGeom prst="rect">
            <a:avLst/>
          </a:prstGeom>
        </p:spPr>
        <p:txBody>
          <a:bodyPr wrap="none">
            <a:spAutoFit/>
          </a:bodyPr>
          <a:lstStyle/>
          <a:p>
            <a:r>
              <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rPr>
              <a:t>主要区别</a:t>
            </a:r>
            <a:endPar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endParaRPr>
          </a:p>
        </p:txBody>
      </p:sp>
      <p:sp>
        <p:nvSpPr>
          <p:cNvPr id="32" name="矩形 31"/>
          <p:cNvSpPr/>
          <p:nvPr/>
        </p:nvSpPr>
        <p:spPr>
          <a:xfrm>
            <a:off x="2206774" y="5471419"/>
            <a:ext cx="4032448" cy="1076128"/>
          </a:xfrm>
          <a:prstGeom prst="rect">
            <a:avLst/>
          </a:prstGeom>
        </p:spPr>
        <p:txBody>
          <a:bodyPr wrap="square">
            <a:spAutoFit/>
          </a:bodyPr>
          <a:lstStyle/>
          <a:p>
            <a:pPr>
              <a:lnSpc>
                <a:spcPct val="140000"/>
              </a:lnSpc>
            </a:pPr>
            <a:r>
              <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rPr>
              <a:t>都有细胞膜</a:t>
            </a:r>
            <a:r>
              <a:rPr lang="zh-CN" altLang="en-US" kern="100" dirty="0" smtClean="0">
                <a:latin typeface="方正中等线简体" panose="03000509000000000000" pitchFamily="65" charset="-122"/>
                <a:ea typeface="方正中等线简体" panose="03000509000000000000" pitchFamily="65" charset="-122"/>
                <a:cs typeface="Times New Roman" panose="02020603050405020304" pitchFamily="18" charset="0"/>
              </a:rPr>
              <a:t>、细胞质</a:t>
            </a:r>
            <a:r>
              <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rPr>
              <a:t>，都</a:t>
            </a:r>
            <a:r>
              <a:rPr lang="zh-CN" altLang="en-US" kern="100" dirty="0" smtClean="0">
                <a:latin typeface="方正中等线简体" panose="03000509000000000000" pitchFamily="65" charset="-122"/>
                <a:ea typeface="方正中等线简体" panose="03000509000000000000" pitchFamily="65" charset="-122"/>
                <a:cs typeface="Times New Roman" panose="02020603050405020304" pitchFamily="18" charset="0"/>
              </a:rPr>
              <a:t>有核糖体</a:t>
            </a:r>
            <a:r>
              <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rPr>
              <a:t>，</a:t>
            </a:r>
            <a:r>
              <a:rPr lang="zh-CN" altLang="en-US" kern="100" dirty="0" smtClean="0">
                <a:latin typeface="方正中等线简体" panose="03000509000000000000" pitchFamily="65" charset="-122"/>
                <a:ea typeface="方正中等线简体" panose="03000509000000000000" pitchFamily="65" charset="-122"/>
                <a:cs typeface="Times New Roman" panose="02020603050405020304" pitchFamily="18" charset="0"/>
              </a:rPr>
              <a:t>遗传物质</a:t>
            </a:r>
            <a:r>
              <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rPr>
              <a:t>都是</a:t>
            </a:r>
            <a:r>
              <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rPr>
              <a:t>DNA</a:t>
            </a:r>
            <a:endPar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35" name="矩形 34"/>
          <p:cNvSpPr/>
          <p:nvPr/>
        </p:nvSpPr>
        <p:spPr>
          <a:xfrm>
            <a:off x="6959301" y="5471419"/>
            <a:ext cx="2471142" cy="1126462"/>
          </a:xfrm>
          <a:prstGeom prst="rect">
            <a:avLst/>
          </a:prstGeom>
        </p:spPr>
        <p:txBody>
          <a:bodyPr wrap="square">
            <a:spAutoFit/>
          </a:bodyPr>
          <a:lstStyle/>
          <a:p>
            <a:pPr>
              <a:lnSpc>
                <a:spcPct val="140000"/>
              </a:lnSpc>
            </a:pPr>
            <a:r>
              <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rPr>
              <a:t>有无以</a:t>
            </a:r>
            <a:r>
              <a:rPr lang="zh-CN" altLang="en-US" kern="100" dirty="0" smtClean="0">
                <a:latin typeface="方正中等线简体" panose="03000509000000000000" pitchFamily="65" charset="-122"/>
                <a:ea typeface="方正中等线简体" panose="03000509000000000000" pitchFamily="65" charset="-122"/>
                <a:cs typeface="Times New Roman" panose="02020603050405020304" pitchFamily="18" charset="0"/>
              </a:rPr>
              <a:t>②</a:t>
            </a:r>
            <a:r>
              <a:rPr lang="en-US" altLang="zh-CN" kern="100" dirty="0" smtClean="0">
                <a:latin typeface="方正中等线简体" panose="03000509000000000000" pitchFamily="65" charset="-122"/>
                <a:ea typeface="方正中等线简体" panose="03000509000000000000" pitchFamily="65" charset="-122"/>
                <a:cs typeface="Times New Roman" panose="02020603050405020304" pitchFamily="18" charset="0"/>
              </a:rPr>
              <a:t>_____</a:t>
            </a:r>
            <a:r>
              <a:rPr lang="zh-CN" altLang="en-US" kern="100" dirty="0" smtClean="0">
                <a:latin typeface="方正中等线简体" panose="03000509000000000000" pitchFamily="65" charset="-122"/>
                <a:ea typeface="方正中等线简体" panose="03000509000000000000" pitchFamily="65" charset="-122"/>
                <a:cs typeface="Times New Roman" panose="02020603050405020304" pitchFamily="18" charset="0"/>
              </a:rPr>
              <a:t>为</a:t>
            </a:r>
            <a:endPar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endParaRPr>
          </a:p>
          <a:p>
            <a:pPr>
              <a:lnSpc>
                <a:spcPct val="140000"/>
              </a:lnSpc>
            </a:pPr>
            <a:r>
              <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rPr>
              <a:t>界限的细胞核</a:t>
            </a:r>
            <a:endPar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endParaRPr>
          </a:p>
        </p:txBody>
      </p:sp>
      <p:cxnSp>
        <p:nvCxnSpPr>
          <p:cNvPr id="37" name="直接连接符 36"/>
          <p:cNvCxnSpPr/>
          <p:nvPr/>
        </p:nvCxnSpPr>
        <p:spPr>
          <a:xfrm>
            <a:off x="5159101" y="2502157"/>
            <a:ext cx="3024336" cy="0"/>
          </a:xfrm>
          <a:prstGeom prst="line">
            <a:avLst/>
          </a:prstGeom>
        </p:spPr>
        <p:style>
          <a:lnRef idx="1">
            <a:schemeClr val="dk1"/>
          </a:lnRef>
          <a:fillRef idx="0">
            <a:schemeClr val="dk1"/>
          </a:fillRef>
          <a:effectRef idx="0">
            <a:schemeClr val="dk1"/>
          </a:effectRef>
          <a:fontRef idx="minor">
            <a:schemeClr val="tx1"/>
          </a:fontRef>
        </p:style>
      </p:cxnSp>
      <p:cxnSp>
        <p:nvCxnSpPr>
          <p:cNvPr id="48" name="直接箭头连接符 47"/>
          <p:cNvCxnSpPr/>
          <p:nvPr/>
        </p:nvCxnSpPr>
        <p:spPr>
          <a:xfrm rot="16200000">
            <a:off x="8006563" y="2316816"/>
            <a:ext cx="35374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5159101" y="2010627"/>
            <a:ext cx="0" cy="5034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4576095" y="2010627"/>
            <a:ext cx="1166013" cy="0"/>
          </a:xfrm>
          <a:prstGeom prst="line">
            <a:avLst/>
          </a:prstGeom>
        </p:spPr>
        <p:style>
          <a:lnRef idx="1">
            <a:schemeClr val="dk1"/>
          </a:lnRef>
          <a:fillRef idx="0">
            <a:schemeClr val="dk1"/>
          </a:fillRef>
          <a:effectRef idx="0">
            <a:schemeClr val="dk1"/>
          </a:effectRef>
          <a:fontRef idx="minor">
            <a:schemeClr val="tx1"/>
          </a:fontRef>
        </p:style>
      </p:cxnSp>
      <p:cxnSp>
        <p:nvCxnSpPr>
          <p:cNvPr id="51" name="直接箭头连接符 50"/>
          <p:cNvCxnSpPr/>
          <p:nvPr/>
        </p:nvCxnSpPr>
        <p:spPr>
          <a:xfrm rot="16200000">
            <a:off x="5580426" y="1833753"/>
            <a:ext cx="35374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rot="16200000">
            <a:off x="4399221" y="1833753"/>
            <a:ext cx="35374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p:nvPr/>
        </p:nvCxnSpPr>
        <p:spPr>
          <a:xfrm>
            <a:off x="6860943" y="3429794"/>
            <a:ext cx="42803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nvCxnSpPr>
        <p:spPr>
          <a:xfrm flipH="1">
            <a:off x="5938268" y="3429794"/>
            <a:ext cx="42803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4723127" y="3429794"/>
            <a:ext cx="724006" cy="0"/>
          </a:xfrm>
          <a:prstGeom prst="line">
            <a:avLst/>
          </a:prstGeom>
        </p:spPr>
        <p:style>
          <a:lnRef idx="1">
            <a:schemeClr val="dk1"/>
          </a:lnRef>
          <a:fillRef idx="0">
            <a:schemeClr val="dk1"/>
          </a:fillRef>
          <a:effectRef idx="0">
            <a:schemeClr val="dk1"/>
          </a:effectRef>
          <a:fontRef idx="minor">
            <a:schemeClr val="tx1"/>
          </a:fontRef>
        </p:style>
      </p:cxnSp>
      <p:cxnSp>
        <p:nvCxnSpPr>
          <p:cNvPr id="57" name="直接连接符 56"/>
          <p:cNvCxnSpPr/>
          <p:nvPr/>
        </p:nvCxnSpPr>
        <p:spPr>
          <a:xfrm>
            <a:off x="4723127" y="2637706"/>
            <a:ext cx="0" cy="15801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p:nvPr/>
        </p:nvCxnSpPr>
        <p:spPr>
          <a:xfrm flipH="1">
            <a:off x="4295092" y="2637706"/>
            <a:ext cx="42803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p:nvPr/>
        </p:nvCxnSpPr>
        <p:spPr>
          <a:xfrm flipH="1">
            <a:off x="4295092" y="4219870"/>
            <a:ext cx="42803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p:nvPr/>
        </p:nvCxnSpPr>
        <p:spPr>
          <a:xfrm flipH="1">
            <a:off x="4295092" y="3179902"/>
            <a:ext cx="42803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p:nvPr/>
        </p:nvCxnSpPr>
        <p:spPr>
          <a:xfrm flipH="1">
            <a:off x="4295092" y="3709359"/>
            <a:ext cx="42803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5733625" y="4564988"/>
            <a:ext cx="1822647" cy="0"/>
          </a:xfrm>
          <a:prstGeom prst="line">
            <a:avLst/>
          </a:prstGeom>
        </p:spPr>
        <p:style>
          <a:lnRef idx="1">
            <a:schemeClr val="dk1"/>
          </a:lnRef>
          <a:fillRef idx="0">
            <a:schemeClr val="dk1"/>
          </a:fillRef>
          <a:effectRef idx="0">
            <a:schemeClr val="dk1"/>
          </a:effectRef>
          <a:fontRef idx="minor">
            <a:schemeClr val="tx1"/>
          </a:fontRef>
        </p:style>
      </p:cxnSp>
      <p:cxnSp>
        <p:nvCxnSpPr>
          <p:cNvPr id="63" name="直接连接符 62"/>
          <p:cNvCxnSpPr/>
          <p:nvPr/>
        </p:nvCxnSpPr>
        <p:spPr>
          <a:xfrm>
            <a:off x="5735165" y="4261324"/>
            <a:ext cx="0" cy="312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7575419" y="4260022"/>
            <a:ext cx="0" cy="312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6455245" y="4573455"/>
            <a:ext cx="0" cy="234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4439021" y="4797946"/>
            <a:ext cx="3511455" cy="0"/>
          </a:xfrm>
          <a:prstGeom prst="line">
            <a:avLst/>
          </a:prstGeom>
        </p:spPr>
        <p:style>
          <a:lnRef idx="1">
            <a:schemeClr val="dk1"/>
          </a:lnRef>
          <a:fillRef idx="0">
            <a:schemeClr val="dk1"/>
          </a:fillRef>
          <a:effectRef idx="0">
            <a:schemeClr val="dk1"/>
          </a:effectRef>
          <a:fontRef idx="minor">
            <a:schemeClr val="tx1"/>
          </a:fontRef>
        </p:style>
      </p:cxnSp>
      <p:cxnSp>
        <p:nvCxnSpPr>
          <p:cNvPr id="69" name="直接箭头连接符 68"/>
          <p:cNvCxnSpPr/>
          <p:nvPr/>
        </p:nvCxnSpPr>
        <p:spPr>
          <a:xfrm>
            <a:off x="4439021" y="4801103"/>
            <a:ext cx="0" cy="6449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接箭头连接符 69"/>
          <p:cNvCxnSpPr/>
          <p:nvPr/>
        </p:nvCxnSpPr>
        <p:spPr>
          <a:xfrm>
            <a:off x="7950476" y="4801103"/>
            <a:ext cx="0" cy="6449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3422442" y="3929268"/>
            <a:ext cx="800219" cy="461665"/>
          </a:xfrm>
          <a:prstGeom prst="rect">
            <a:avLst/>
          </a:prstGeom>
        </p:spPr>
        <p:txBody>
          <a:bodyPr wrap="none">
            <a:spAutoFit/>
          </a:bodyPr>
          <a:lstStyle/>
          <a:p>
            <a:r>
              <a:rPr lang="zh-CN" altLang="en-US" kern="100" dirty="0">
                <a:solidFill>
                  <a:srgbClr val="C00000"/>
                </a:solidFill>
                <a:latin typeface="方正中等线简体" panose="03000509000000000000" pitchFamily="65" charset="-122"/>
                <a:ea typeface="方正中等线简体" panose="03000509000000000000" pitchFamily="65" charset="-122"/>
                <a:cs typeface="Times New Roman" panose="02020603050405020304" pitchFamily="18" charset="0"/>
              </a:rPr>
              <a:t>拟核</a:t>
            </a:r>
            <a:endParaRPr lang="zh-CN" altLang="en-US" kern="100" dirty="0">
              <a:solidFill>
                <a:srgbClr val="C00000"/>
              </a:solidFill>
              <a:latin typeface="方正中等线简体" panose="03000509000000000000" pitchFamily="65" charset="-122"/>
              <a:ea typeface="方正中等线简体" panose="03000509000000000000" pitchFamily="65" charset="-122"/>
              <a:cs typeface="Times New Roman" panose="02020603050405020304" pitchFamily="18" charset="0"/>
            </a:endParaRPr>
          </a:p>
        </p:txBody>
      </p:sp>
      <p:sp>
        <p:nvSpPr>
          <p:cNvPr id="40" name="矩形 39"/>
          <p:cNvSpPr/>
          <p:nvPr/>
        </p:nvSpPr>
        <p:spPr>
          <a:xfrm>
            <a:off x="8244503" y="5509559"/>
            <a:ext cx="800219" cy="461665"/>
          </a:xfrm>
          <a:prstGeom prst="rect">
            <a:avLst/>
          </a:prstGeom>
        </p:spPr>
        <p:txBody>
          <a:bodyPr wrap="none">
            <a:spAutoFit/>
          </a:bodyPr>
          <a:lstStyle/>
          <a:p>
            <a:r>
              <a:rPr lang="zh-CN" altLang="en-US" kern="100" dirty="0">
                <a:solidFill>
                  <a:srgbClr val="C00000"/>
                </a:solidFill>
                <a:latin typeface="方正中等线简体" panose="03000509000000000000" pitchFamily="65" charset="-122"/>
                <a:ea typeface="方正中等线简体" panose="03000509000000000000" pitchFamily="65" charset="-122"/>
                <a:cs typeface="Times New Roman" panose="02020603050405020304" pitchFamily="18" charset="0"/>
              </a:rPr>
              <a:t>核膜</a:t>
            </a:r>
            <a:endParaRPr lang="zh-CN" altLang="en-US" kern="100" dirty="0">
              <a:solidFill>
                <a:srgbClr val="C00000"/>
              </a:solidFill>
              <a:latin typeface="方正中等线简体" panose="03000509000000000000" pitchFamily="65" charset="-122"/>
              <a:ea typeface="方正中等线简体"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linds(horizont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linds(horizontal)">
                                      <p:cBhvr>
                                        <p:cTn id="1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353393" y="1661044"/>
            <a:ext cx="513331" cy="1569660"/>
          </a:xfrm>
          <a:prstGeom prst="rect">
            <a:avLst/>
          </a:prstGeom>
          <a:ln>
            <a:solidFill>
              <a:schemeClr val="tx1"/>
            </a:solidFill>
          </a:ln>
        </p:spPr>
        <p:txBody>
          <a:bodyPr wrap="square">
            <a:spAutoFit/>
          </a:bodyPr>
          <a:lstStyle/>
          <a:p>
            <a:r>
              <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rPr>
              <a:t>真核细胞</a:t>
            </a:r>
            <a:endPar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endParaRPr>
          </a:p>
        </p:txBody>
      </p:sp>
      <p:sp>
        <p:nvSpPr>
          <p:cNvPr id="2" name="矩形 1"/>
          <p:cNvSpPr/>
          <p:nvPr/>
        </p:nvSpPr>
        <p:spPr>
          <a:xfrm>
            <a:off x="1361505" y="879373"/>
            <a:ext cx="2903190" cy="559064"/>
          </a:xfrm>
          <a:prstGeom prst="rect">
            <a:avLst/>
          </a:prstGeom>
        </p:spPr>
        <p:txBody>
          <a:bodyPr wrap="square">
            <a:spAutoFit/>
          </a:bodyPr>
          <a:lstStyle/>
          <a:p>
            <a:pPr>
              <a:lnSpc>
                <a:spcPct val="140000"/>
              </a:lnSpc>
            </a:pPr>
            <a:r>
              <a:rPr lang="zh-CN" altLang="en-US" kern="100" dirty="0" smtClean="0">
                <a:latin typeface="Times New Roman" panose="02020603050405020304" pitchFamily="18" charset="0"/>
                <a:ea typeface="方正中等线简体" panose="03000509000000000000" pitchFamily="65" charset="-122"/>
                <a:cs typeface="Times New Roman" panose="02020603050405020304" pitchFamily="18" charset="0"/>
              </a:rPr>
              <a:t>细胞壁(</a:t>
            </a:r>
            <a:r>
              <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rPr>
              <a:t>植物)</a:t>
            </a:r>
            <a:endPar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3" name="矩形 2"/>
          <p:cNvSpPr/>
          <p:nvPr/>
        </p:nvSpPr>
        <p:spPr>
          <a:xfrm>
            <a:off x="3401788" y="693490"/>
            <a:ext cx="800219" cy="560923"/>
          </a:xfrm>
          <a:prstGeom prst="rect">
            <a:avLst/>
          </a:prstGeom>
        </p:spPr>
        <p:txBody>
          <a:bodyPr wrap="none">
            <a:spAutoFit/>
          </a:bodyPr>
          <a:lstStyle/>
          <a:p>
            <a:pPr>
              <a:lnSpc>
                <a:spcPct val="140000"/>
              </a:lnSpc>
            </a:pPr>
            <a:r>
              <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rPr>
              <a:t>成分</a:t>
            </a:r>
            <a:endPar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endParaRPr>
          </a:p>
        </p:txBody>
      </p:sp>
      <p:sp>
        <p:nvSpPr>
          <p:cNvPr id="4" name="矩形 3"/>
          <p:cNvSpPr/>
          <p:nvPr/>
        </p:nvSpPr>
        <p:spPr>
          <a:xfrm>
            <a:off x="4385841" y="829039"/>
            <a:ext cx="4080282" cy="609398"/>
          </a:xfrm>
          <a:prstGeom prst="rect">
            <a:avLst/>
          </a:prstGeom>
        </p:spPr>
        <p:txBody>
          <a:bodyPr wrap="square">
            <a:spAutoFit/>
          </a:bodyPr>
          <a:lstStyle/>
          <a:p>
            <a:pPr>
              <a:lnSpc>
                <a:spcPct val="140000"/>
              </a:lnSpc>
            </a:pPr>
            <a:r>
              <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rPr>
              <a:t>主要是</a:t>
            </a:r>
            <a:r>
              <a:rPr lang="zh-CN" altLang="en-US" kern="100" dirty="0" smtClean="0">
                <a:latin typeface="方正中等线简体" panose="03000509000000000000" pitchFamily="65" charset="-122"/>
                <a:ea typeface="方正中等线简体" panose="03000509000000000000" pitchFamily="65" charset="-122"/>
                <a:cs typeface="Times New Roman" panose="02020603050405020304" pitchFamily="18" charset="0"/>
              </a:rPr>
              <a:t>③</a:t>
            </a:r>
            <a:r>
              <a:rPr lang="en-US" altLang="zh-CN" kern="100" dirty="0" smtClean="0">
                <a:latin typeface="方正中等线简体" panose="03000509000000000000" pitchFamily="65" charset="-122"/>
                <a:ea typeface="方正中等线简体" panose="03000509000000000000" pitchFamily="65" charset="-122"/>
                <a:cs typeface="Times New Roman" panose="02020603050405020304" pitchFamily="18" charset="0"/>
              </a:rPr>
              <a:t>_____________</a:t>
            </a:r>
            <a:endPar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endParaRPr>
          </a:p>
        </p:txBody>
      </p:sp>
      <p:sp>
        <p:nvSpPr>
          <p:cNvPr id="9" name="矩形 8"/>
          <p:cNvSpPr/>
          <p:nvPr/>
        </p:nvSpPr>
        <p:spPr>
          <a:xfrm>
            <a:off x="1361505" y="2830462"/>
            <a:ext cx="1764875" cy="1077987"/>
          </a:xfrm>
          <a:prstGeom prst="rect">
            <a:avLst/>
          </a:prstGeom>
        </p:spPr>
        <p:txBody>
          <a:bodyPr>
            <a:spAutoFit/>
          </a:bodyPr>
          <a:lstStyle/>
          <a:p>
            <a:pPr algn="ctr">
              <a:lnSpc>
                <a:spcPct val="140000"/>
              </a:lnSpc>
            </a:pPr>
            <a:r>
              <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rPr>
              <a:t>细胞膜</a:t>
            </a:r>
            <a:endPar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endParaRPr>
          </a:p>
          <a:p>
            <a:pPr algn="ctr">
              <a:lnSpc>
                <a:spcPct val="140000"/>
              </a:lnSpc>
            </a:pPr>
            <a:r>
              <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rPr>
              <a:t>(系统边界)</a:t>
            </a:r>
            <a:endPar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0" name="矩形 9"/>
          <p:cNvSpPr/>
          <p:nvPr/>
        </p:nvSpPr>
        <p:spPr>
          <a:xfrm>
            <a:off x="3625265" y="1998101"/>
            <a:ext cx="800219" cy="560923"/>
          </a:xfrm>
          <a:prstGeom prst="rect">
            <a:avLst/>
          </a:prstGeom>
        </p:spPr>
        <p:txBody>
          <a:bodyPr wrap="none">
            <a:spAutoFit/>
          </a:bodyPr>
          <a:lstStyle/>
          <a:p>
            <a:pPr>
              <a:lnSpc>
                <a:spcPct val="140000"/>
              </a:lnSpc>
            </a:pPr>
            <a:r>
              <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rPr>
              <a:t>结构</a:t>
            </a:r>
            <a:endPar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endParaRPr>
          </a:p>
        </p:txBody>
      </p:sp>
      <p:sp>
        <p:nvSpPr>
          <p:cNvPr id="12" name="矩形 11"/>
          <p:cNvSpPr/>
          <p:nvPr/>
        </p:nvSpPr>
        <p:spPr>
          <a:xfrm>
            <a:off x="4961905" y="1485578"/>
            <a:ext cx="2031325" cy="560923"/>
          </a:xfrm>
          <a:prstGeom prst="rect">
            <a:avLst/>
          </a:prstGeom>
        </p:spPr>
        <p:txBody>
          <a:bodyPr wrap="none">
            <a:spAutoFit/>
          </a:bodyPr>
          <a:lstStyle/>
          <a:p>
            <a:pPr>
              <a:lnSpc>
                <a:spcPct val="140000"/>
              </a:lnSpc>
            </a:pPr>
            <a:r>
              <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rPr>
              <a:t>磷脂双分子层</a:t>
            </a:r>
            <a:endPar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endParaRPr>
          </a:p>
        </p:txBody>
      </p:sp>
      <p:sp>
        <p:nvSpPr>
          <p:cNvPr id="14" name="矩形 13"/>
          <p:cNvSpPr/>
          <p:nvPr/>
        </p:nvSpPr>
        <p:spPr>
          <a:xfrm>
            <a:off x="4961905" y="1967422"/>
            <a:ext cx="1107996" cy="560923"/>
          </a:xfrm>
          <a:prstGeom prst="rect">
            <a:avLst/>
          </a:prstGeom>
        </p:spPr>
        <p:txBody>
          <a:bodyPr wrap="none">
            <a:spAutoFit/>
          </a:bodyPr>
          <a:lstStyle/>
          <a:p>
            <a:pPr>
              <a:lnSpc>
                <a:spcPct val="140000"/>
              </a:lnSpc>
            </a:pPr>
            <a:r>
              <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rPr>
              <a:t>蛋白质</a:t>
            </a:r>
            <a:endPar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endParaRPr>
          </a:p>
        </p:txBody>
      </p:sp>
      <p:sp>
        <p:nvSpPr>
          <p:cNvPr id="25" name="矩形 24"/>
          <p:cNvSpPr/>
          <p:nvPr/>
        </p:nvSpPr>
        <p:spPr>
          <a:xfrm>
            <a:off x="4961905" y="2500018"/>
            <a:ext cx="800219" cy="560923"/>
          </a:xfrm>
          <a:prstGeom prst="rect">
            <a:avLst/>
          </a:prstGeom>
        </p:spPr>
        <p:txBody>
          <a:bodyPr wrap="none">
            <a:spAutoFit/>
          </a:bodyPr>
          <a:lstStyle/>
          <a:p>
            <a:pPr>
              <a:lnSpc>
                <a:spcPct val="140000"/>
              </a:lnSpc>
            </a:pPr>
            <a:r>
              <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rPr>
              <a:t>糖类</a:t>
            </a:r>
            <a:endPar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endParaRPr>
          </a:p>
        </p:txBody>
      </p:sp>
      <p:sp>
        <p:nvSpPr>
          <p:cNvPr id="31" name="矩形 30"/>
          <p:cNvSpPr/>
          <p:nvPr/>
        </p:nvSpPr>
        <p:spPr>
          <a:xfrm>
            <a:off x="7842225" y="1604193"/>
            <a:ext cx="958974" cy="1126462"/>
          </a:xfrm>
          <a:prstGeom prst="rect">
            <a:avLst/>
          </a:prstGeom>
        </p:spPr>
        <p:txBody>
          <a:bodyPr wrap="square">
            <a:spAutoFit/>
          </a:bodyPr>
          <a:lstStyle/>
          <a:p>
            <a:pPr>
              <a:lnSpc>
                <a:spcPct val="140000"/>
              </a:lnSpc>
            </a:pPr>
            <a:r>
              <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rPr>
              <a:t>结构</a:t>
            </a:r>
            <a:endPar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endParaRPr>
          </a:p>
          <a:p>
            <a:pPr>
              <a:lnSpc>
                <a:spcPct val="140000"/>
              </a:lnSpc>
            </a:pPr>
            <a:r>
              <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rPr>
              <a:t>特点</a:t>
            </a:r>
            <a:endPar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endParaRPr>
          </a:p>
        </p:txBody>
      </p:sp>
      <p:sp>
        <p:nvSpPr>
          <p:cNvPr id="32" name="矩形 31"/>
          <p:cNvSpPr/>
          <p:nvPr/>
        </p:nvSpPr>
        <p:spPr>
          <a:xfrm>
            <a:off x="6439232" y="2256350"/>
            <a:ext cx="1107996" cy="560923"/>
          </a:xfrm>
          <a:prstGeom prst="rect">
            <a:avLst/>
          </a:prstGeom>
        </p:spPr>
        <p:txBody>
          <a:bodyPr wrap="none">
            <a:spAutoFit/>
          </a:bodyPr>
          <a:lstStyle/>
          <a:p>
            <a:pPr>
              <a:lnSpc>
                <a:spcPct val="140000"/>
              </a:lnSpc>
            </a:pPr>
            <a:r>
              <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rPr>
              <a:t>糖蛋白</a:t>
            </a:r>
            <a:endPar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endParaRPr>
          </a:p>
        </p:txBody>
      </p:sp>
      <p:sp>
        <p:nvSpPr>
          <p:cNvPr id="36" name="矩形 35"/>
          <p:cNvSpPr/>
          <p:nvPr/>
        </p:nvSpPr>
        <p:spPr>
          <a:xfrm>
            <a:off x="8778329" y="1854085"/>
            <a:ext cx="2185214" cy="609398"/>
          </a:xfrm>
          <a:prstGeom prst="rect">
            <a:avLst/>
          </a:prstGeom>
        </p:spPr>
        <p:txBody>
          <a:bodyPr wrap="none">
            <a:spAutoFit/>
          </a:bodyPr>
          <a:lstStyle/>
          <a:p>
            <a:pPr>
              <a:lnSpc>
                <a:spcPct val="140000"/>
              </a:lnSpc>
            </a:pPr>
            <a:r>
              <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rPr>
              <a:t>具有</a:t>
            </a:r>
            <a:r>
              <a:rPr lang="zh-CN" altLang="en-US" kern="100" dirty="0" smtClean="0">
                <a:latin typeface="方正中等线简体" panose="03000509000000000000" pitchFamily="65" charset="-122"/>
                <a:ea typeface="方正中等线简体" panose="03000509000000000000" pitchFamily="65" charset="-122"/>
                <a:cs typeface="Times New Roman" panose="02020603050405020304" pitchFamily="18" charset="0"/>
              </a:rPr>
              <a:t>④</a:t>
            </a:r>
            <a:r>
              <a:rPr lang="en-US" altLang="zh-CN" kern="100" dirty="0" smtClean="0">
                <a:latin typeface="方正中等线简体" panose="03000509000000000000" pitchFamily="65" charset="-122"/>
                <a:ea typeface="方正中等线简体" panose="03000509000000000000" pitchFamily="65" charset="-122"/>
                <a:cs typeface="Times New Roman" panose="02020603050405020304" pitchFamily="18" charset="0"/>
              </a:rPr>
              <a:t>_______</a:t>
            </a:r>
            <a:endPar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endParaRPr>
          </a:p>
        </p:txBody>
      </p:sp>
      <p:sp>
        <p:nvSpPr>
          <p:cNvPr id="37" name="矩形 36"/>
          <p:cNvSpPr/>
          <p:nvPr/>
        </p:nvSpPr>
        <p:spPr>
          <a:xfrm>
            <a:off x="3625265" y="2879857"/>
            <a:ext cx="885179" cy="560923"/>
          </a:xfrm>
          <a:prstGeom prst="rect">
            <a:avLst/>
          </a:prstGeom>
        </p:spPr>
        <p:txBody>
          <a:bodyPr wrap="none">
            <a:spAutoFit/>
          </a:bodyPr>
          <a:lstStyle/>
          <a:p>
            <a:pPr>
              <a:lnSpc>
                <a:spcPct val="140000"/>
              </a:lnSpc>
            </a:pPr>
            <a:r>
              <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rPr>
              <a:t>决 定</a:t>
            </a:r>
            <a:endPar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endParaRPr>
          </a:p>
        </p:txBody>
      </p:sp>
      <p:sp>
        <p:nvSpPr>
          <p:cNvPr id="38" name="矩形 37"/>
          <p:cNvSpPr/>
          <p:nvPr/>
        </p:nvSpPr>
        <p:spPr>
          <a:xfrm>
            <a:off x="5105921" y="3134380"/>
            <a:ext cx="3724096" cy="609398"/>
          </a:xfrm>
          <a:prstGeom prst="rect">
            <a:avLst/>
          </a:prstGeom>
        </p:spPr>
        <p:txBody>
          <a:bodyPr wrap="none">
            <a:spAutoFit/>
          </a:bodyPr>
          <a:lstStyle/>
          <a:p>
            <a:pPr>
              <a:lnSpc>
                <a:spcPct val="140000"/>
              </a:lnSpc>
            </a:pPr>
            <a:r>
              <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rPr>
              <a:t>进行细胞间的</a:t>
            </a:r>
            <a:r>
              <a:rPr lang="zh-CN" altLang="en-US" kern="100" dirty="0" smtClean="0">
                <a:latin typeface="方正中等线简体" panose="03000509000000000000" pitchFamily="65" charset="-122"/>
                <a:ea typeface="方正中等线简体" panose="03000509000000000000" pitchFamily="65" charset="-122"/>
                <a:cs typeface="Times New Roman" panose="02020603050405020304" pitchFamily="18" charset="0"/>
              </a:rPr>
              <a:t>⑤</a:t>
            </a:r>
            <a:r>
              <a:rPr lang="en-US" altLang="zh-CN" kern="100" dirty="0" smtClean="0">
                <a:latin typeface="方正中等线简体" panose="03000509000000000000" pitchFamily="65" charset="-122"/>
                <a:ea typeface="方正中等线简体" panose="03000509000000000000" pitchFamily="65" charset="-122"/>
                <a:cs typeface="Times New Roman" panose="02020603050405020304" pitchFamily="18" charset="0"/>
              </a:rPr>
              <a:t>_________</a:t>
            </a:r>
            <a:endPar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endParaRPr>
          </a:p>
        </p:txBody>
      </p:sp>
      <p:sp>
        <p:nvSpPr>
          <p:cNvPr id="39" name="矩形 38"/>
          <p:cNvSpPr/>
          <p:nvPr/>
        </p:nvSpPr>
        <p:spPr>
          <a:xfrm>
            <a:off x="5105921" y="4093007"/>
            <a:ext cx="2646878" cy="560923"/>
          </a:xfrm>
          <a:prstGeom prst="rect">
            <a:avLst/>
          </a:prstGeom>
        </p:spPr>
        <p:txBody>
          <a:bodyPr wrap="none">
            <a:spAutoFit/>
          </a:bodyPr>
          <a:lstStyle/>
          <a:p>
            <a:pPr>
              <a:lnSpc>
                <a:spcPct val="140000"/>
              </a:lnSpc>
            </a:pPr>
            <a:r>
              <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rPr>
              <a:t>控制物质进出细胞</a:t>
            </a:r>
            <a:endPar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endParaRPr>
          </a:p>
        </p:txBody>
      </p:sp>
      <p:sp>
        <p:nvSpPr>
          <p:cNvPr id="40" name="矩形 39"/>
          <p:cNvSpPr/>
          <p:nvPr/>
        </p:nvSpPr>
        <p:spPr>
          <a:xfrm>
            <a:off x="5105921" y="5037820"/>
            <a:ext cx="3570208" cy="560923"/>
          </a:xfrm>
          <a:prstGeom prst="rect">
            <a:avLst/>
          </a:prstGeom>
        </p:spPr>
        <p:txBody>
          <a:bodyPr wrap="none">
            <a:spAutoFit/>
          </a:bodyPr>
          <a:lstStyle/>
          <a:p>
            <a:pPr>
              <a:lnSpc>
                <a:spcPct val="140000"/>
              </a:lnSpc>
            </a:pPr>
            <a:r>
              <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rPr>
              <a:t>将细胞与外界环境分隔开</a:t>
            </a:r>
            <a:endPar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endParaRPr>
          </a:p>
        </p:txBody>
      </p:sp>
      <p:sp>
        <p:nvSpPr>
          <p:cNvPr id="41" name="矩形 40"/>
          <p:cNvSpPr/>
          <p:nvPr/>
        </p:nvSpPr>
        <p:spPr>
          <a:xfrm>
            <a:off x="5105921" y="5613884"/>
            <a:ext cx="2185214" cy="560923"/>
          </a:xfrm>
          <a:prstGeom prst="rect">
            <a:avLst/>
          </a:prstGeom>
        </p:spPr>
        <p:txBody>
          <a:bodyPr wrap="none">
            <a:spAutoFit/>
          </a:bodyPr>
          <a:lstStyle/>
          <a:p>
            <a:pPr>
              <a:lnSpc>
                <a:spcPct val="140000"/>
              </a:lnSpc>
            </a:pPr>
            <a:r>
              <a:rPr lang="zh-CN" altLang="en-US" kern="100" dirty="0" smtClean="0">
                <a:latin typeface="方正中等线简体" panose="03000509000000000000" pitchFamily="65" charset="-122"/>
                <a:ea typeface="方正中等线简体" panose="03000509000000000000" pitchFamily="65" charset="-122"/>
                <a:cs typeface="Times New Roman" panose="02020603050405020304" pitchFamily="18" charset="0"/>
              </a:rPr>
              <a:t>⑥</a:t>
            </a:r>
            <a:r>
              <a:rPr lang="en-US" altLang="zh-CN" kern="100" dirty="0" smtClean="0">
                <a:latin typeface="方正中等线简体" panose="03000509000000000000" pitchFamily="65" charset="-122"/>
                <a:ea typeface="方正中等线简体" panose="03000509000000000000" pitchFamily="65" charset="-122"/>
                <a:cs typeface="Times New Roman" panose="02020603050405020304" pitchFamily="18" charset="0"/>
              </a:rPr>
              <a:t>___________</a:t>
            </a:r>
            <a:endPar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endParaRPr>
          </a:p>
        </p:txBody>
      </p:sp>
      <p:sp>
        <p:nvSpPr>
          <p:cNvPr id="42" name="矩形 41"/>
          <p:cNvSpPr/>
          <p:nvPr/>
        </p:nvSpPr>
        <p:spPr>
          <a:xfrm>
            <a:off x="8323411" y="3641546"/>
            <a:ext cx="1895078" cy="1449628"/>
          </a:xfrm>
          <a:prstGeom prst="rect">
            <a:avLst/>
          </a:prstGeom>
        </p:spPr>
        <p:txBody>
          <a:bodyPr wrap="square">
            <a:spAutoFit/>
          </a:bodyPr>
          <a:lstStyle/>
          <a:p>
            <a:pPr>
              <a:lnSpc>
                <a:spcPct val="140000"/>
              </a:lnSpc>
            </a:pPr>
            <a:r>
              <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rPr>
              <a:t>跨膜运输</a:t>
            </a:r>
            <a:endPar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endParaRPr>
          </a:p>
          <a:p>
            <a:pPr>
              <a:lnSpc>
                <a:spcPct val="140000"/>
              </a:lnSpc>
            </a:pPr>
            <a:endParaRPr lang="en-US" altLang="zh-CN" sz="1500" kern="100" dirty="0" smtClean="0">
              <a:latin typeface="方正中等线简体" panose="03000509000000000000" pitchFamily="65" charset="-122"/>
              <a:ea typeface="方正中等线简体" panose="03000509000000000000" pitchFamily="65" charset="-122"/>
              <a:cs typeface="Times New Roman" panose="02020603050405020304" pitchFamily="18" charset="0"/>
            </a:endParaRPr>
          </a:p>
          <a:p>
            <a:pPr>
              <a:lnSpc>
                <a:spcPct val="140000"/>
              </a:lnSpc>
            </a:pPr>
            <a:r>
              <a:rPr lang="zh-CN" altLang="en-US" kern="100" dirty="0" smtClean="0">
                <a:latin typeface="方正中等线简体" panose="03000509000000000000" pitchFamily="65" charset="-122"/>
                <a:ea typeface="方正中等线简体" panose="03000509000000000000" pitchFamily="65" charset="-122"/>
                <a:cs typeface="Times New Roman" panose="02020603050405020304" pitchFamily="18" charset="0"/>
              </a:rPr>
              <a:t>胞吞</a:t>
            </a:r>
            <a:r>
              <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rPr>
              <a:t>、胞吐</a:t>
            </a:r>
            <a:endPar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endParaRPr>
          </a:p>
        </p:txBody>
      </p:sp>
      <p:sp>
        <p:nvSpPr>
          <p:cNvPr id="43" name="矩形 42"/>
          <p:cNvSpPr/>
          <p:nvPr/>
        </p:nvSpPr>
        <p:spPr>
          <a:xfrm>
            <a:off x="10346843" y="3082411"/>
            <a:ext cx="1436995" cy="1643527"/>
          </a:xfrm>
          <a:prstGeom prst="rect">
            <a:avLst/>
          </a:prstGeom>
        </p:spPr>
        <p:txBody>
          <a:bodyPr wrap="square">
            <a:spAutoFit/>
          </a:bodyPr>
          <a:lstStyle/>
          <a:p>
            <a:pPr>
              <a:lnSpc>
                <a:spcPct val="140000"/>
              </a:lnSpc>
            </a:pPr>
            <a:r>
              <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rPr>
              <a:t>主动运输</a:t>
            </a:r>
            <a:endPar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endParaRPr>
          </a:p>
          <a:p>
            <a:pPr>
              <a:lnSpc>
                <a:spcPct val="140000"/>
              </a:lnSpc>
            </a:pPr>
            <a:r>
              <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rPr>
              <a:t>协助扩散</a:t>
            </a:r>
            <a:endPar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endParaRPr>
          </a:p>
          <a:p>
            <a:pPr>
              <a:lnSpc>
                <a:spcPct val="140000"/>
              </a:lnSpc>
            </a:pPr>
            <a:r>
              <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rPr>
              <a:t>自由扩散</a:t>
            </a:r>
            <a:endPar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endParaRPr>
          </a:p>
        </p:txBody>
      </p:sp>
      <p:cxnSp>
        <p:nvCxnSpPr>
          <p:cNvPr id="54" name="直接箭头连接符 53"/>
          <p:cNvCxnSpPr/>
          <p:nvPr/>
        </p:nvCxnSpPr>
        <p:spPr>
          <a:xfrm>
            <a:off x="3297254" y="1222975"/>
            <a:ext cx="100928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5" name="组合 54"/>
          <p:cNvGrpSpPr/>
          <p:nvPr/>
        </p:nvGrpSpPr>
        <p:grpSpPr>
          <a:xfrm>
            <a:off x="4385842" y="1820246"/>
            <a:ext cx="534125" cy="1054514"/>
            <a:chOff x="5475222" y="2277666"/>
            <a:chExt cx="1143092" cy="3007954"/>
          </a:xfrm>
        </p:grpSpPr>
        <p:cxnSp>
          <p:nvCxnSpPr>
            <p:cNvPr id="56" name="直接连接符 55"/>
            <p:cNvCxnSpPr/>
            <p:nvPr/>
          </p:nvCxnSpPr>
          <p:spPr>
            <a:xfrm flipH="1">
              <a:off x="5951190" y="2277666"/>
              <a:ext cx="0" cy="3007954"/>
            </a:xfrm>
            <a:prstGeom prst="line">
              <a:avLst/>
            </a:prstGeom>
            <a:ln w="9525">
              <a:solidFill>
                <a:schemeClr val="tx1"/>
              </a:solidFill>
            </a:ln>
          </p:spPr>
          <p:style>
            <a:lnRef idx="1">
              <a:schemeClr val="dk1"/>
            </a:lnRef>
            <a:fillRef idx="0">
              <a:schemeClr val="dk1"/>
            </a:fillRef>
            <a:effectRef idx="0">
              <a:schemeClr val="dk1"/>
            </a:effectRef>
            <a:fontRef idx="minor">
              <a:schemeClr val="tx1"/>
            </a:fontRef>
          </p:style>
        </p:cxnSp>
        <p:cxnSp>
          <p:nvCxnSpPr>
            <p:cNvPr id="57" name="直接箭头连接符 56"/>
            <p:cNvCxnSpPr/>
            <p:nvPr/>
          </p:nvCxnSpPr>
          <p:spPr>
            <a:xfrm flipV="1">
              <a:off x="5475222" y="3698776"/>
              <a:ext cx="1143090" cy="0"/>
            </a:xfrm>
            <a:prstGeom prst="straightConnector1">
              <a:avLst/>
            </a:prstGeom>
            <a:ln w="9525">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58" name="直接箭头连接符 57"/>
            <p:cNvCxnSpPr/>
            <p:nvPr/>
          </p:nvCxnSpPr>
          <p:spPr>
            <a:xfrm>
              <a:off x="5955199" y="5274998"/>
              <a:ext cx="663115" cy="0"/>
            </a:xfrm>
            <a:prstGeom prst="straightConnector1">
              <a:avLst/>
            </a:prstGeom>
            <a:ln w="9525">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59" name="直接箭头连接符 58"/>
            <p:cNvCxnSpPr/>
            <p:nvPr/>
          </p:nvCxnSpPr>
          <p:spPr>
            <a:xfrm>
              <a:off x="5955197" y="2277666"/>
              <a:ext cx="663115" cy="0"/>
            </a:xfrm>
            <a:prstGeom prst="straightConnector1">
              <a:avLst/>
            </a:prstGeom>
            <a:ln w="9525">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cxnSp>
      </p:grpSp>
      <p:grpSp>
        <p:nvGrpSpPr>
          <p:cNvPr id="46" name="组合 45"/>
          <p:cNvGrpSpPr/>
          <p:nvPr/>
        </p:nvGrpSpPr>
        <p:grpSpPr>
          <a:xfrm>
            <a:off x="2998898" y="2336180"/>
            <a:ext cx="630159" cy="1996665"/>
            <a:chOff x="2510915" y="2610078"/>
            <a:chExt cx="838742" cy="1275962"/>
          </a:xfrm>
        </p:grpSpPr>
        <p:grpSp>
          <p:nvGrpSpPr>
            <p:cNvPr id="60" name="组合 59"/>
            <p:cNvGrpSpPr/>
            <p:nvPr/>
          </p:nvGrpSpPr>
          <p:grpSpPr>
            <a:xfrm>
              <a:off x="2893263" y="2610078"/>
              <a:ext cx="456394" cy="1275962"/>
              <a:chOff x="5951190" y="2277666"/>
              <a:chExt cx="667124" cy="3007954"/>
            </a:xfrm>
          </p:grpSpPr>
          <p:cxnSp>
            <p:nvCxnSpPr>
              <p:cNvPr id="61" name="直接连接符 60"/>
              <p:cNvCxnSpPr/>
              <p:nvPr/>
            </p:nvCxnSpPr>
            <p:spPr>
              <a:xfrm flipH="1">
                <a:off x="5951190" y="2277666"/>
                <a:ext cx="0" cy="3007954"/>
              </a:xfrm>
              <a:prstGeom prst="line">
                <a:avLst/>
              </a:prstGeom>
              <a:ln w="9525">
                <a:solidFill>
                  <a:schemeClr val="tx1"/>
                </a:solidFill>
              </a:ln>
            </p:spPr>
            <p:style>
              <a:lnRef idx="1">
                <a:schemeClr val="dk1"/>
              </a:lnRef>
              <a:fillRef idx="0">
                <a:schemeClr val="dk1"/>
              </a:fillRef>
              <a:effectRef idx="0">
                <a:schemeClr val="dk1"/>
              </a:effectRef>
              <a:fontRef idx="minor">
                <a:schemeClr val="tx1"/>
              </a:fontRef>
            </p:style>
          </p:cxnSp>
          <p:cxnSp>
            <p:nvCxnSpPr>
              <p:cNvPr id="63" name="直接箭头连接符 62"/>
              <p:cNvCxnSpPr/>
              <p:nvPr/>
            </p:nvCxnSpPr>
            <p:spPr>
              <a:xfrm>
                <a:off x="5955199" y="5274998"/>
                <a:ext cx="663115" cy="0"/>
              </a:xfrm>
              <a:prstGeom prst="straightConnector1">
                <a:avLst/>
              </a:prstGeom>
              <a:ln w="9525">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64" name="直接箭头连接符 63"/>
              <p:cNvCxnSpPr/>
              <p:nvPr/>
            </p:nvCxnSpPr>
            <p:spPr>
              <a:xfrm>
                <a:off x="5955197" y="2277666"/>
                <a:ext cx="663115" cy="0"/>
              </a:xfrm>
              <a:prstGeom prst="straightConnector1">
                <a:avLst/>
              </a:prstGeom>
              <a:ln w="9525">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cxnSp>
        </p:grpSp>
        <p:cxnSp>
          <p:nvCxnSpPr>
            <p:cNvPr id="45" name="直接连接符 44"/>
            <p:cNvCxnSpPr/>
            <p:nvPr/>
          </p:nvCxnSpPr>
          <p:spPr>
            <a:xfrm>
              <a:off x="2510915" y="3285778"/>
              <a:ext cx="369332" cy="0"/>
            </a:xfrm>
            <a:prstGeom prst="line">
              <a:avLst/>
            </a:prstGeom>
          </p:spPr>
          <p:style>
            <a:lnRef idx="1">
              <a:schemeClr val="dk1"/>
            </a:lnRef>
            <a:fillRef idx="0">
              <a:schemeClr val="dk1"/>
            </a:fillRef>
            <a:effectRef idx="0">
              <a:schemeClr val="dk1"/>
            </a:effectRef>
            <a:fontRef idx="minor">
              <a:schemeClr val="tx1"/>
            </a:fontRef>
          </p:style>
        </p:cxnSp>
      </p:grpSp>
      <p:cxnSp>
        <p:nvCxnSpPr>
          <p:cNvPr id="68" name="直接箭头连接符 67"/>
          <p:cNvCxnSpPr/>
          <p:nvPr/>
        </p:nvCxnSpPr>
        <p:spPr>
          <a:xfrm>
            <a:off x="4055474" y="2591825"/>
            <a:ext cx="0" cy="12567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3625265" y="4012290"/>
            <a:ext cx="800219" cy="560923"/>
          </a:xfrm>
          <a:prstGeom prst="rect">
            <a:avLst/>
          </a:prstGeom>
        </p:spPr>
        <p:txBody>
          <a:bodyPr wrap="none">
            <a:spAutoFit/>
          </a:bodyPr>
          <a:lstStyle/>
          <a:p>
            <a:pPr>
              <a:lnSpc>
                <a:spcPct val="140000"/>
              </a:lnSpc>
            </a:pPr>
            <a:r>
              <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rPr>
              <a:t>功能</a:t>
            </a:r>
            <a:endPar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endParaRPr>
          </a:p>
        </p:txBody>
      </p:sp>
      <p:grpSp>
        <p:nvGrpSpPr>
          <p:cNvPr id="76" name="组合 75"/>
          <p:cNvGrpSpPr/>
          <p:nvPr/>
        </p:nvGrpSpPr>
        <p:grpSpPr>
          <a:xfrm>
            <a:off x="4425484" y="3466388"/>
            <a:ext cx="638498" cy="1875985"/>
            <a:chOff x="5251851" y="2277666"/>
            <a:chExt cx="1366463" cy="3007954"/>
          </a:xfrm>
        </p:grpSpPr>
        <p:cxnSp>
          <p:nvCxnSpPr>
            <p:cNvPr id="77" name="直接连接符 76"/>
            <p:cNvCxnSpPr/>
            <p:nvPr/>
          </p:nvCxnSpPr>
          <p:spPr>
            <a:xfrm flipH="1">
              <a:off x="5951190" y="2277666"/>
              <a:ext cx="0" cy="3007954"/>
            </a:xfrm>
            <a:prstGeom prst="line">
              <a:avLst/>
            </a:prstGeom>
            <a:ln w="9525">
              <a:solidFill>
                <a:schemeClr val="tx1"/>
              </a:solidFill>
            </a:ln>
          </p:spPr>
          <p:style>
            <a:lnRef idx="1">
              <a:schemeClr val="dk1"/>
            </a:lnRef>
            <a:fillRef idx="0">
              <a:schemeClr val="dk1"/>
            </a:fillRef>
            <a:effectRef idx="0">
              <a:schemeClr val="dk1"/>
            </a:effectRef>
            <a:fontRef idx="minor">
              <a:schemeClr val="tx1"/>
            </a:fontRef>
          </p:style>
        </p:cxnSp>
        <p:cxnSp>
          <p:nvCxnSpPr>
            <p:cNvPr id="78" name="直接箭头连接符 77"/>
            <p:cNvCxnSpPr/>
            <p:nvPr/>
          </p:nvCxnSpPr>
          <p:spPr>
            <a:xfrm>
              <a:off x="5251851" y="3691520"/>
              <a:ext cx="1366461" cy="0"/>
            </a:xfrm>
            <a:prstGeom prst="straightConnector1">
              <a:avLst/>
            </a:prstGeom>
            <a:ln w="9525">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79" name="直接箭头连接符 78"/>
            <p:cNvCxnSpPr/>
            <p:nvPr/>
          </p:nvCxnSpPr>
          <p:spPr>
            <a:xfrm>
              <a:off x="5955199" y="5274998"/>
              <a:ext cx="663115" cy="0"/>
            </a:xfrm>
            <a:prstGeom prst="straightConnector1">
              <a:avLst/>
            </a:prstGeom>
            <a:ln w="9525">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80" name="直接箭头连接符 79"/>
            <p:cNvCxnSpPr/>
            <p:nvPr/>
          </p:nvCxnSpPr>
          <p:spPr>
            <a:xfrm>
              <a:off x="5955197" y="2277666"/>
              <a:ext cx="663115" cy="0"/>
            </a:xfrm>
            <a:prstGeom prst="straightConnector1">
              <a:avLst/>
            </a:prstGeom>
            <a:ln w="9525">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cxnSp>
      </p:grpSp>
      <p:grpSp>
        <p:nvGrpSpPr>
          <p:cNvPr id="86" name="组合 85"/>
          <p:cNvGrpSpPr/>
          <p:nvPr/>
        </p:nvGrpSpPr>
        <p:grpSpPr>
          <a:xfrm>
            <a:off x="7698209" y="3954460"/>
            <a:ext cx="630159" cy="838397"/>
            <a:chOff x="2510915" y="2610078"/>
            <a:chExt cx="838742" cy="1275962"/>
          </a:xfrm>
        </p:grpSpPr>
        <p:grpSp>
          <p:nvGrpSpPr>
            <p:cNvPr id="87" name="组合 86"/>
            <p:cNvGrpSpPr/>
            <p:nvPr/>
          </p:nvGrpSpPr>
          <p:grpSpPr>
            <a:xfrm>
              <a:off x="2893263" y="2610078"/>
              <a:ext cx="456394" cy="1275962"/>
              <a:chOff x="5951190" y="2277666"/>
              <a:chExt cx="667124" cy="3007954"/>
            </a:xfrm>
          </p:grpSpPr>
          <p:cxnSp>
            <p:nvCxnSpPr>
              <p:cNvPr id="89" name="直接连接符 88"/>
              <p:cNvCxnSpPr/>
              <p:nvPr/>
            </p:nvCxnSpPr>
            <p:spPr>
              <a:xfrm flipH="1">
                <a:off x="5951190" y="2277666"/>
                <a:ext cx="0" cy="3007954"/>
              </a:xfrm>
              <a:prstGeom prst="line">
                <a:avLst/>
              </a:prstGeom>
              <a:ln w="9525">
                <a:solidFill>
                  <a:schemeClr val="tx1"/>
                </a:solidFill>
              </a:ln>
            </p:spPr>
            <p:style>
              <a:lnRef idx="1">
                <a:schemeClr val="dk1"/>
              </a:lnRef>
              <a:fillRef idx="0">
                <a:schemeClr val="dk1"/>
              </a:fillRef>
              <a:effectRef idx="0">
                <a:schemeClr val="dk1"/>
              </a:effectRef>
              <a:fontRef idx="minor">
                <a:schemeClr val="tx1"/>
              </a:fontRef>
            </p:style>
          </p:cxnSp>
          <p:cxnSp>
            <p:nvCxnSpPr>
              <p:cNvPr id="90" name="直接箭头连接符 89"/>
              <p:cNvCxnSpPr/>
              <p:nvPr/>
            </p:nvCxnSpPr>
            <p:spPr>
              <a:xfrm>
                <a:off x="5955199" y="5274998"/>
                <a:ext cx="663115" cy="0"/>
              </a:xfrm>
              <a:prstGeom prst="straightConnector1">
                <a:avLst/>
              </a:prstGeom>
              <a:ln w="9525">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91" name="直接箭头连接符 90"/>
              <p:cNvCxnSpPr/>
              <p:nvPr/>
            </p:nvCxnSpPr>
            <p:spPr>
              <a:xfrm>
                <a:off x="5955197" y="2277666"/>
                <a:ext cx="663115" cy="0"/>
              </a:xfrm>
              <a:prstGeom prst="straightConnector1">
                <a:avLst/>
              </a:prstGeom>
              <a:ln w="9525">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cxnSp>
        </p:grpSp>
        <p:cxnSp>
          <p:nvCxnSpPr>
            <p:cNvPr id="88" name="直接连接符 87"/>
            <p:cNvCxnSpPr/>
            <p:nvPr/>
          </p:nvCxnSpPr>
          <p:spPr>
            <a:xfrm>
              <a:off x="2510915" y="3285778"/>
              <a:ext cx="369332" cy="0"/>
            </a:xfrm>
            <a:prstGeom prst="line">
              <a:avLst/>
            </a:prstGeom>
          </p:spPr>
          <p:style>
            <a:lnRef idx="1">
              <a:schemeClr val="dk1"/>
            </a:lnRef>
            <a:fillRef idx="0">
              <a:schemeClr val="dk1"/>
            </a:fillRef>
            <a:effectRef idx="0">
              <a:schemeClr val="dk1"/>
            </a:effectRef>
            <a:fontRef idx="minor">
              <a:schemeClr val="tx1"/>
            </a:fontRef>
          </p:style>
        </p:cxnSp>
      </p:grpSp>
      <p:grpSp>
        <p:nvGrpSpPr>
          <p:cNvPr id="92" name="组合 91"/>
          <p:cNvGrpSpPr/>
          <p:nvPr/>
        </p:nvGrpSpPr>
        <p:grpSpPr>
          <a:xfrm>
            <a:off x="9769507" y="3456198"/>
            <a:ext cx="534125" cy="1054514"/>
            <a:chOff x="5475222" y="2277666"/>
            <a:chExt cx="1143092" cy="3007954"/>
          </a:xfrm>
        </p:grpSpPr>
        <p:cxnSp>
          <p:nvCxnSpPr>
            <p:cNvPr id="93" name="直接连接符 92"/>
            <p:cNvCxnSpPr/>
            <p:nvPr/>
          </p:nvCxnSpPr>
          <p:spPr>
            <a:xfrm flipH="1">
              <a:off x="5951190" y="2277666"/>
              <a:ext cx="0" cy="3007954"/>
            </a:xfrm>
            <a:prstGeom prst="line">
              <a:avLst/>
            </a:prstGeom>
            <a:ln w="9525">
              <a:solidFill>
                <a:schemeClr val="tx1"/>
              </a:solidFill>
            </a:ln>
          </p:spPr>
          <p:style>
            <a:lnRef idx="1">
              <a:schemeClr val="dk1"/>
            </a:lnRef>
            <a:fillRef idx="0">
              <a:schemeClr val="dk1"/>
            </a:fillRef>
            <a:effectRef idx="0">
              <a:schemeClr val="dk1"/>
            </a:effectRef>
            <a:fontRef idx="minor">
              <a:schemeClr val="tx1"/>
            </a:fontRef>
          </p:style>
        </p:cxnSp>
        <p:cxnSp>
          <p:nvCxnSpPr>
            <p:cNvPr id="94" name="直接箭头连接符 93"/>
            <p:cNvCxnSpPr/>
            <p:nvPr/>
          </p:nvCxnSpPr>
          <p:spPr>
            <a:xfrm flipV="1">
              <a:off x="5475222" y="3698776"/>
              <a:ext cx="1143090" cy="0"/>
            </a:xfrm>
            <a:prstGeom prst="straightConnector1">
              <a:avLst/>
            </a:prstGeom>
            <a:ln w="9525">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95" name="直接箭头连接符 94"/>
            <p:cNvCxnSpPr/>
            <p:nvPr/>
          </p:nvCxnSpPr>
          <p:spPr>
            <a:xfrm>
              <a:off x="5955199" y="5274998"/>
              <a:ext cx="663115" cy="0"/>
            </a:xfrm>
            <a:prstGeom prst="straightConnector1">
              <a:avLst/>
            </a:prstGeom>
            <a:ln w="9525">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96" name="直接箭头连接符 95"/>
            <p:cNvCxnSpPr/>
            <p:nvPr/>
          </p:nvCxnSpPr>
          <p:spPr>
            <a:xfrm>
              <a:off x="5955197" y="2277666"/>
              <a:ext cx="663115" cy="0"/>
            </a:xfrm>
            <a:prstGeom prst="straightConnector1">
              <a:avLst/>
            </a:prstGeom>
            <a:ln w="9525">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cxnSp>
      </p:grpSp>
      <p:cxnSp>
        <p:nvCxnSpPr>
          <p:cNvPr id="97" name="直接箭头连接符 96"/>
          <p:cNvCxnSpPr/>
          <p:nvPr/>
        </p:nvCxnSpPr>
        <p:spPr>
          <a:xfrm>
            <a:off x="4054696" y="5957796"/>
            <a:ext cx="100928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4060944" y="4652871"/>
            <a:ext cx="0" cy="13059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2640715" y="5029111"/>
            <a:ext cx="1415772" cy="560923"/>
          </a:xfrm>
          <a:prstGeom prst="rect">
            <a:avLst/>
          </a:prstGeom>
        </p:spPr>
        <p:txBody>
          <a:bodyPr wrap="none">
            <a:spAutoFit/>
          </a:bodyPr>
          <a:lstStyle/>
          <a:p>
            <a:pPr>
              <a:lnSpc>
                <a:spcPct val="140000"/>
              </a:lnSpc>
            </a:pPr>
            <a:r>
              <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rPr>
              <a:t>功能特点</a:t>
            </a:r>
            <a:endPar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endParaRPr>
          </a:p>
        </p:txBody>
      </p:sp>
      <p:grpSp>
        <p:nvGrpSpPr>
          <p:cNvPr id="100" name="组合 99"/>
          <p:cNvGrpSpPr/>
          <p:nvPr/>
        </p:nvGrpSpPr>
        <p:grpSpPr>
          <a:xfrm flipH="1">
            <a:off x="6040359" y="2287097"/>
            <a:ext cx="387107" cy="622445"/>
            <a:chOff x="6625137" y="2997746"/>
            <a:chExt cx="1104461" cy="1512168"/>
          </a:xfrm>
        </p:grpSpPr>
        <p:cxnSp>
          <p:nvCxnSpPr>
            <p:cNvPr id="101" name="直接连接符 100"/>
            <p:cNvCxnSpPr/>
            <p:nvPr/>
          </p:nvCxnSpPr>
          <p:spPr>
            <a:xfrm>
              <a:off x="7175326" y="2997746"/>
              <a:ext cx="0" cy="1512168"/>
            </a:xfrm>
            <a:prstGeom prst="line">
              <a:avLst/>
            </a:prstGeom>
          </p:spPr>
          <p:style>
            <a:lnRef idx="1">
              <a:schemeClr val="dk1"/>
            </a:lnRef>
            <a:fillRef idx="0">
              <a:schemeClr val="dk1"/>
            </a:fillRef>
            <a:effectRef idx="0">
              <a:schemeClr val="dk1"/>
            </a:effectRef>
            <a:fontRef idx="minor">
              <a:schemeClr val="tx1"/>
            </a:fontRef>
          </p:style>
        </p:cxnSp>
        <p:cxnSp>
          <p:nvCxnSpPr>
            <p:cNvPr id="102" name="直接连接符 101"/>
            <p:cNvCxnSpPr/>
            <p:nvPr/>
          </p:nvCxnSpPr>
          <p:spPr>
            <a:xfrm>
              <a:off x="7175326" y="2997746"/>
              <a:ext cx="554272" cy="0"/>
            </a:xfrm>
            <a:prstGeom prst="line">
              <a:avLst/>
            </a:prstGeom>
          </p:spPr>
          <p:style>
            <a:lnRef idx="1">
              <a:schemeClr val="dk1"/>
            </a:lnRef>
            <a:fillRef idx="0">
              <a:schemeClr val="dk1"/>
            </a:fillRef>
            <a:effectRef idx="0">
              <a:schemeClr val="dk1"/>
            </a:effectRef>
            <a:fontRef idx="minor">
              <a:schemeClr val="tx1"/>
            </a:fontRef>
          </p:style>
        </p:cxnSp>
        <p:cxnSp>
          <p:nvCxnSpPr>
            <p:cNvPr id="103" name="直接连接符 102"/>
            <p:cNvCxnSpPr/>
            <p:nvPr/>
          </p:nvCxnSpPr>
          <p:spPr>
            <a:xfrm>
              <a:off x="6625137" y="3772900"/>
              <a:ext cx="554271" cy="0"/>
            </a:xfrm>
            <a:prstGeom prst="line">
              <a:avLst/>
            </a:prstGeom>
          </p:spPr>
          <p:style>
            <a:lnRef idx="1">
              <a:schemeClr val="dk1"/>
            </a:lnRef>
            <a:fillRef idx="0">
              <a:schemeClr val="dk1"/>
            </a:fillRef>
            <a:effectRef idx="0">
              <a:schemeClr val="dk1"/>
            </a:effectRef>
            <a:fontRef idx="minor">
              <a:schemeClr val="tx1"/>
            </a:fontRef>
          </p:style>
        </p:cxnSp>
        <p:cxnSp>
          <p:nvCxnSpPr>
            <p:cNvPr id="104" name="直接连接符 103"/>
            <p:cNvCxnSpPr/>
            <p:nvPr/>
          </p:nvCxnSpPr>
          <p:spPr>
            <a:xfrm>
              <a:off x="7175326" y="4509914"/>
              <a:ext cx="554272" cy="0"/>
            </a:xfrm>
            <a:prstGeom prst="line">
              <a:avLst/>
            </a:prstGeom>
          </p:spPr>
          <p:style>
            <a:lnRef idx="1">
              <a:schemeClr val="dk1"/>
            </a:lnRef>
            <a:fillRef idx="0">
              <a:schemeClr val="dk1"/>
            </a:fillRef>
            <a:effectRef idx="0">
              <a:schemeClr val="dk1"/>
            </a:effectRef>
            <a:fontRef idx="minor">
              <a:schemeClr val="tx1"/>
            </a:fontRef>
          </p:style>
        </p:cxnSp>
      </p:grpSp>
      <p:grpSp>
        <p:nvGrpSpPr>
          <p:cNvPr id="105" name="组合 104"/>
          <p:cNvGrpSpPr/>
          <p:nvPr/>
        </p:nvGrpSpPr>
        <p:grpSpPr>
          <a:xfrm flipH="1">
            <a:off x="7137245" y="1766038"/>
            <a:ext cx="596908" cy="816897"/>
            <a:chOff x="7175323" y="2988907"/>
            <a:chExt cx="1703047" cy="1521007"/>
          </a:xfrm>
        </p:grpSpPr>
        <p:cxnSp>
          <p:nvCxnSpPr>
            <p:cNvPr id="106" name="直接连接符 105"/>
            <p:cNvCxnSpPr/>
            <p:nvPr/>
          </p:nvCxnSpPr>
          <p:spPr>
            <a:xfrm>
              <a:off x="7175326" y="2997746"/>
              <a:ext cx="0" cy="1512168"/>
            </a:xfrm>
            <a:prstGeom prst="line">
              <a:avLst/>
            </a:prstGeom>
          </p:spPr>
          <p:style>
            <a:lnRef idx="1">
              <a:schemeClr val="dk1"/>
            </a:lnRef>
            <a:fillRef idx="0">
              <a:schemeClr val="dk1"/>
            </a:fillRef>
            <a:effectRef idx="0">
              <a:schemeClr val="dk1"/>
            </a:effectRef>
            <a:fontRef idx="minor">
              <a:schemeClr val="tx1"/>
            </a:fontRef>
          </p:style>
        </p:cxnSp>
        <p:cxnSp>
          <p:nvCxnSpPr>
            <p:cNvPr id="107" name="直接连接符 106"/>
            <p:cNvCxnSpPr/>
            <p:nvPr/>
          </p:nvCxnSpPr>
          <p:spPr>
            <a:xfrm flipV="1">
              <a:off x="7175323" y="2988907"/>
              <a:ext cx="1703047" cy="8839"/>
            </a:xfrm>
            <a:prstGeom prst="line">
              <a:avLst/>
            </a:prstGeom>
          </p:spPr>
          <p:style>
            <a:lnRef idx="1">
              <a:schemeClr val="dk1"/>
            </a:lnRef>
            <a:fillRef idx="0">
              <a:schemeClr val="dk1"/>
            </a:fillRef>
            <a:effectRef idx="0">
              <a:schemeClr val="dk1"/>
            </a:effectRef>
            <a:fontRef idx="minor">
              <a:schemeClr val="tx1"/>
            </a:fontRef>
          </p:style>
        </p:cxnSp>
        <p:cxnSp>
          <p:nvCxnSpPr>
            <p:cNvPr id="109" name="直接连接符 108"/>
            <p:cNvCxnSpPr/>
            <p:nvPr/>
          </p:nvCxnSpPr>
          <p:spPr>
            <a:xfrm>
              <a:off x="7175326" y="4509914"/>
              <a:ext cx="554272" cy="0"/>
            </a:xfrm>
            <a:prstGeom prst="line">
              <a:avLst/>
            </a:prstGeom>
          </p:spPr>
          <p:style>
            <a:lnRef idx="1">
              <a:schemeClr val="dk1"/>
            </a:lnRef>
            <a:fillRef idx="0">
              <a:schemeClr val="dk1"/>
            </a:fillRef>
            <a:effectRef idx="0">
              <a:schemeClr val="dk1"/>
            </a:effectRef>
            <a:fontRef idx="minor">
              <a:schemeClr val="tx1"/>
            </a:fontRef>
          </p:style>
        </p:cxnSp>
      </p:grpSp>
      <p:cxnSp>
        <p:nvCxnSpPr>
          <p:cNvPr id="111" name="直接箭头连接符 110"/>
          <p:cNvCxnSpPr/>
          <p:nvPr/>
        </p:nvCxnSpPr>
        <p:spPr>
          <a:xfrm>
            <a:off x="7734152" y="2167424"/>
            <a:ext cx="100928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17" name="组合 116"/>
          <p:cNvGrpSpPr/>
          <p:nvPr/>
        </p:nvGrpSpPr>
        <p:grpSpPr>
          <a:xfrm>
            <a:off x="877564" y="1195016"/>
            <a:ext cx="520793" cy="2321695"/>
            <a:chOff x="2510915" y="2610078"/>
            <a:chExt cx="838742" cy="1275962"/>
          </a:xfrm>
        </p:grpSpPr>
        <p:grpSp>
          <p:nvGrpSpPr>
            <p:cNvPr id="118" name="组合 117"/>
            <p:cNvGrpSpPr/>
            <p:nvPr/>
          </p:nvGrpSpPr>
          <p:grpSpPr>
            <a:xfrm>
              <a:off x="2893263" y="2610078"/>
              <a:ext cx="456394" cy="1275962"/>
              <a:chOff x="5951190" y="2277666"/>
              <a:chExt cx="667124" cy="3007954"/>
            </a:xfrm>
          </p:grpSpPr>
          <p:cxnSp>
            <p:nvCxnSpPr>
              <p:cNvPr id="120" name="直接连接符 119"/>
              <p:cNvCxnSpPr/>
              <p:nvPr/>
            </p:nvCxnSpPr>
            <p:spPr>
              <a:xfrm flipH="1">
                <a:off x="5951190" y="2277666"/>
                <a:ext cx="0" cy="3007954"/>
              </a:xfrm>
              <a:prstGeom prst="line">
                <a:avLst/>
              </a:prstGeom>
              <a:ln w="9525">
                <a:solidFill>
                  <a:schemeClr val="tx1"/>
                </a:solidFill>
              </a:ln>
            </p:spPr>
            <p:style>
              <a:lnRef idx="1">
                <a:schemeClr val="dk1"/>
              </a:lnRef>
              <a:fillRef idx="0">
                <a:schemeClr val="dk1"/>
              </a:fillRef>
              <a:effectRef idx="0">
                <a:schemeClr val="dk1"/>
              </a:effectRef>
              <a:fontRef idx="minor">
                <a:schemeClr val="tx1"/>
              </a:fontRef>
            </p:style>
          </p:cxnSp>
          <p:cxnSp>
            <p:nvCxnSpPr>
              <p:cNvPr id="121" name="直接箭头连接符 120"/>
              <p:cNvCxnSpPr/>
              <p:nvPr/>
            </p:nvCxnSpPr>
            <p:spPr>
              <a:xfrm>
                <a:off x="5955199" y="5274998"/>
                <a:ext cx="663115" cy="0"/>
              </a:xfrm>
              <a:prstGeom prst="straightConnector1">
                <a:avLst/>
              </a:prstGeom>
              <a:ln w="9525">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22" name="直接箭头连接符 121"/>
              <p:cNvCxnSpPr/>
              <p:nvPr/>
            </p:nvCxnSpPr>
            <p:spPr>
              <a:xfrm>
                <a:off x="5955197" y="2277666"/>
                <a:ext cx="663115" cy="0"/>
              </a:xfrm>
              <a:prstGeom prst="straightConnector1">
                <a:avLst/>
              </a:prstGeom>
              <a:ln w="9525">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cxnSp>
        </p:grpSp>
        <p:cxnSp>
          <p:nvCxnSpPr>
            <p:cNvPr id="119" name="直接连接符 118"/>
            <p:cNvCxnSpPr/>
            <p:nvPr/>
          </p:nvCxnSpPr>
          <p:spPr>
            <a:xfrm>
              <a:off x="2510915" y="3285778"/>
              <a:ext cx="369332" cy="0"/>
            </a:xfrm>
            <a:prstGeom prst="line">
              <a:avLst/>
            </a:prstGeom>
          </p:spPr>
          <p:style>
            <a:lnRef idx="1">
              <a:schemeClr val="dk1"/>
            </a:lnRef>
            <a:fillRef idx="0">
              <a:schemeClr val="dk1"/>
            </a:fillRef>
            <a:effectRef idx="0">
              <a:schemeClr val="dk1"/>
            </a:effectRef>
            <a:fontRef idx="minor">
              <a:schemeClr val="tx1"/>
            </a:fontRef>
          </p:style>
        </p:cxnSp>
      </p:grpSp>
      <p:sp>
        <p:nvSpPr>
          <p:cNvPr id="51" name="矩形 50"/>
          <p:cNvSpPr/>
          <p:nvPr/>
        </p:nvSpPr>
        <p:spPr>
          <a:xfrm>
            <a:off x="5666884" y="756497"/>
            <a:ext cx="2031325" cy="560923"/>
          </a:xfrm>
          <a:prstGeom prst="rect">
            <a:avLst/>
          </a:prstGeom>
        </p:spPr>
        <p:txBody>
          <a:bodyPr wrap="none">
            <a:spAutoFit/>
          </a:bodyPr>
          <a:lstStyle/>
          <a:p>
            <a:pPr>
              <a:lnSpc>
                <a:spcPct val="140000"/>
              </a:lnSpc>
            </a:pPr>
            <a:r>
              <a:rPr lang="zh-CN" altLang="en-US" kern="100" dirty="0">
                <a:solidFill>
                  <a:srgbClr val="C00000"/>
                </a:solidFill>
                <a:latin typeface="方正中等线简体" panose="03000509000000000000" pitchFamily="65" charset="-122"/>
                <a:ea typeface="方正中等线简体" panose="03000509000000000000" pitchFamily="65" charset="-122"/>
                <a:cs typeface="Times New Roman" panose="02020603050405020304" pitchFamily="18" charset="0"/>
              </a:rPr>
              <a:t>纤维素和果胶</a:t>
            </a:r>
            <a:endParaRPr lang="zh-CN" altLang="en-US" kern="100" dirty="0">
              <a:solidFill>
                <a:srgbClr val="C00000"/>
              </a:solidFill>
              <a:latin typeface="方正中等线简体" panose="03000509000000000000" pitchFamily="65" charset="-122"/>
              <a:ea typeface="方正中等线简体" panose="03000509000000000000" pitchFamily="65" charset="-122"/>
              <a:cs typeface="Times New Roman" panose="02020603050405020304" pitchFamily="18" charset="0"/>
            </a:endParaRPr>
          </a:p>
        </p:txBody>
      </p:sp>
      <p:sp>
        <p:nvSpPr>
          <p:cNvPr id="52" name="矩形 51"/>
          <p:cNvSpPr/>
          <p:nvPr/>
        </p:nvSpPr>
        <p:spPr>
          <a:xfrm>
            <a:off x="9761040" y="1797249"/>
            <a:ext cx="1107996" cy="558614"/>
          </a:xfrm>
          <a:prstGeom prst="rect">
            <a:avLst/>
          </a:prstGeom>
        </p:spPr>
        <p:txBody>
          <a:bodyPr wrap="none">
            <a:spAutoFit/>
          </a:bodyPr>
          <a:lstStyle/>
          <a:p>
            <a:pPr>
              <a:lnSpc>
                <a:spcPct val="140000"/>
              </a:lnSpc>
            </a:pPr>
            <a:r>
              <a:rPr lang="zh-CN" altLang="en-US" kern="100" dirty="0">
                <a:solidFill>
                  <a:srgbClr val="C00000"/>
                </a:solidFill>
                <a:latin typeface="方正中等线简体" panose="03000509000000000000" pitchFamily="65" charset="-122"/>
                <a:ea typeface="方正中等线简体" panose="03000509000000000000" pitchFamily="65" charset="-122"/>
                <a:cs typeface="Times New Roman" panose="02020603050405020304" pitchFamily="18" charset="0"/>
              </a:rPr>
              <a:t>流动性</a:t>
            </a:r>
            <a:endParaRPr lang="zh-CN" altLang="en-US" kern="100" dirty="0">
              <a:solidFill>
                <a:srgbClr val="C00000"/>
              </a:solidFill>
              <a:latin typeface="方正中等线简体" panose="03000509000000000000" pitchFamily="65" charset="-122"/>
              <a:ea typeface="方正中等线简体" panose="03000509000000000000" pitchFamily="65" charset="-122"/>
              <a:cs typeface="Times New Roman" panose="02020603050405020304" pitchFamily="18" charset="0"/>
            </a:endParaRPr>
          </a:p>
        </p:txBody>
      </p:sp>
      <p:sp>
        <p:nvSpPr>
          <p:cNvPr id="2050" name="矩形 2049"/>
          <p:cNvSpPr/>
          <p:nvPr/>
        </p:nvSpPr>
        <p:spPr>
          <a:xfrm>
            <a:off x="7310732" y="3061727"/>
            <a:ext cx="1415772" cy="560923"/>
          </a:xfrm>
          <a:prstGeom prst="rect">
            <a:avLst/>
          </a:prstGeom>
        </p:spPr>
        <p:txBody>
          <a:bodyPr wrap="none">
            <a:spAutoFit/>
          </a:bodyPr>
          <a:lstStyle/>
          <a:p>
            <a:pPr>
              <a:lnSpc>
                <a:spcPct val="140000"/>
              </a:lnSpc>
            </a:pPr>
            <a:r>
              <a:rPr lang="zh-CN" altLang="en-US" kern="100" dirty="0">
                <a:solidFill>
                  <a:srgbClr val="C00000"/>
                </a:solidFill>
                <a:latin typeface="方正中等线简体" panose="03000509000000000000" pitchFamily="65" charset="-122"/>
                <a:ea typeface="方正中等线简体" panose="03000509000000000000" pitchFamily="65" charset="-122"/>
                <a:cs typeface="Times New Roman" panose="02020603050405020304" pitchFamily="18" charset="0"/>
              </a:rPr>
              <a:t>信息交流</a:t>
            </a:r>
            <a:endParaRPr lang="zh-CN" altLang="en-US" kern="100" dirty="0">
              <a:solidFill>
                <a:srgbClr val="C00000"/>
              </a:solidFill>
              <a:latin typeface="方正中等线简体" panose="03000509000000000000" pitchFamily="65" charset="-122"/>
              <a:ea typeface="方正中等线简体" panose="03000509000000000000" pitchFamily="65" charset="-122"/>
              <a:cs typeface="Times New Roman" panose="02020603050405020304" pitchFamily="18" charset="0"/>
            </a:endParaRPr>
          </a:p>
        </p:txBody>
      </p:sp>
      <p:sp>
        <p:nvSpPr>
          <p:cNvPr id="2051" name="矩形 2050"/>
          <p:cNvSpPr/>
          <p:nvPr/>
        </p:nvSpPr>
        <p:spPr>
          <a:xfrm>
            <a:off x="5491810" y="5558810"/>
            <a:ext cx="1723549" cy="560923"/>
          </a:xfrm>
          <a:prstGeom prst="rect">
            <a:avLst/>
          </a:prstGeom>
        </p:spPr>
        <p:txBody>
          <a:bodyPr wrap="none">
            <a:spAutoFit/>
          </a:bodyPr>
          <a:lstStyle/>
          <a:p>
            <a:pPr>
              <a:lnSpc>
                <a:spcPct val="140000"/>
              </a:lnSpc>
            </a:pPr>
            <a:r>
              <a:rPr lang="zh-CN" altLang="en-US" kern="100" dirty="0">
                <a:solidFill>
                  <a:srgbClr val="C00000"/>
                </a:solidFill>
                <a:latin typeface="方正中等线简体" panose="03000509000000000000" pitchFamily="65" charset="-122"/>
                <a:ea typeface="方正中等线简体" panose="03000509000000000000" pitchFamily="65" charset="-122"/>
                <a:cs typeface="Times New Roman" panose="02020603050405020304" pitchFamily="18" charset="0"/>
              </a:rPr>
              <a:t>选择透过性</a:t>
            </a:r>
            <a:endParaRPr lang="zh-CN" altLang="en-US" kern="100" dirty="0">
              <a:solidFill>
                <a:srgbClr val="C00000"/>
              </a:solidFill>
              <a:latin typeface="方正中等线简体" panose="03000509000000000000" pitchFamily="65" charset="-122"/>
              <a:ea typeface="方正中等线简体" panose="03000509000000000000" pitchFamily="65" charset="-122"/>
              <a:cs typeface="Times New Roman" panose="02020603050405020304" pitchFamily="18" charset="0"/>
            </a:endParaRPr>
          </a:p>
        </p:txBody>
      </p:sp>
      <p:cxnSp>
        <p:nvCxnSpPr>
          <p:cNvPr id="74" name="直接箭头连接符 73"/>
          <p:cNvCxnSpPr/>
          <p:nvPr/>
        </p:nvCxnSpPr>
        <p:spPr>
          <a:xfrm>
            <a:off x="6976237" y="2781722"/>
            <a:ext cx="0" cy="4404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linds(horizont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blinds(horizontal)">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blinds(horizontal)">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blinds(horizontal)">
                                      <p:cBhvr>
                                        <p:cTn id="2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2050" grpId="0"/>
      <p:bldP spid="20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232885" y="2339257"/>
            <a:ext cx="513331" cy="1569660"/>
          </a:xfrm>
          <a:prstGeom prst="rect">
            <a:avLst/>
          </a:prstGeom>
          <a:ln>
            <a:solidFill>
              <a:schemeClr val="tx1"/>
            </a:solidFill>
          </a:ln>
        </p:spPr>
        <p:txBody>
          <a:bodyPr wrap="square">
            <a:spAutoFit/>
          </a:bodyPr>
          <a:lstStyle/>
          <a:p>
            <a:r>
              <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rPr>
              <a:t>真核细胞</a:t>
            </a:r>
            <a:endParaRPr lang="zh-CN" altLang="en-US" kern="100" dirty="0">
              <a:latin typeface="方正中等线简体" panose="03000509000000000000" pitchFamily="65" charset="-122"/>
              <a:ea typeface="方正中等线简体" panose="03000509000000000000" pitchFamily="65" charset="-122"/>
              <a:cs typeface="Times New Roman" panose="02020603050405020304" pitchFamily="18" charset="0"/>
            </a:endParaRPr>
          </a:p>
        </p:txBody>
      </p:sp>
      <p:sp>
        <p:nvSpPr>
          <p:cNvPr id="9" name="矩形 8"/>
          <p:cNvSpPr/>
          <p:nvPr/>
        </p:nvSpPr>
        <p:spPr>
          <a:xfrm>
            <a:off x="1173261" y="427132"/>
            <a:ext cx="1764875" cy="1077987"/>
          </a:xfrm>
          <a:prstGeom prst="rect">
            <a:avLst/>
          </a:prstGeom>
        </p:spPr>
        <p:txBody>
          <a:bodyPr>
            <a:spAutoFit/>
          </a:bodyPr>
          <a:lstStyle/>
          <a:p>
            <a:pPr algn="ctr">
              <a:lnSpc>
                <a:spcPct val="140000"/>
              </a:lnSpc>
            </a:pPr>
            <a:r>
              <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rPr>
              <a:t>细胞膜</a:t>
            </a:r>
            <a:endPar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endParaRPr>
          </a:p>
          <a:p>
            <a:pPr algn="ctr">
              <a:lnSpc>
                <a:spcPct val="140000"/>
              </a:lnSpc>
            </a:pPr>
            <a:r>
              <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rPr>
              <a:t>(系统边界)</a:t>
            </a:r>
            <a:endPar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endParaRPr>
          </a:p>
        </p:txBody>
      </p:sp>
      <p:cxnSp>
        <p:nvCxnSpPr>
          <p:cNvPr id="97" name="直接箭头连接符 96"/>
          <p:cNvCxnSpPr/>
          <p:nvPr/>
        </p:nvCxnSpPr>
        <p:spPr>
          <a:xfrm>
            <a:off x="6865478" y="2770665"/>
            <a:ext cx="134336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2088159" y="1426777"/>
            <a:ext cx="0" cy="2135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7" name="组合 116"/>
          <p:cNvGrpSpPr/>
          <p:nvPr/>
        </p:nvGrpSpPr>
        <p:grpSpPr>
          <a:xfrm>
            <a:off x="757057" y="938429"/>
            <a:ext cx="520793" cy="4113027"/>
            <a:chOff x="2510915" y="2610078"/>
            <a:chExt cx="838742" cy="1275962"/>
          </a:xfrm>
        </p:grpSpPr>
        <p:grpSp>
          <p:nvGrpSpPr>
            <p:cNvPr id="118" name="组合 117"/>
            <p:cNvGrpSpPr/>
            <p:nvPr/>
          </p:nvGrpSpPr>
          <p:grpSpPr>
            <a:xfrm>
              <a:off x="2893263" y="2610078"/>
              <a:ext cx="456394" cy="1275962"/>
              <a:chOff x="5951190" y="2277666"/>
              <a:chExt cx="667124" cy="3007954"/>
            </a:xfrm>
          </p:grpSpPr>
          <p:cxnSp>
            <p:nvCxnSpPr>
              <p:cNvPr id="120" name="直接连接符 119"/>
              <p:cNvCxnSpPr/>
              <p:nvPr/>
            </p:nvCxnSpPr>
            <p:spPr>
              <a:xfrm flipH="1">
                <a:off x="5951192" y="2277666"/>
                <a:ext cx="0" cy="3007954"/>
              </a:xfrm>
              <a:prstGeom prst="line">
                <a:avLst/>
              </a:prstGeom>
              <a:ln w="9525">
                <a:solidFill>
                  <a:schemeClr val="tx1"/>
                </a:solidFill>
              </a:ln>
            </p:spPr>
            <p:style>
              <a:lnRef idx="1">
                <a:schemeClr val="dk1"/>
              </a:lnRef>
              <a:fillRef idx="0">
                <a:schemeClr val="dk1"/>
              </a:fillRef>
              <a:effectRef idx="0">
                <a:schemeClr val="dk1"/>
              </a:effectRef>
              <a:fontRef idx="minor">
                <a:schemeClr val="tx1"/>
              </a:fontRef>
            </p:style>
          </p:cxnSp>
          <p:cxnSp>
            <p:nvCxnSpPr>
              <p:cNvPr id="121" name="直接箭头连接符 120"/>
              <p:cNvCxnSpPr/>
              <p:nvPr/>
            </p:nvCxnSpPr>
            <p:spPr>
              <a:xfrm>
                <a:off x="5955199" y="5274998"/>
                <a:ext cx="663115" cy="0"/>
              </a:xfrm>
              <a:prstGeom prst="straightConnector1">
                <a:avLst/>
              </a:prstGeom>
              <a:ln w="9525">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22" name="直接箭头连接符 121"/>
              <p:cNvCxnSpPr/>
              <p:nvPr/>
            </p:nvCxnSpPr>
            <p:spPr>
              <a:xfrm>
                <a:off x="5955197" y="2277666"/>
                <a:ext cx="663115" cy="0"/>
              </a:xfrm>
              <a:prstGeom prst="straightConnector1">
                <a:avLst/>
              </a:prstGeom>
              <a:ln w="9525">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63" name="直接箭头连接符 162"/>
              <p:cNvCxnSpPr/>
              <p:nvPr/>
            </p:nvCxnSpPr>
            <p:spPr>
              <a:xfrm>
                <a:off x="5951190" y="3489769"/>
                <a:ext cx="663115" cy="0"/>
              </a:xfrm>
              <a:prstGeom prst="straightConnector1">
                <a:avLst/>
              </a:prstGeom>
              <a:ln w="9525">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cxnSp>
        </p:grpSp>
        <p:cxnSp>
          <p:nvCxnSpPr>
            <p:cNvPr id="119" name="直接连接符 118"/>
            <p:cNvCxnSpPr/>
            <p:nvPr/>
          </p:nvCxnSpPr>
          <p:spPr>
            <a:xfrm>
              <a:off x="2510915" y="3285778"/>
              <a:ext cx="369332" cy="0"/>
            </a:xfrm>
            <a:prstGeom prst="line">
              <a:avLst/>
            </a:prstGeom>
          </p:spPr>
          <p:style>
            <a:lnRef idx="1">
              <a:schemeClr val="dk1"/>
            </a:lnRef>
            <a:fillRef idx="0">
              <a:schemeClr val="dk1"/>
            </a:fillRef>
            <a:effectRef idx="0">
              <a:schemeClr val="dk1"/>
            </a:effectRef>
            <a:fontRef idx="minor">
              <a:schemeClr val="tx1"/>
            </a:fontRef>
          </p:style>
        </p:cxnSp>
      </p:grpSp>
      <p:cxnSp>
        <p:nvCxnSpPr>
          <p:cNvPr id="7" name="直接连接符 6"/>
          <p:cNvCxnSpPr/>
          <p:nvPr/>
        </p:nvCxnSpPr>
        <p:spPr>
          <a:xfrm flipV="1">
            <a:off x="2088159" y="1635190"/>
            <a:ext cx="5112568" cy="7611"/>
          </a:xfrm>
          <a:prstGeom prst="line">
            <a:avLst/>
          </a:prstGeom>
        </p:spPr>
        <p:style>
          <a:lnRef idx="1">
            <a:schemeClr val="dk1"/>
          </a:lnRef>
          <a:fillRef idx="0">
            <a:schemeClr val="dk1"/>
          </a:fillRef>
          <a:effectRef idx="0">
            <a:schemeClr val="dk1"/>
          </a:effectRef>
          <a:fontRef idx="minor">
            <a:schemeClr val="tx1"/>
          </a:fontRef>
        </p:style>
      </p:cxnSp>
      <p:sp>
        <p:nvSpPr>
          <p:cNvPr id="8" name="矩形 7"/>
          <p:cNvSpPr/>
          <p:nvPr/>
        </p:nvSpPr>
        <p:spPr>
          <a:xfrm>
            <a:off x="1198662" y="2036709"/>
            <a:ext cx="1764875" cy="1077987"/>
          </a:xfrm>
          <a:prstGeom prst="rect">
            <a:avLst/>
          </a:prstGeom>
        </p:spPr>
        <p:txBody>
          <a:bodyPr>
            <a:spAutoFit/>
          </a:bodyPr>
          <a:lstStyle/>
          <a:p>
            <a:pPr algn="ctr">
              <a:lnSpc>
                <a:spcPct val="140000"/>
              </a:lnSpc>
            </a:pPr>
            <a:r>
              <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rPr>
              <a:t>细胞质</a:t>
            </a:r>
            <a:endPar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endParaRPr>
          </a:p>
          <a:p>
            <a:pPr algn="ctr">
              <a:lnSpc>
                <a:spcPct val="140000"/>
              </a:lnSpc>
            </a:pPr>
            <a:r>
              <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rPr>
              <a:t>(代谢中心)</a:t>
            </a:r>
            <a:endPar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1" name="矩形 10"/>
          <p:cNvSpPr/>
          <p:nvPr/>
        </p:nvSpPr>
        <p:spPr>
          <a:xfrm>
            <a:off x="3600327" y="1723276"/>
            <a:ext cx="2350863" cy="559064"/>
          </a:xfrm>
          <a:prstGeom prst="rect">
            <a:avLst/>
          </a:prstGeom>
        </p:spPr>
        <p:txBody>
          <a:bodyPr wrap="square">
            <a:spAutoFit/>
          </a:bodyPr>
          <a:lstStyle/>
          <a:p>
            <a:pPr>
              <a:lnSpc>
                <a:spcPct val="140000"/>
              </a:lnSpc>
            </a:pPr>
            <a:r>
              <a:rPr lang="zh-CN" altLang="en-US" kern="100" dirty="0" smtClean="0">
                <a:latin typeface="Times New Roman" panose="02020603050405020304" pitchFamily="18" charset="0"/>
                <a:ea typeface="方正中等线简体" panose="03000509000000000000" pitchFamily="65" charset="-122"/>
                <a:cs typeface="Times New Roman" panose="02020603050405020304" pitchFamily="18" charset="0"/>
              </a:rPr>
              <a:t>⑦</a:t>
            </a:r>
            <a:r>
              <a:rPr lang="en-US" altLang="zh-CN" kern="100" dirty="0" smtClean="0">
                <a:latin typeface="Times New Roman" panose="02020603050405020304" pitchFamily="18" charset="0"/>
                <a:ea typeface="方正中等线简体" panose="03000509000000000000" pitchFamily="65" charset="-122"/>
                <a:cs typeface="Times New Roman" panose="02020603050405020304" pitchFamily="18" charset="0"/>
              </a:rPr>
              <a:t>___________</a:t>
            </a:r>
            <a:endPar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3" name="矩形 12"/>
          <p:cNvSpPr/>
          <p:nvPr/>
        </p:nvSpPr>
        <p:spPr>
          <a:xfrm>
            <a:off x="3600327" y="2490232"/>
            <a:ext cx="1107996" cy="559064"/>
          </a:xfrm>
          <a:prstGeom prst="rect">
            <a:avLst/>
          </a:prstGeom>
        </p:spPr>
        <p:txBody>
          <a:bodyPr wrap="none">
            <a:spAutoFit/>
          </a:bodyPr>
          <a:lstStyle/>
          <a:p>
            <a:pPr algn="ctr">
              <a:lnSpc>
                <a:spcPct val="140000"/>
              </a:lnSpc>
            </a:pPr>
            <a:r>
              <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rPr>
              <a:t>细胞器</a:t>
            </a:r>
            <a:endPar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5" name="矩形 14"/>
          <p:cNvSpPr/>
          <p:nvPr/>
        </p:nvSpPr>
        <p:spPr>
          <a:xfrm>
            <a:off x="5109680" y="2184717"/>
            <a:ext cx="1764875" cy="1076128"/>
          </a:xfrm>
          <a:prstGeom prst="rect">
            <a:avLst/>
          </a:prstGeom>
        </p:spPr>
        <p:txBody>
          <a:bodyPr>
            <a:spAutoFit/>
          </a:bodyPr>
          <a:lstStyle/>
          <a:p>
            <a:pPr algn="ctr">
              <a:lnSpc>
                <a:spcPct val="140000"/>
              </a:lnSpc>
            </a:pPr>
            <a:r>
              <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rPr>
              <a:t>具膜细胞器</a:t>
            </a:r>
            <a:endPar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endParaRPr>
          </a:p>
          <a:p>
            <a:pPr algn="ctr">
              <a:lnSpc>
                <a:spcPct val="140000"/>
              </a:lnSpc>
            </a:pPr>
            <a:r>
              <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rPr>
              <a:t>无膜细胞器</a:t>
            </a:r>
            <a:endPar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6" name="矩形 15"/>
          <p:cNvSpPr/>
          <p:nvPr/>
        </p:nvSpPr>
        <p:spPr>
          <a:xfrm>
            <a:off x="7264604" y="2261200"/>
            <a:ext cx="800219" cy="559064"/>
          </a:xfrm>
          <a:prstGeom prst="rect">
            <a:avLst/>
          </a:prstGeom>
        </p:spPr>
        <p:txBody>
          <a:bodyPr wrap="none">
            <a:spAutoFit/>
          </a:bodyPr>
          <a:lstStyle/>
          <a:p>
            <a:pPr algn="ctr">
              <a:lnSpc>
                <a:spcPct val="140000"/>
              </a:lnSpc>
            </a:pPr>
            <a:r>
              <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rPr>
              <a:t>组成</a:t>
            </a:r>
            <a:endPar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7" name="矩形 16"/>
          <p:cNvSpPr/>
          <p:nvPr/>
        </p:nvSpPr>
        <p:spPr>
          <a:xfrm>
            <a:off x="8208839" y="2227332"/>
            <a:ext cx="1391022" cy="1076128"/>
          </a:xfrm>
          <a:prstGeom prst="rect">
            <a:avLst/>
          </a:prstGeom>
        </p:spPr>
        <p:txBody>
          <a:bodyPr wrap="square">
            <a:spAutoFit/>
          </a:bodyPr>
          <a:lstStyle/>
          <a:p>
            <a:pPr>
              <a:lnSpc>
                <a:spcPct val="140000"/>
              </a:lnSpc>
            </a:pPr>
            <a:r>
              <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rPr>
              <a:t>生物膜</a:t>
            </a:r>
            <a:endPar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endParaRPr>
          </a:p>
          <a:p>
            <a:pPr>
              <a:lnSpc>
                <a:spcPct val="140000"/>
              </a:lnSpc>
            </a:pPr>
            <a:r>
              <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rPr>
              <a:t>系统</a:t>
            </a:r>
            <a:endPar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8" name="矩形 17"/>
          <p:cNvSpPr/>
          <p:nvPr/>
        </p:nvSpPr>
        <p:spPr>
          <a:xfrm>
            <a:off x="9721007" y="1922366"/>
            <a:ext cx="800219" cy="559064"/>
          </a:xfrm>
          <a:prstGeom prst="rect">
            <a:avLst/>
          </a:prstGeom>
        </p:spPr>
        <p:txBody>
          <a:bodyPr wrap="none">
            <a:spAutoFit/>
          </a:bodyPr>
          <a:lstStyle/>
          <a:p>
            <a:pPr algn="ctr">
              <a:lnSpc>
                <a:spcPct val="140000"/>
              </a:lnSpc>
            </a:pPr>
            <a:r>
              <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rPr>
              <a:t>结构</a:t>
            </a:r>
            <a:endPar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9" name="矩形 18"/>
          <p:cNvSpPr/>
          <p:nvPr/>
        </p:nvSpPr>
        <p:spPr>
          <a:xfrm>
            <a:off x="9721007" y="3006747"/>
            <a:ext cx="800219" cy="559064"/>
          </a:xfrm>
          <a:prstGeom prst="rect">
            <a:avLst/>
          </a:prstGeom>
        </p:spPr>
        <p:txBody>
          <a:bodyPr wrap="none">
            <a:spAutoFit/>
          </a:bodyPr>
          <a:lstStyle/>
          <a:p>
            <a:pPr algn="ctr">
              <a:lnSpc>
                <a:spcPct val="140000"/>
              </a:lnSpc>
            </a:pPr>
            <a:r>
              <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rPr>
              <a:t>功能</a:t>
            </a:r>
            <a:endPar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20" name="矩形 19"/>
          <p:cNvSpPr/>
          <p:nvPr/>
        </p:nvSpPr>
        <p:spPr>
          <a:xfrm>
            <a:off x="10114366" y="2405216"/>
            <a:ext cx="800219" cy="559064"/>
          </a:xfrm>
          <a:prstGeom prst="rect">
            <a:avLst/>
          </a:prstGeom>
        </p:spPr>
        <p:txBody>
          <a:bodyPr wrap="none">
            <a:spAutoFit/>
          </a:bodyPr>
          <a:lstStyle/>
          <a:p>
            <a:pPr algn="ctr">
              <a:lnSpc>
                <a:spcPct val="140000"/>
              </a:lnSpc>
            </a:pPr>
            <a:r>
              <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rPr>
              <a:t>决定</a:t>
            </a:r>
            <a:endPar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21" name="矩形 20"/>
          <p:cNvSpPr/>
          <p:nvPr/>
        </p:nvSpPr>
        <p:spPr>
          <a:xfrm>
            <a:off x="1198662" y="4472039"/>
            <a:ext cx="1764875" cy="1076128"/>
          </a:xfrm>
          <a:prstGeom prst="rect">
            <a:avLst/>
          </a:prstGeom>
        </p:spPr>
        <p:txBody>
          <a:bodyPr>
            <a:spAutoFit/>
          </a:bodyPr>
          <a:lstStyle/>
          <a:p>
            <a:pPr algn="ctr">
              <a:lnSpc>
                <a:spcPct val="140000"/>
              </a:lnSpc>
            </a:pPr>
            <a:r>
              <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rPr>
              <a:t>细胞核</a:t>
            </a:r>
            <a:endPar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endParaRPr>
          </a:p>
          <a:p>
            <a:pPr algn="ctr">
              <a:lnSpc>
                <a:spcPct val="140000"/>
              </a:lnSpc>
            </a:pPr>
            <a:r>
              <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rPr>
              <a:t>(控制中心)</a:t>
            </a:r>
            <a:endPar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22" name="矩形 21"/>
          <p:cNvSpPr/>
          <p:nvPr/>
        </p:nvSpPr>
        <p:spPr>
          <a:xfrm>
            <a:off x="3367369" y="3684426"/>
            <a:ext cx="800219" cy="559064"/>
          </a:xfrm>
          <a:prstGeom prst="rect">
            <a:avLst/>
          </a:prstGeom>
        </p:spPr>
        <p:txBody>
          <a:bodyPr wrap="none">
            <a:spAutoFit/>
          </a:bodyPr>
          <a:lstStyle/>
          <a:p>
            <a:pPr algn="ctr">
              <a:lnSpc>
                <a:spcPct val="140000"/>
              </a:lnSpc>
            </a:pPr>
            <a:r>
              <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rPr>
              <a:t>结构</a:t>
            </a:r>
            <a:endPar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23" name="矩形 22"/>
          <p:cNvSpPr/>
          <p:nvPr/>
        </p:nvSpPr>
        <p:spPr>
          <a:xfrm>
            <a:off x="4551662" y="3163436"/>
            <a:ext cx="800219" cy="559064"/>
          </a:xfrm>
          <a:prstGeom prst="rect">
            <a:avLst/>
          </a:prstGeom>
        </p:spPr>
        <p:txBody>
          <a:bodyPr wrap="none">
            <a:spAutoFit/>
          </a:bodyPr>
          <a:lstStyle/>
          <a:p>
            <a:pPr algn="ctr">
              <a:lnSpc>
                <a:spcPct val="140000"/>
              </a:lnSpc>
            </a:pPr>
            <a:r>
              <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rPr>
              <a:t>核膜</a:t>
            </a:r>
            <a:endPar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24" name="矩形 23"/>
          <p:cNvSpPr/>
          <p:nvPr/>
        </p:nvSpPr>
        <p:spPr>
          <a:xfrm>
            <a:off x="4551662" y="3667492"/>
            <a:ext cx="1107996" cy="559064"/>
          </a:xfrm>
          <a:prstGeom prst="rect">
            <a:avLst/>
          </a:prstGeom>
        </p:spPr>
        <p:txBody>
          <a:bodyPr wrap="none">
            <a:spAutoFit/>
          </a:bodyPr>
          <a:lstStyle/>
          <a:p>
            <a:pPr algn="ctr">
              <a:lnSpc>
                <a:spcPct val="140000"/>
              </a:lnSpc>
            </a:pPr>
            <a:r>
              <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rPr>
              <a:t>染色质</a:t>
            </a:r>
            <a:endPar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26" name="矩形 25"/>
          <p:cNvSpPr/>
          <p:nvPr/>
        </p:nvSpPr>
        <p:spPr>
          <a:xfrm>
            <a:off x="4551662" y="4218089"/>
            <a:ext cx="6719614" cy="609398"/>
          </a:xfrm>
          <a:prstGeom prst="rect">
            <a:avLst/>
          </a:prstGeom>
        </p:spPr>
        <p:txBody>
          <a:bodyPr wrap="square">
            <a:spAutoFit/>
          </a:bodyPr>
          <a:lstStyle/>
          <a:p>
            <a:pPr>
              <a:lnSpc>
                <a:spcPct val="140000"/>
              </a:lnSpc>
            </a:pPr>
            <a:r>
              <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rPr>
              <a:t>核仁：参与某种RNA的合成及</a:t>
            </a:r>
            <a:r>
              <a:rPr lang="zh-CN" altLang="en-US" kern="100" dirty="0" smtClean="0">
                <a:latin typeface="Times New Roman" panose="02020603050405020304" pitchFamily="18" charset="0"/>
                <a:ea typeface="方正中等线简体" panose="03000509000000000000" pitchFamily="65" charset="-122"/>
                <a:cs typeface="Times New Roman" panose="02020603050405020304" pitchFamily="18" charset="0"/>
              </a:rPr>
              <a:t>⑧</a:t>
            </a:r>
            <a:r>
              <a:rPr lang="en-US" altLang="zh-CN" kern="100" dirty="0" smtClean="0">
                <a:latin typeface="Times New Roman" panose="02020603050405020304" pitchFamily="18" charset="0"/>
                <a:ea typeface="方正中等线简体" panose="03000509000000000000" pitchFamily="65" charset="-122"/>
                <a:cs typeface="Times New Roman" panose="02020603050405020304" pitchFamily="18" charset="0"/>
              </a:rPr>
              <a:t>________</a:t>
            </a:r>
            <a:r>
              <a:rPr lang="zh-CN" altLang="en-US"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rPr>
              <a:t>形成</a:t>
            </a:r>
            <a:endPar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27" name="矩形 26"/>
          <p:cNvSpPr/>
          <p:nvPr/>
        </p:nvSpPr>
        <p:spPr>
          <a:xfrm>
            <a:off x="4551662" y="4780266"/>
            <a:ext cx="7473601" cy="609398"/>
          </a:xfrm>
          <a:prstGeom prst="rect">
            <a:avLst/>
          </a:prstGeom>
        </p:spPr>
        <p:txBody>
          <a:bodyPr wrap="square">
            <a:spAutoFit/>
          </a:bodyPr>
          <a:lstStyle/>
          <a:p>
            <a:pPr>
              <a:lnSpc>
                <a:spcPct val="140000"/>
              </a:lnSpc>
            </a:pPr>
            <a:r>
              <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rPr>
              <a:t>核孔：控制mRNA、蛋白质等大分子物质进出细胞核</a:t>
            </a:r>
            <a:endPar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28" name="矩形 27"/>
          <p:cNvSpPr/>
          <p:nvPr/>
        </p:nvSpPr>
        <p:spPr>
          <a:xfrm>
            <a:off x="4538885" y="5327668"/>
            <a:ext cx="6092825" cy="1126462"/>
          </a:xfrm>
          <a:prstGeom prst="rect">
            <a:avLst/>
          </a:prstGeom>
        </p:spPr>
        <p:txBody>
          <a:bodyPr>
            <a:spAutoFit/>
          </a:bodyPr>
          <a:lstStyle/>
          <a:p>
            <a:pPr>
              <a:lnSpc>
                <a:spcPct val="140000"/>
              </a:lnSpc>
            </a:pPr>
            <a:r>
              <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rPr>
              <a:t>遗传信息库</a:t>
            </a:r>
            <a:endPar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endParaRPr>
          </a:p>
          <a:p>
            <a:pPr>
              <a:lnSpc>
                <a:spcPct val="140000"/>
              </a:lnSpc>
            </a:pPr>
            <a:r>
              <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rPr>
              <a:t>细胞代谢和</a:t>
            </a:r>
            <a:r>
              <a:rPr lang="zh-CN" altLang="en-US" kern="100" dirty="0" smtClean="0">
                <a:latin typeface="Times New Roman" panose="02020603050405020304" pitchFamily="18" charset="0"/>
                <a:ea typeface="方正中等线简体" panose="03000509000000000000" pitchFamily="65" charset="-122"/>
                <a:cs typeface="Times New Roman" panose="02020603050405020304" pitchFamily="18" charset="0"/>
              </a:rPr>
              <a:t>⑨</a:t>
            </a:r>
            <a:r>
              <a:rPr lang="en-US" altLang="zh-CN" kern="100" dirty="0" smtClean="0">
                <a:latin typeface="Times New Roman" panose="02020603050405020304" pitchFamily="18" charset="0"/>
                <a:ea typeface="方正中等线简体" panose="03000509000000000000" pitchFamily="65" charset="-122"/>
                <a:cs typeface="Times New Roman" panose="02020603050405020304" pitchFamily="18" charset="0"/>
              </a:rPr>
              <a:t>_____</a:t>
            </a:r>
            <a:r>
              <a:rPr lang="zh-CN" altLang="en-US"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rPr>
              <a:t>控制中心</a:t>
            </a:r>
            <a:endPar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endParaRPr>
          </a:p>
        </p:txBody>
      </p:sp>
      <p:grpSp>
        <p:nvGrpSpPr>
          <p:cNvPr id="99" name="组合 98"/>
          <p:cNvGrpSpPr/>
          <p:nvPr/>
        </p:nvGrpSpPr>
        <p:grpSpPr>
          <a:xfrm>
            <a:off x="2761585" y="2011308"/>
            <a:ext cx="838742" cy="813740"/>
            <a:chOff x="2510915" y="2610078"/>
            <a:chExt cx="838742" cy="1275962"/>
          </a:xfrm>
        </p:grpSpPr>
        <p:grpSp>
          <p:nvGrpSpPr>
            <p:cNvPr id="108" name="组合 107"/>
            <p:cNvGrpSpPr/>
            <p:nvPr/>
          </p:nvGrpSpPr>
          <p:grpSpPr>
            <a:xfrm>
              <a:off x="2893263" y="2610078"/>
              <a:ext cx="456394" cy="1275962"/>
              <a:chOff x="5951190" y="2277666"/>
              <a:chExt cx="667124" cy="3007954"/>
            </a:xfrm>
          </p:grpSpPr>
          <p:cxnSp>
            <p:nvCxnSpPr>
              <p:cNvPr id="112" name="直接连接符 111"/>
              <p:cNvCxnSpPr/>
              <p:nvPr/>
            </p:nvCxnSpPr>
            <p:spPr>
              <a:xfrm flipH="1">
                <a:off x="5951190" y="2277666"/>
                <a:ext cx="0" cy="3007954"/>
              </a:xfrm>
              <a:prstGeom prst="line">
                <a:avLst/>
              </a:prstGeom>
              <a:ln w="9525">
                <a:solidFill>
                  <a:schemeClr val="tx1"/>
                </a:solidFill>
              </a:ln>
            </p:spPr>
            <p:style>
              <a:lnRef idx="1">
                <a:schemeClr val="dk1"/>
              </a:lnRef>
              <a:fillRef idx="0">
                <a:schemeClr val="dk1"/>
              </a:fillRef>
              <a:effectRef idx="0">
                <a:schemeClr val="dk1"/>
              </a:effectRef>
              <a:fontRef idx="minor">
                <a:schemeClr val="tx1"/>
              </a:fontRef>
            </p:style>
          </p:cxnSp>
          <p:cxnSp>
            <p:nvCxnSpPr>
              <p:cNvPr id="113" name="直接箭头连接符 112"/>
              <p:cNvCxnSpPr/>
              <p:nvPr/>
            </p:nvCxnSpPr>
            <p:spPr>
              <a:xfrm>
                <a:off x="5955199" y="5274998"/>
                <a:ext cx="663115" cy="0"/>
              </a:xfrm>
              <a:prstGeom prst="straightConnector1">
                <a:avLst/>
              </a:prstGeom>
              <a:ln w="9525">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14" name="直接箭头连接符 113"/>
              <p:cNvCxnSpPr/>
              <p:nvPr/>
            </p:nvCxnSpPr>
            <p:spPr>
              <a:xfrm>
                <a:off x="5955197" y="2277666"/>
                <a:ext cx="663115" cy="0"/>
              </a:xfrm>
              <a:prstGeom prst="straightConnector1">
                <a:avLst/>
              </a:prstGeom>
              <a:ln w="9525">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cxnSp>
        </p:grpSp>
        <p:cxnSp>
          <p:nvCxnSpPr>
            <p:cNvPr id="110" name="直接连接符 109"/>
            <p:cNvCxnSpPr/>
            <p:nvPr/>
          </p:nvCxnSpPr>
          <p:spPr>
            <a:xfrm>
              <a:off x="2510915" y="3285778"/>
              <a:ext cx="369332" cy="0"/>
            </a:xfrm>
            <a:prstGeom prst="line">
              <a:avLst/>
            </a:prstGeom>
          </p:spPr>
          <p:style>
            <a:lnRef idx="1">
              <a:schemeClr val="dk1"/>
            </a:lnRef>
            <a:fillRef idx="0">
              <a:schemeClr val="dk1"/>
            </a:fillRef>
            <a:effectRef idx="0">
              <a:schemeClr val="dk1"/>
            </a:effectRef>
            <a:fontRef idx="minor">
              <a:schemeClr val="tx1"/>
            </a:fontRef>
          </p:style>
        </p:cxnSp>
      </p:grpSp>
      <p:grpSp>
        <p:nvGrpSpPr>
          <p:cNvPr id="115" name="组合 114"/>
          <p:cNvGrpSpPr/>
          <p:nvPr/>
        </p:nvGrpSpPr>
        <p:grpSpPr>
          <a:xfrm>
            <a:off x="4650775" y="2474587"/>
            <a:ext cx="473448" cy="611375"/>
            <a:chOff x="2510915" y="2610078"/>
            <a:chExt cx="838742" cy="1275962"/>
          </a:xfrm>
        </p:grpSpPr>
        <p:grpSp>
          <p:nvGrpSpPr>
            <p:cNvPr id="116" name="组合 115"/>
            <p:cNvGrpSpPr/>
            <p:nvPr/>
          </p:nvGrpSpPr>
          <p:grpSpPr>
            <a:xfrm>
              <a:off x="2893263" y="2610078"/>
              <a:ext cx="456394" cy="1275962"/>
              <a:chOff x="5951190" y="2277666"/>
              <a:chExt cx="667124" cy="3007954"/>
            </a:xfrm>
          </p:grpSpPr>
          <p:cxnSp>
            <p:nvCxnSpPr>
              <p:cNvPr id="124" name="直接连接符 123"/>
              <p:cNvCxnSpPr/>
              <p:nvPr/>
            </p:nvCxnSpPr>
            <p:spPr>
              <a:xfrm flipH="1">
                <a:off x="5951190" y="2277666"/>
                <a:ext cx="0" cy="3007954"/>
              </a:xfrm>
              <a:prstGeom prst="line">
                <a:avLst/>
              </a:prstGeom>
              <a:ln w="9525">
                <a:solidFill>
                  <a:schemeClr val="tx1"/>
                </a:solidFill>
              </a:ln>
            </p:spPr>
            <p:style>
              <a:lnRef idx="1">
                <a:schemeClr val="dk1"/>
              </a:lnRef>
              <a:fillRef idx="0">
                <a:schemeClr val="dk1"/>
              </a:fillRef>
              <a:effectRef idx="0">
                <a:schemeClr val="dk1"/>
              </a:effectRef>
              <a:fontRef idx="minor">
                <a:schemeClr val="tx1"/>
              </a:fontRef>
            </p:style>
          </p:cxnSp>
          <p:cxnSp>
            <p:nvCxnSpPr>
              <p:cNvPr id="125" name="直接箭头连接符 124"/>
              <p:cNvCxnSpPr/>
              <p:nvPr/>
            </p:nvCxnSpPr>
            <p:spPr>
              <a:xfrm>
                <a:off x="5955199" y="5274998"/>
                <a:ext cx="663115" cy="0"/>
              </a:xfrm>
              <a:prstGeom prst="straightConnector1">
                <a:avLst/>
              </a:prstGeom>
              <a:ln w="9525">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26" name="直接箭头连接符 125"/>
              <p:cNvCxnSpPr/>
              <p:nvPr/>
            </p:nvCxnSpPr>
            <p:spPr>
              <a:xfrm>
                <a:off x="5955197" y="2277666"/>
                <a:ext cx="663115" cy="0"/>
              </a:xfrm>
              <a:prstGeom prst="straightConnector1">
                <a:avLst/>
              </a:prstGeom>
              <a:ln w="9525">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cxnSp>
        </p:grpSp>
        <p:cxnSp>
          <p:nvCxnSpPr>
            <p:cNvPr id="123" name="直接连接符 122"/>
            <p:cNvCxnSpPr/>
            <p:nvPr/>
          </p:nvCxnSpPr>
          <p:spPr>
            <a:xfrm>
              <a:off x="2510915" y="3285778"/>
              <a:ext cx="369331" cy="0"/>
            </a:xfrm>
            <a:prstGeom prst="line">
              <a:avLst/>
            </a:prstGeom>
          </p:spPr>
          <p:style>
            <a:lnRef idx="1">
              <a:schemeClr val="dk1"/>
            </a:lnRef>
            <a:fillRef idx="0">
              <a:schemeClr val="dk1"/>
            </a:fillRef>
            <a:effectRef idx="0">
              <a:schemeClr val="dk1"/>
            </a:effectRef>
            <a:fontRef idx="minor">
              <a:schemeClr val="tx1"/>
            </a:fontRef>
          </p:style>
        </p:cxnSp>
      </p:grpSp>
      <p:cxnSp>
        <p:nvCxnSpPr>
          <p:cNvPr id="127" name="直接连接符 126"/>
          <p:cNvCxnSpPr/>
          <p:nvPr/>
        </p:nvCxnSpPr>
        <p:spPr>
          <a:xfrm>
            <a:off x="7200727" y="1635190"/>
            <a:ext cx="0" cy="1816278"/>
          </a:xfrm>
          <a:prstGeom prst="line">
            <a:avLst/>
          </a:prstGeom>
          <a:ln w="9525">
            <a:solidFill>
              <a:schemeClr val="tx1"/>
            </a:solidFill>
          </a:ln>
        </p:spPr>
        <p:style>
          <a:lnRef idx="1">
            <a:schemeClr val="dk1"/>
          </a:lnRef>
          <a:fillRef idx="0">
            <a:schemeClr val="dk1"/>
          </a:fillRef>
          <a:effectRef idx="0">
            <a:schemeClr val="dk1"/>
          </a:effectRef>
          <a:fontRef idx="minor">
            <a:schemeClr val="tx1"/>
          </a:fontRef>
        </p:style>
      </p:cxnSp>
      <p:grpSp>
        <p:nvGrpSpPr>
          <p:cNvPr id="128" name="组合 127"/>
          <p:cNvGrpSpPr/>
          <p:nvPr/>
        </p:nvGrpSpPr>
        <p:grpSpPr>
          <a:xfrm>
            <a:off x="9257494" y="2261200"/>
            <a:ext cx="473448" cy="1083088"/>
            <a:chOff x="2510915" y="2610078"/>
            <a:chExt cx="838742" cy="1275962"/>
          </a:xfrm>
        </p:grpSpPr>
        <p:grpSp>
          <p:nvGrpSpPr>
            <p:cNvPr id="129" name="组合 128"/>
            <p:cNvGrpSpPr/>
            <p:nvPr/>
          </p:nvGrpSpPr>
          <p:grpSpPr>
            <a:xfrm>
              <a:off x="2893263" y="2610078"/>
              <a:ext cx="456394" cy="1275962"/>
              <a:chOff x="5951190" y="2277666"/>
              <a:chExt cx="667124" cy="3007954"/>
            </a:xfrm>
          </p:grpSpPr>
          <p:cxnSp>
            <p:nvCxnSpPr>
              <p:cNvPr id="131" name="直接连接符 130"/>
              <p:cNvCxnSpPr/>
              <p:nvPr/>
            </p:nvCxnSpPr>
            <p:spPr>
              <a:xfrm flipH="1">
                <a:off x="5951190" y="2277666"/>
                <a:ext cx="0" cy="3007954"/>
              </a:xfrm>
              <a:prstGeom prst="line">
                <a:avLst/>
              </a:prstGeom>
              <a:ln w="9525">
                <a:solidFill>
                  <a:schemeClr val="tx1"/>
                </a:solidFill>
              </a:ln>
            </p:spPr>
            <p:style>
              <a:lnRef idx="1">
                <a:schemeClr val="dk1"/>
              </a:lnRef>
              <a:fillRef idx="0">
                <a:schemeClr val="dk1"/>
              </a:fillRef>
              <a:effectRef idx="0">
                <a:schemeClr val="dk1"/>
              </a:effectRef>
              <a:fontRef idx="minor">
                <a:schemeClr val="tx1"/>
              </a:fontRef>
            </p:style>
          </p:cxnSp>
          <p:cxnSp>
            <p:nvCxnSpPr>
              <p:cNvPr id="132" name="直接箭头连接符 131"/>
              <p:cNvCxnSpPr/>
              <p:nvPr/>
            </p:nvCxnSpPr>
            <p:spPr>
              <a:xfrm>
                <a:off x="5955199" y="5274998"/>
                <a:ext cx="663115" cy="0"/>
              </a:xfrm>
              <a:prstGeom prst="straightConnector1">
                <a:avLst/>
              </a:prstGeom>
              <a:ln w="9525">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33" name="直接箭头连接符 132"/>
              <p:cNvCxnSpPr/>
              <p:nvPr/>
            </p:nvCxnSpPr>
            <p:spPr>
              <a:xfrm>
                <a:off x="5955197" y="2277666"/>
                <a:ext cx="663115" cy="0"/>
              </a:xfrm>
              <a:prstGeom prst="straightConnector1">
                <a:avLst/>
              </a:prstGeom>
              <a:ln w="9525">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cxnSp>
        </p:grpSp>
        <p:cxnSp>
          <p:nvCxnSpPr>
            <p:cNvPr id="130" name="直接连接符 129"/>
            <p:cNvCxnSpPr/>
            <p:nvPr/>
          </p:nvCxnSpPr>
          <p:spPr>
            <a:xfrm>
              <a:off x="2510915" y="3285778"/>
              <a:ext cx="369331" cy="0"/>
            </a:xfrm>
            <a:prstGeom prst="line">
              <a:avLst/>
            </a:prstGeom>
          </p:spPr>
          <p:style>
            <a:lnRef idx="1">
              <a:schemeClr val="dk1"/>
            </a:lnRef>
            <a:fillRef idx="0">
              <a:schemeClr val="dk1"/>
            </a:fillRef>
            <a:effectRef idx="0">
              <a:schemeClr val="dk1"/>
            </a:effectRef>
            <a:fontRef idx="minor">
              <a:schemeClr val="tx1"/>
            </a:fontRef>
          </p:style>
        </p:cxnSp>
      </p:grpSp>
      <p:cxnSp>
        <p:nvCxnSpPr>
          <p:cNvPr id="134" name="直接箭头连接符 133"/>
          <p:cNvCxnSpPr/>
          <p:nvPr/>
        </p:nvCxnSpPr>
        <p:spPr>
          <a:xfrm>
            <a:off x="10097981" y="2477224"/>
            <a:ext cx="0" cy="5862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36" name="组合 135"/>
          <p:cNvGrpSpPr/>
          <p:nvPr/>
        </p:nvGrpSpPr>
        <p:grpSpPr>
          <a:xfrm>
            <a:off x="4244383" y="3410249"/>
            <a:ext cx="283385" cy="1744324"/>
            <a:chOff x="5951190" y="2277666"/>
            <a:chExt cx="667124" cy="3007954"/>
          </a:xfrm>
        </p:grpSpPr>
        <p:cxnSp>
          <p:nvCxnSpPr>
            <p:cNvPr id="138" name="直接连接符 137"/>
            <p:cNvCxnSpPr/>
            <p:nvPr/>
          </p:nvCxnSpPr>
          <p:spPr>
            <a:xfrm flipH="1">
              <a:off x="5951190" y="2277666"/>
              <a:ext cx="0" cy="3007954"/>
            </a:xfrm>
            <a:prstGeom prst="line">
              <a:avLst/>
            </a:prstGeom>
            <a:ln w="9525">
              <a:solidFill>
                <a:schemeClr val="tx1"/>
              </a:solidFill>
            </a:ln>
          </p:spPr>
          <p:style>
            <a:lnRef idx="1">
              <a:schemeClr val="dk1"/>
            </a:lnRef>
            <a:fillRef idx="0">
              <a:schemeClr val="dk1"/>
            </a:fillRef>
            <a:effectRef idx="0">
              <a:schemeClr val="dk1"/>
            </a:effectRef>
            <a:fontRef idx="minor">
              <a:schemeClr val="tx1"/>
            </a:fontRef>
          </p:style>
        </p:cxnSp>
        <p:cxnSp>
          <p:nvCxnSpPr>
            <p:cNvPr id="139" name="直接箭头连接符 138"/>
            <p:cNvCxnSpPr/>
            <p:nvPr/>
          </p:nvCxnSpPr>
          <p:spPr>
            <a:xfrm>
              <a:off x="5955199" y="5274998"/>
              <a:ext cx="663115" cy="0"/>
            </a:xfrm>
            <a:prstGeom prst="straightConnector1">
              <a:avLst/>
            </a:prstGeom>
            <a:ln w="9525">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40" name="直接箭头连接符 139"/>
            <p:cNvCxnSpPr/>
            <p:nvPr/>
          </p:nvCxnSpPr>
          <p:spPr>
            <a:xfrm>
              <a:off x="5955194" y="2277666"/>
              <a:ext cx="663115" cy="0"/>
            </a:xfrm>
            <a:prstGeom prst="straightConnector1">
              <a:avLst/>
            </a:prstGeom>
            <a:ln w="9525">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41" name="直接箭头连接符 140"/>
            <p:cNvCxnSpPr/>
            <p:nvPr/>
          </p:nvCxnSpPr>
          <p:spPr>
            <a:xfrm>
              <a:off x="5955197" y="3304748"/>
              <a:ext cx="663115" cy="0"/>
            </a:xfrm>
            <a:prstGeom prst="straightConnector1">
              <a:avLst/>
            </a:prstGeom>
            <a:ln w="9525">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42" name="直接箭头连接符 141"/>
            <p:cNvCxnSpPr/>
            <p:nvPr/>
          </p:nvCxnSpPr>
          <p:spPr>
            <a:xfrm>
              <a:off x="5955197" y="4297292"/>
              <a:ext cx="663115" cy="0"/>
            </a:xfrm>
            <a:prstGeom prst="straightConnector1">
              <a:avLst/>
            </a:prstGeom>
            <a:ln w="9525">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cxnSp>
      </p:grpSp>
      <p:cxnSp>
        <p:nvCxnSpPr>
          <p:cNvPr id="143" name="直接连接符 142"/>
          <p:cNvCxnSpPr/>
          <p:nvPr/>
        </p:nvCxnSpPr>
        <p:spPr>
          <a:xfrm flipH="1">
            <a:off x="3240287" y="4235891"/>
            <a:ext cx="0" cy="1744324"/>
          </a:xfrm>
          <a:prstGeom prst="line">
            <a:avLst/>
          </a:prstGeom>
          <a:ln w="9525">
            <a:solidFill>
              <a:schemeClr val="tx1"/>
            </a:solidFill>
          </a:ln>
        </p:spPr>
        <p:style>
          <a:lnRef idx="1">
            <a:schemeClr val="dk1"/>
          </a:lnRef>
          <a:fillRef idx="0">
            <a:schemeClr val="dk1"/>
          </a:fillRef>
          <a:effectRef idx="0">
            <a:schemeClr val="dk1"/>
          </a:effectRef>
          <a:fontRef idx="minor">
            <a:schemeClr val="tx1"/>
          </a:fontRef>
        </p:style>
      </p:cxnSp>
      <p:cxnSp>
        <p:nvCxnSpPr>
          <p:cNvPr id="152" name="直接连接符 151"/>
          <p:cNvCxnSpPr/>
          <p:nvPr/>
        </p:nvCxnSpPr>
        <p:spPr>
          <a:xfrm>
            <a:off x="3252386" y="5971748"/>
            <a:ext cx="996013" cy="0"/>
          </a:xfrm>
          <a:prstGeom prst="line">
            <a:avLst/>
          </a:prstGeom>
        </p:spPr>
        <p:style>
          <a:lnRef idx="1">
            <a:schemeClr val="dk1"/>
          </a:lnRef>
          <a:fillRef idx="0">
            <a:schemeClr val="dk1"/>
          </a:fillRef>
          <a:effectRef idx="0">
            <a:schemeClr val="dk1"/>
          </a:effectRef>
          <a:fontRef idx="minor">
            <a:schemeClr val="tx1"/>
          </a:fontRef>
        </p:style>
      </p:cxnSp>
      <p:grpSp>
        <p:nvGrpSpPr>
          <p:cNvPr id="154" name="组合 153"/>
          <p:cNvGrpSpPr/>
          <p:nvPr/>
        </p:nvGrpSpPr>
        <p:grpSpPr>
          <a:xfrm>
            <a:off x="4248399" y="5648405"/>
            <a:ext cx="283385" cy="611375"/>
            <a:chOff x="5951190" y="2277666"/>
            <a:chExt cx="667124" cy="3007954"/>
          </a:xfrm>
        </p:grpSpPr>
        <p:cxnSp>
          <p:nvCxnSpPr>
            <p:cNvPr id="156" name="直接连接符 155"/>
            <p:cNvCxnSpPr/>
            <p:nvPr/>
          </p:nvCxnSpPr>
          <p:spPr>
            <a:xfrm flipH="1">
              <a:off x="5951190" y="2277666"/>
              <a:ext cx="0" cy="3007954"/>
            </a:xfrm>
            <a:prstGeom prst="line">
              <a:avLst/>
            </a:prstGeom>
            <a:ln w="9525">
              <a:solidFill>
                <a:schemeClr val="tx1"/>
              </a:solidFill>
            </a:ln>
          </p:spPr>
          <p:style>
            <a:lnRef idx="1">
              <a:schemeClr val="dk1"/>
            </a:lnRef>
            <a:fillRef idx="0">
              <a:schemeClr val="dk1"/>
            </a:fillRef>
            <a:effectRef idx="0">
              <a:schemeClr val="dk1"/>
            </a:effectRef>
            <a:fontRef idx="minor">
              <a:schemeClr val="tx1"/>
            </a:fontRef>
          </p:style>
        </p:cxnSp>
        <p:cxnSp>
          <p:nvCxnSpPr>
            <p:cNvPr id="157" name="直接箭头连接符 156"/>
            <p:cNvCxnSpPr/>
            <p:nvPr/>
          </p:nvCxnSpPr>
          <p:spPr>
            <a:xfrm>
              <a:off x="5955199" y="5274998"/>
              <a:ext cx="663115" cy="0"/>
            </a:xfrm>
            <a:prstGeom prst="straightConnector1">
              <a:avLst/>
            </a:prstGeom>
            <a:ln w="9525">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58" name="直接箭头连接符 157"/>
            <p:cNvCxnSpPr/>
            <p:nvPr/>
          </p:nvCxnSpPr>
          <p:spPr>
            <a:xfrm>
              <a:off x="5955197" y="2277666"/>
              <a:ext cx="663115" cy="0"/>
            </a:xfrm>
            <a:prstGeom prst="straightConnector1">
              <a:avLst/>
            </a:prstGeom>
            <a:ln w="9525">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cxnSp>
      </p:grpSp>
      <p:sp>
        <p:nvSpPr>
          <p:cNvPr id="159" name="矩形 158"/>
          <p:cNvSpPr/>
          <p:nvPr/>
        </p:nvSpPr>
        <p:spPr>
          <a:xfrm>
            <a:off x="3367369" y="5476225"/>
            <a:ext cx="800219" cy="559064"/>
          </a:xfrm>
          <a:prstGeom prst="rect">
            <a:avLst/>
          </a:prstGeom>
        </p:spPr>
        <p:txBody>
          <a:bodyPr wrap="none">
            <a:spAutoFit/>
          </a:bodyPr>
          <a:lstStyle/>
          <a:p>
            <a:pPr algn="ctr">
              <a:lnSpc>
                <a:spcPct val="140000"/>
              </a:lnSpc>
            </a:pPr>
            <a:r>
              <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rPr>
              <a:t>功能</a:t>
            </a:r>
            <a:endPar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endParaRPr>
          </a:p>
        </p:txBody>
      </p:sp>
      <p:cxnSp>
        <p:nvCxnSpPr>
          <p:cNvPr id="160" name="直接连接符 159"/>
          <p:cNvCxnSpPr/>
          <p:nvPr/>
        </p:nvCxnSpPr>
        <p:spPr>
          <a:xfrm>
            <a:off x="3252386" y="4226622"/>
            <a:ext cx="991997" cy="0"/>
          </a:xfrm>
          <a:prstGeom prst="line">
            <a:avLst/>
          </a:prstGeom>
        </p:spPr>
        <p:style>
          <a:lnRef idx="1">
            <a:schemeClr val="dk1"/>
          </a:lnRef>
          <a:fillRef idx="0">
            <a:schemeClr val="dk1"/>
          </a:fillRef>
          <a:effectRef idx="0">
            <a:schemeClr val="dk1"/>
          </a:effectRef>
          <a:fontRef idx="minor">
            <a:schemeClr val="tx1"/>
          </a:fontRef>
        </p:style>
      </p:cxnSp>
      <p:cxnSp>
        <p:nvCxnSpPr>
          <p:cNvPr id="161" name="直接连接符 160"/>
          <p:cNvCxnSpPr/>
          <p:nvPr/>
        </p:nvCxnSpPr>
        <p:spPr>
          <a:xfrm>
            <a:off x="2869901" y="5075839"/>
            <a:ext cx="369332" cy="0"/>
          </a:xfrm>
          <a:prstGeom prst="line">
            <a:avLst/>
          </a:prstGeom>
        </p:spPr>
        <p:style>
          <a:lnRef idx="1">
            <a:schemeClr val="dk1"/>
          </a:lnRef>
          <a:fillRef idx="0">
            <a:schemeClr val="dk1"/>
          </a:fillRef>
          <a:effectRef idx="0">
            <a:schemeClr val="dk1"/>
          </a:effectRef>
          <a:fontRef idx="minor">
            <a:schemeClr val="tx1"/>
          </a:fontRef>
        </p:style>
      </p:cxnSp>
      <p:cxnSp>
        <p:nvCxnSpPr>
          <p:cNvPr id="162" name="直接连接符 161"/>
          <p:cNvCxnSpPr/>
          <p:nvPr/>
        </p:nvCxnSpPr>
        <p:spPr>
          <a:xfrm flipV="1">
            <a:off x="5408803" y="3451468"/>
            <a:ext cx="1791924" cy="7611"/>
          </a:xfrm>
          <a:prstGeom prst="line">
            <a:avLst/>
          </a:prstGeom>
        </p:spPr>
        <p:style>
          <a:lnRef idx="1">
            <a:schemeClr val="dk1"/>
          </a:lnRef>
          <a:fillRef idx="0">
            <a:schemeClr val="dk1"/>
          </a:fillRef>
          <a:effectRef idx="0">
            <a:schemeClr val="dk1"/>
          </a:effectRef>
          <a:fontRef idx="minor">
            <a:schemeClr val="tx1"/>
          </a:fontRef>
        </p:style>
      </p:cxnSp>
      <p:sp>
        <p:nvSpPr>
          <p:cNvPr id="53" name="矩形 52"/>
          <p:cNvSpPr/>
          <p:nvPr/>
        </p:nvSpPr>
        <p:spPr>
          <a:xfrm>
            <a:off x="3958928" y="1689748"/>
            <a:ext cx="1723549" cy="559064"/>
          </a:xfrm>
          <a:prstGeom prst="rect">
            <a:avLst/>
          </a:prstGeom>
        </p:spPr>
        <p:txBody>
          <a:bodyPr wrap="none">
            <a:spAutoFit/>
          </a:bodyPr>
          <a:lstStyle/>
          <a:p>
            <a:pPr lvl="0" algn="ctr">
              <a:lnSpc>
                <a:spcPct val="140000"/>
              </a:lnSpc>
            </a:pPr>
            <a:r>
              <a:rPr lang="zh-CN" altLang="en-US"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细胞质基质</a:t>
            </a:r>
            <a:endParaRPr lang="zh-CN" altLang="en-US"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62" name="矩形 61"/>
          <p:cNvSpPr/>
          <p:nvPr/>
        </p:nvSpPr>
        <p:spPr>
          <a:xfrm>
            <a:off x="6457511" y="5819781"/>
            <a:ext cx="800219" cy="558614"/>
          </a:xfrm>
          <a:prstGeom prst="rect">
            <a:avLst/>
          </a:prstGeom>
        </p:spPr>
        <p:txBody>
          <a:bodyPr wrap="none">
            <a:spAutoFit/>
          </a:bodyPr>
          <a:lstStyle/>
          <a:p>
            <a:pPr algn="ctr">
              <a:lnSpc>
                <a:spcPct val="140000"/>
              </a:lnSpc>
            </a:pPr>
            <a:r>
              <a:rPr lang="zh-CN" altLang="en-US"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遗传</a:t>
            </a:r>
            <a:endParaRPr lang="zh-CN" altLang="en-US"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2048" name="矩形 2047"/>
          <p:cNvSpPr/>
          <p:nvPr/>
        </p:nvSpPr>
        <p:spPr>
          <a:xfrm>
            <a:off x="8989985" y="4188482"/>
            <a:ext cx="1107996" cy="558614"/>
          </a:xfrm>
          <a:prstGeom prst="rect">
            <a:avLst/>
          </a:prstGeom>
        </p:spPr>
        <p:txBody>
          <a:bodyPr wrap="none">
            <a:spAutoFit/>
          </a:bodyPr>
          <a:lstStyle/>
          <a:p>
            <a:pPr algn="ctr">
              <a:lnSpc>
                <a:spcPct val="140000"/>
              </a:lnSpc>
            </a:pPr>
            <a:r>
              <a:rPr lang="zh-CN" altLang="en-US"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核糖体</a:t>
            </a:r>
            <a:endParaRPr lang="zh-CN" altLang="en-US"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cxnSp>
        <p:nvCxnSpPr>
          <p:cNvPr id="69" name="直接箭头连接符 68"/>
          <p:cNvCxnSpPr/>
          <p:nvPr/>
        </p:nvCxnSpPr>
        <p:spPr>
          <a:xfrm>
            <a:off x="5621125" y="3908917"/>
            <a:ext cx="8341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接箭头连接符 69"/>
          <p:cNvCxnSpPr/>
          <p:nvPr/>
        </p:nvCxnSpPr>
        <p:spPr>
          <a:xfrm flipH="1">
            <a:off x="5621125" y="4005858"/>
            <a:ext cx="8341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矩形 70"/>
          <p:cNvSpPr/>
          <p:nvPr/>
        </p:nvSpPr>
        <p:spPr>
          <a:xfrm>
            <a:off x="6506622" y="3624910"/>
            <a:ext cx="1107996" cy="559064"/>
          </a:xfrm>
          <a:prstGeom prst="rect">
            <a:avLst/>
          </a:prstGeom>
        </p:spPr>
        <p:txBody>
          <a:bodyPr wrap="none">
            <a:spAutoFit/>
          </a:bodyPr>
          <a:lstStyle/>
          <a:p>
            <a:pPr algn="ctr">
              <a:lnSpc>
                <a:spcPct val="140000"/>
              </a:lnSpc>
            </a:pPr>
            <a:r>
              <a:rPr lang="zh-CN" altLang="en-US" kern="100" dirty="0" smtClean="0">
                <a:latin typeface="Times New Roman" panose="02020603050405020304" pitchFamily="18" charset="0"/>
                <a:ea typeface="方正中等线简体" panose="03000509000000000000" pitchFamily="65" charset="-122"/>
                <a:cs typeface="Times New Roman" panose="02020603050405020304" pitchFamily="18" charset="0"/>
              </a:rPr>
              <a:t>染色体</a:t>
            </a:r>
            <a:endPar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linds(horizontal)">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48"/>
                                        </p:tgtEl>
                                        <p:attrNameLst>
                                          <p:attrName>style.visibility</p:attrName>
                                        </p:attrNameLst>
                                      </p:cBhvr>
                                      <p:to>
                                        <p:strVal val="visible"/>
                                      </p:to>
                                    </p:set>
                                    <p:animEffect transition="in" filter="blinds(horizontal)">
                                      <p:cBhvr>
                                        <p:cTn id="12" dur="500"/>
                                        <p:tgtEl>
                                          <p:spTgt spid="204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blinds(horizontal)">
                                      <p:cBhvr>
                                        <p:cTn id="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62" grpId="0"/>
      <p:bldP spid="20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205" y="1240"/>
            <a:ext cx="12204725" cy="4156337"/>
          </a:xfrm>
          <a:prstGeom prst="rect">
            <a:avLst/>
          </a:prstGeom>
          <a:solidFill>
            <a:srgbClr val="5A9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0" y="2481"/>
            <a:ext cx="12204725" cy="6857107"/>
          </a:xfrm>
          <a:prstGeom prst="rect">
            <a:avLst/>
          </a:pr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462" y="2646436"/>
            <a:ext cx="9479120" cy="5759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377610" y="2272069"/>
            <a:ext cx="7676605" cy="860425"/>
          </a:xfrm>
          <a:prstGeom prst="rect">
            <a:avLst/>
          </a:prstGeom>
        </p:spPr>
        <p:txBody>
          <a:bodyPr wrap="square">
            <a:spAutoFit/>
          </a:bodyPr>
          <a:lstStyle/>
          <a:p>
            <a:r>
              <a:rPr lang="zh-CN" altLang="zh-CN" sz="5000" b="1" kern="100" dirty="0" smtClean="0">
                <a:solidFill>
                  <a:schemeClr val="bg1"/>
                </a:solidFill>
                <a:latin typeface="+mj-ea"/>
                <a:ea typeface="+mj-ea"/>
                <a:cs typeface="Times New Roman" panose="02020603050405020304" pitchFamily="18" charset="0"/>
              </a:rPr>
              <a:t>细胞</a:t>
            </a:r>
            <a:r>
              <a:rPr lang="zh-CN" altLang="zh-CN" sz="5000" b="1" kern="100" dirty="0">
                <a:solidFill>
                  <a:schemeClr val="bg1"/>
                </a:solidFill>
                <a:latin typeface="+mj-ea"/>
                <a:ea typeface="+mj-ea"/>
                <a:cs typeface="Times New Roman" panose="02020603050405020304" pitchFamily="18" charset="0"/>
              </a:rPr>
              <a:t>的结构和功能</a:t>
            </a:r>
            <a:endParaRPr lang="zh-CN" altLang="zh-CN" sz="5000" b="1" kern="100" dirty="0">
              <a:solidFill>
                <a:schemeClr val="bg1"/>
              </a:solidFill>
              <a:latin typeface="+mj-ea"/>
              <a:ea typeface="+mj-ea"/>
              <a:cs typeface="Times New Roman" panose="02020603050405020304" pitchFamily="18" charset="0"/>
            </a:endParaRPr>
          </a:p>
        </p:txBody>
      </p:sp>
      <p:sp>
        <p:nvSpPr>
          <p:cNvPr id="11" name="矩形 10"/>
          <p:cNvSpPr/>
          <p:nvPr/>
        </p:nvSpPr>
        <p:spPr>
          <a:xfrm>
            <a:off x="2377609" y="1638777"/>
            <a:ext cx="2663949" cy="464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smtClean="0">
                <a:solidFill>
                  <a:schemeClr val="accent3">
                    <a:lumMod val="20000"/>
                    <a:lumOff val="80000"/>
                  </a:schemeClr>
                </a:solidFill>
                <a:latin typeface="+mj-ea"/>
                <a:ea typeface="+mj-ea"/>
                <a:cs typeface="Times New Roman" panose="02020603050405020304" pitchFamily="18" charset="0"/>
              </a:rPr>
              <a:t>微专题</a:t>
            </a:r>
            <a:r>
              <a:rPr lang="en-US" altLang="zh-CN" sz="2800" dirty="0" smtClean="0">
                <a:solidFill>
                  <a:schemeClr val="accent3">
                    <a:lumMod val="20000"/>
                    <a:lumOff val="80000"/>
                  </a:schemeClr>
                </a:solidFill>
                <a:latin typeface="+mj-ea"/>
                <a:ea typeface="+mj-ea"/>
                <a:cs typeface="Times New Roman" panose="02020603050405020304" pitchFamily="18" charset="0"/>
              </a:rPr>
              <a:t>3</a:t>
            </a:r>
            <a:endParaRPr lang="en-US" altLang="zh-CN" sz="2800" dirty="0" smtClean="0">
              <a:solidFill>
                <a:schemeClr val="accent3">
                  <a:lumMod val="20000"/>
                  <a:lumOff val="80000"/>
                </a:schemeClr>
              </a:solidFill>
              <a:latin typeface="+mj-ea"/>
              <a:ea typeface="+mj-ea"/>
              <a:cs typeface="Times New Roman" panose="02020603050405020304" pitchFamily="18" charset="0"/>
            </a:endParaRPr>
          </a:p>
        </p:txBody>
      </p:sp>
      <p:cxnSp>
        <p:nvCxnSpPr>
          <p:cNvPr id="12" name="肘形连接符 11"/>
          <p:cNvCxnSpPr/>
          <p:nvPr/>
        </p:nvCxnSpPr>
        <p:spPr>
          <a:xfrm rot="5400000">
            <a:off x="934488" y="1992319"/>
            <a:ext cx="1453973" cy="1205690"/>
          </a:xfrm>
          <a:prstGeom prst="bentConnector3">
            <a:avLst>
              <a:gd name="adj1" fmla="val -6356"/>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058629" y="3320028"/>
            <a:ext cx="8420953"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43846" y="189434"/>
            <a:ext cx="11412000" cy="662554"/>
          </a:xfrm>
          <a:prstGeom prst="rect">
            <a:avLst/>
          </a:prstGeom>
        </p:spPr>
        <p:txBody>
          <a:bodyPr wrap="square">
            <a:spAutoFit/>
          </a:bodyPr>
          <a:lstStyle/>
          <a:p>
            <a:pPr algn="just">
              <a:lnSpc>
                <a:spcPct val="150000"/>
              </a:lnSpc>
            </a:pPr>
            <a:r>
              <a:rPr lang="en-US" altLang="zh-CN" sz="2800" kern="100" dirty="0">
                <a:latin typeface="+mj-ea"/>
                <a:ea typeface="+mj-ea"/>
                <a:cs typeface="Courier New" panose="02070309020205020404" pitchFamily="49" charset="0"/>
              </a:rPr>
              <a:t>1.</a:t>
            </a:r>
            <a:r>
              <a:rPr lang="zh-CN" altLang="zh-CN" sz="2800" kern="100" dirty="0">
                <a:latin typeface="+mj-ea"/>
                <a:ea typeface="+mj-ea"/>
                <a:cs typeface="Courier New" panose="02070309020205020404" pitchFamily="49" charset="0"/>
              </a:rPr>
              <a:t>系统认识病毒、原核细胞和真核细胞</a:t>
            </a:r>
            <a:endParaRPr lang="zh-CN" altLang="zh-CN" sz="2800" kern="100" dirty="0">
              <a:latin typeface="+mj-ea"/>
              <a:ea typeface="+mj-ea"/>
              <a:cs typeface="Courier New" panose="02070309020205020404" pitchFamily="49" charset="0"/>
            </a:endParaRPr>
          </a:p>
        </p:txBody>
      </p:sp>
      <p:pic>
        <p:nvPicPr>
          <p:cNvPr id="1026" name="Picture 2" descr="23"/>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6078" y="930875"/>
            <a:ext cx="5718256" cy="58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圆角矩形 3"/>
          <p:cNvSpPr/>
          <p:nvPr/>
        </p:nvSpPr>
        <p:spPr>
          <a:xfrm>
            <a:off x="6095365" y="3141345"/>
            <a:ext cx="3000375" cy="593090"/>
          </a:xfrm>
          <a:prstGeom prst="roundRect">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2" name="圆角矩形 1"/>
          <p:cNvSpPr/>
          <p:nvPr/>
        </p:nvSpPr>
        <p:spPr>
          <a:xfrm>
            <a:off x="6020435" y="4365625"/>
            <a:ext cx="2933700" cy="467360"/>
          </a:xfrm>
          <a:prstGeom prst="roundRect">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3" name="圆角矩形 2"/>
          <p:cNvSpPr/>
          <p:nvPr/>
        </p:nvSpPr>
        <p:spPr>
          <a:xfrm>
            <a:off x="5879465" y="4941570"/>
            <a:ext cx="2771140" cy="1174750"/>
          </a:xfrm>
          <a:prstGeom prst="roundRect">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down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 grpId="0" bldLvl="0" animBg="1"/>
      <p:bldP spid="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24"/>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64690" y="389663"/>
            <a:ext cx="7461032" cy="6126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圆角矩形 1"/>
          <p:cNvSpPr/>
          <p:nvPr/>
        </p:nvSpPr>
        <p:spPr>
          <a:xfrm>
            <a:off x="4943475" y="2493645"/>
            <a:ext cx="3168650" cy="431800"/>
          </a:xfrm>
          <a:prstGeom prst="roundRect">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3" name="圆角矩形 2"/>
          <p:cNvSpPr/>
          <p:nvPr/>
        </p:nvSpPr>
        <p:spPr>
          <a:xfrm>
            <a:off x="4583430" y="1485265"/>
            <a:ext cx="1022985" cy="431800"/>
          </a:xfrm>
          <a:prstGeom prst="roundRect">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4" name="圆角矩形 3"/>
          <p:cNvSpPr/>
          <p:nvPr/>
        </p:nvSpPr>
        <p:spPr>
          <a:xfrm>
            <a:off x="4583430" y="405130"/>
            <a:ext cx="5146675" cy="467360"/>
          </a:xfrm>
          <a:prstGeom prst="roundRect">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strips(down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ldLvl="0" animBg="1"/>
      <p:bldP spid="4"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25"/>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03828" y="30041"/>
            <a:ext cx="6782756" cy="682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圆角矩形 3"/>
          <p:cNvSpPr/>
          <p:nvPr/>
        </p:nvSpPr>
        <p:spPr>
          <a:xfrm>
            <a:off x="3575050" y="1125220"/>
            <a:ext cx="1122045" cy="467360"/>
          </a:xfrm>
          <a:prstGeom prst="roundRect">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2" name="圆角矩形 1"/>
          <p:cNvSpPr/>
          <p:nvPr/>
        </p:nvSpPr>
        <p:spPr>
          <a:xfrm>
            <a:off x="4726940" y="3285490"/>
            <a:ext cx="4370070" cy="467360"/>
          </a:xfrm>
          <a:prstGeom prst="roundRect">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3" name="圆角矩形 2"/>
          <p:cNvSpPr/>
          <p:nvPr/>
        </p:nvSpPr>
        <p:spPr>
          <a:xfrm>
            <a:off x="4942840" y="6021705"/>
            <a:ext cx="4433570" cy="467360"/>
          </a:xfrm>
          <a:prstGeom prst="roundRect">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down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 grpId="0" bldLvl="0" animBg="1"/>
      <p:bldP spid="3" grpId="0" bldLvl="0" animBg="1"/>
    </p:bldLst>
  </p:timing>
</p:sld>
</file>

<file path=ppt/tags/tag1.xml><?xml version="1.0" encoding="utf-8"?>
<p:tagLst xmlns:p="http://schemas.openxmlformats.org/presentationml/2006/main">
  <p:tag name="KSO_WM_UNIT_PLACING_PICTURE_USER_VIEWPORT" val="{&quot;height&quot;:3929.524409448819,&quot;width&quot;:5874.826771653543}"/>
</p:tagLst>
</file>

<file path=ppt/tags/tag2.xml><?xml version="1.0" encoding="utf-8"?>
<p:tagLst xmlns:p="http://schemas.openxmlformats.org/presentationml/2006/main">
  <p:tag name="KSO_WM_UNIT_PLACING_PICTURE_USER_VIEWPORT" val="{&quot;height&quot;:4046.23937007874,&quot;width&quot;:9337.475590551181}"/>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PP_MARK_KEY" val="e039ac0e-fda2-4581-a6b5-c0037b67065f"/>
  <p:tag name="COMMONDATA" val="eyJoZGlkIjoiZDY1OGI1MmVmNGIyMGY1Nzg4MTcwNjNmNGU3ZTg1YjQifQ=="/>
</p:tagLst>
</file>

<file path=ppt/theme/theme1.xml><?xml version="1.0" encoding="utf-8"?>
<a:theme xmlns:a="http://schemas.openxmlformats.org/drawingml/2006/main" name="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3596</Words>
  <Application>WPS 演示</Application>
  <PresentationFormat>自定义</PresentationFormat>
  <Paragraphs>330</Paragraphs>
  <Slides>28</Slides>
  <Notes>9</Notes>
  <HiddenSlides>0</HiddenSlides>
  <MMClips>0</MMClips>
  <ScaleCrop>false</ScaleCrop>
  <HeadingPairs>
    <vt:vector size="8" baseType="variant">
      <vt:variant>
        <vt:lpstr>已用的字体</vt:lpstr>
      </vt:variant>
      <vt:variant>
        <vt:i4>17</vt:i4>
      </vt:variant>
      <vt:variant>
        <vt:lpstr>主题</vt:lpstr>
      </vt:variant>
      <vt:variant>
        <vt:i4>1</vt:i4>
      </vt:variant>
      <vt:variant>
        <vt:lpstr>嵌入 OLE 服务器</vt:lpstr>
      </vt:variant>
      <vt:variant>
        <vt:i4>2</vt:i4>
      </vt:variant>
      <vt:variant>
        <vt:lpstr>幻灯片标题</vt:lpstr>
      </vt:variant>
      <vt:variant>
        <vt:i4>28</vt:i4>
      </vt:variant>
    </vt:vector>
  </HeadingPairs>
  <TitlesOfParts>
    <vt:vector size="48" baseType="lpstr">
      <vt:lpstr>Arial</vt:lpstr>
      <vt:lpstr>宋体</vt:lpstr>
      <vt:lpstr>Wingdings</vt:lpstr>
      <vt:lpstr>微软雅黑 Light</vt:lpstr>
      <vt:lpstr>黑体</vt:lpstr>
      <vt:lpstr>锐字工房云字库细圆GBK</vt:lpstr>
      <vt:lpstr>微软雅黑</vt:lpstr>
      <vt:lpstr>Times New Roman</vt:lpstr>
      <vt:lpstr>Courier New</vt:lpstr>
      <vt:lpstr>方正中等线简体</vt:lpstr>
      <vt:lpstr>Times New Roman</vt:lpstr>
      <vt:lpstr>Arial Unicode MS</vt:lpstr>
      <vt:lpstr>Calibri</vt:lpstr>
      <vt:lpstr>楷体_GB2312</vt:lpstr>
      <vt:lpstr>新宋体</vt:lpstr>
      <vt:lpstr>华文细黑</vt:lpstr>
      <vt:lpstr>Arial Black</vt:lpstr>
      <vt:lpstr>7_Office 主题</vt:lpstr>
      <vt:lpstr>Word.Document.12</vt:lpstr>
      <vt:lpstr>Word.Document.12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骁</cp:lastModifiedBy>
  <cp:revision>9878</cp:revision>
  <dcterms:created xsi:type="dcterms:W3CDTF">2014-11-27T01:03:00Z</dcterms:created>
  <dcterms:modified xsi:type="dcterms:W3CDTF">2023-03-16T01:41:23Z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0862B152D6924522B903923A643C18D0</vt:lpwstr>
  </property>
  <property fmtid="{D5CDD505-2E9C-101B-9397-08002B2CF9AE}" pid="3" name="KSOProductBuildVer">
    <vt:lpwstr>2052-11.1.0.13703</vt:lpwstr>
  </property>
</Properties>
</file>